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58"/>
  </p:notesMasterIdLst>
  <p:handoutMasterIdLst>
    <p:handoutMasterId r:id="rId59"/>
  </p:handoutMasterIdLst>
  <p:sldIdLst>
    <p:sldId id="257" r:id="rId2"/>
    <p:sldId id="325" r:id="rId3"/>
    <p:sldId id="322" r:id="rId4"/>
    <p:sldId id="326" r:id="rId5"/>
    <p:sldId id="327" r:id="rId6"/>
    <p:sldId id="328" r:id="rId7"/>
    <p:sldId id="329" r:id="rId8"/>
    <p:sldId id="330" r:id="rId9"/>
    <p:sldId id="264" r:id="rId10"/>
    <p:sldId id="331" r:id="rId11"/>
    <p:sldId id="266" r:id="rId12"/>
    <p:sldId id="267" r:id="rId13"/>
    <p:sldId id="269" r:id="rId14"/>
    <p:sldId id="332" r:id="rId15"/>
    <p:sldId id="271" r:id="rId16"/>
    <p:sldId id="333" r:id="rId17"/>
    <p:sldId id="273" r:id="rId18"/>
    <p:sldId id="334" r:id="rId19"/>
    <p:sldId id="343" r:id="rId20"/>
    <p:sldId id="276" r:id="rId21"/>
    <p:sldId id="275" r:id="rId22"/>
    <p:sldId id="278" r:id="rId23"/>
    <p:sldId id="279" r:id="rId24"/>
    <p:sldId id="335" r:id="rId25"/>
    <p:sldId id="281" r:id="rId26"/>
    <p:sldId id="282" r:id="rId27"/>
    <p:sldId id="336" r:id="rId28"/>
    <p:sldId id="285" r:id="rId29"/>
    <p:sldId id="337" r:id="rId30"/>
    <p:sldId id="286" r:id="rId31"/>
    <p:sldId id="287" r:id="rId32"/>
    <p:sldId id="288" r:id="rId33"/>
    <p:sldId id="290" r:id="rId34"/>
    <p:sldId id="338" r:id="rId35"/>
    <p:sldId id="339" r:id="rId36"/>
    <p:sldId id="340" r:id="rId37"/>
    <p:sldId id="341" r:id="rId38"/>
    <p:sldId id="295" r:id="rId39"/>
    <p:sldId id="296" r:id="rId40"/>
    <p:sldId id="297" r:id="rId41"/>
    <p:sldId id="298" r:id="rId42"/>
    <p:sldId id="299" r:id="rId43"/>
    <p:sldId id="300" r:id="rId44"/>
    <p:sldId id="289" r:id="rId45"/>
    <p:sldId id="304" r:id="rId46"/>
    <p:sldId id="349" r:id="rId47"/>
    <p:sldId id="305" r:id="rId48"/>
    <p:sldId id="306" r:id="rId49"/>
    <p:sldId id="307" r:id="rId50"/>
    <p:sldId id="308" r:id="rId51"/>
    <p:sldId id="309" r:id="rId52"/>
    <p:sldId id="311" r:id="rId53"/>
    <p:sldId id="345" r:id="rId54"/>
    <p:sldId id="346" r:id="rId55"/>
    <p:sldId id="347" r:id="rId56"/>
    <p:sldId id="342" r:id="rId57"/>
  </p:sldIdLst>
  <p:sldSz cx="10080625" cy="7559675"/>
  <p:notesSz cx="7010400" cy="9296400"/>
  <p:custDataLst>
    <p:tags r:id="rId6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0000"/>
    <a:srgbClr val="CCFFFF"/>
    <a:srgbClr val="00FF00"/>
    <a:srgbClr val="9900CC"/>
    <a:srgbClr val="FF9933"/>
    <a:srgbClr val="FF33CC"/>
    <a:srgbClr val="FF00FF"/>
    <a:srgbClr val="EF292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>
        <p:scale>
          <a:sx n="60" d="100"/>
          <a:sy n="60" d="100"/>
        </p:scale>
        <p:origin x="-1482" y="-156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-2814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42169" cy="464487"/>
          </a:xfrm>
          <a:prstGeom prst="rect">
            <a:avLst/>
          </a:prstGeom>
          <a:noFill/>
          <a:ln>
            <a:noFill/>
          </a:ln>
        </p:spPr>
        <p:txBody>
          <a:bodyPr vert="horz" lIns="82305" tIns="41153" rIns="82305" bIns="41153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1400"/>
            </a:pPr>
            <a:endParaRPr lang="en-US" sz="1300" dirty="0">
              <a:latin typeface="Arial" pitchFamily="18"/>
              <a:ea typeface="SimSun" pitchFamily="2"/>
              <a:cs typeface="Tahoma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967906" y="0"/>
            <a:ext cx="3042169" cy="464487"/>
          </a:xfrm>
          <a:prstGeom prst="rect">
            <a:avLst/>
          </a:prstGeom>
          <a:noFill/>
          <a:ln>
            <a:noFill/>
          </a:ln>
        </p:spPr>
        <p:txBody>
          <a:bodyPr vert="horz" lIns="82305" tIns="41153" rIns="82305" bIns="41153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r" hangingPunct="0">
              <a:buNone/>
              <a:defRPr sz="1400"/>
            </a:pPr>
            <a:endParaRPr lang="en-US" sz="1300" dirty="0">
              <a:latin typeface="Arial" pitchFamily="18"/>
              <a:ea typeface="SimSun" pitchFamily="2"/>
              <a:cs typeface="Tahoma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831580"/>
            <a:ext cx="3042169" cy="464487"/>
          </a:xfrm>
          <a:prstGeom prst="rect">
            <a:avLst/>
          </a:prstGeom>
          <a:noFill/>
          <a:ln>
            <a:noFill/>
          </a:ln>
        </p:spPr>
        <p:txBody>
          <a:bodyPr vert="horz" lIns="82305" tIns="41153" rIns="82305" bIns="41153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1400"/>
            </a:pPr>
            <a:endParaRPr lang="en-US" sz="1300" dirty="0">
              <a:latin typeface="Arial" pitchFamily="18"/>
              <a:ea typeface="SimSun" pitchFamily="2"/>
              <a:cs typeface="Tahoma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967906" y="8831580"/>
            <a:ext cx="3042169" cy="464487"/>
          </a:xfrm>
          <a:prstGeom prst="rect">
            <a:avLst/>
          </a:prstGeom>
          <a:noFill/>
          <a:ln>
            <a:noFill/>
          </a:ln>
        </p:spPr>
        <p:txBody>
          <a:bodyPr vert="horz" lIns="82305" tIns="41153" rIns="82305" bIns="41153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r" hangingPunct="0">
              <a:buNone/>
              <a:defRPr sz="1400"/>
            </a:pPr>
            <a:fld id="{5E72E06E-AA1D-4DAD-A3D7-7D19690ED88B}" type="slidenum">
              <a:rPr/>
              <a:pPr algn="r" hangingPunct="0">
                <a:buNone/>
                <a:defRPr sz="1400"/>
              </a:pPr>
              <a:t>‹#›</a:t>
            </a:fld>
            <a:endParaRPr lang="en-US" sz="1300" dirty="0">
              <a:latin typeface="Arial" pitchFamily="18"/>
              <a:ea typeface="SimSun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02271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706438"/>
            <a:ext cx="4646613" cy="348615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01039" y="4415624"/>
            <a:ext cx="5607995" cy="418304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42169" cy="4644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n-US" sz="13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3967906" y="0"/>
            <a:ext cx="3042169" cy="4644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n-US" sz="13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831580"/>
            <a:ext cx="3042169" cy="4644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en-US" sz="13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967906" y="8831580"/>
            <a:ext cx="3042169" cy="4644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en-US" sz="13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460049D8-B7CB-4057-A4FC-A1D519AEE4EC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93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sz="2000" b="0" i="0" u="none" strike="noStrike" kern="1200">
        <a:ln>
          <a:noFill/>
        </a:ln>
        <a:latin typeface="Arial" pitchFamily="18"/>
        <a:ea typeface="SimSun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1039" y="4415624"/>
            <a:ext cx="5607995" cy="307777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1039" y="4415624"/>
            <a:ext cx="5607995" cy="307777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1039" y="4415624"/>
            <a:ext cx="5607995" cy="409986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1039" y="4415624"/>
            <a:ext cx="5607995" cy="409986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1039" y="4415624"/>
            <a:ext cx="5607995" cy="409986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1039" y="4415624"/>
            <a:ext cx="5607995" cy="409986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1039" y="4415624"/>
            <a:ext cx="5607995" cy="409986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1039" y="4415624"/>
            <a:ext cx="5607995" cy="409986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1039" y="4415624"/>
            <a:ext cx="5607995" cy="409986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1039" y="4415624"/>
            <a:ext cx="5607995" cy="409986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1039" y="4415624"/>
            <a:ext cx="5607995" cy="307777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1039" y="4415624"/>
            <a:ext cx="5607995" cy="307777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1039" y="4415624"/>
            <a:ext cx="5607995" cy="409986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1039" y="4415624"/>
            <a:ext cx="5607995" cy="409986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1039" y="4415624"/>
            <a:ext cx="5607995" cy="409986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1039" y="4415624"/>
            <a:ext cx="5607995" cy="409986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1039" y="4415624"/>
            <a:ext cx="5607995" cy="409986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1039" y="4415624"/>
            <a:ext cx="5607995" cy="409986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1039" y="4415624"/>
            <a:ext cx="5607995" cy="409986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1039" y="4415624"/>
            <a:ext cx="5607995" cy="409986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1039" y="4415624"/>
            <a:ext cx="5607995" cy="409986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1039" y="4415624"/>
            <a:ext cx="5607995" cy="409986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1039" y="4415624"/>
            <a:ext cx="5607995" cy="307777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1039" y="4415624"/>
            <a:ext cx="5607995" cy="409986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1039" y="4415624"/>
            <a:ext cx="5607995" cy="409986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1039" y="4415624"/>
            <a:ext cx="5607995" cy="409986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1039" y="4415624"/>
            <a:ext cx="5607995" cy="409986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1039" y="4415624"/>
            <a:ext cx="5607995" cy="409986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1039" y="4415624"/>
            <a:ext cx="5607995" cy="307777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1039" y="4415624"/>
            <a:ext cx="5607995" cy="409986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1039" y="4415624"/>
            <a:ext cx="5607995" cy="409986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1039" y="4415624"/>
            <a:ext cx="5607995" cy="409986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1039" y="4415624"/>
            <a:ext cx="5607995" cy="409986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1039" y="4415624"/>
            <a:ext cx="5607995" cy="409986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1039" y="4415624"/>
            <a:ext cx="5607995" cy="409986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1039" y="4415624"/>
            <a:ext cx="5607995" cy="409986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1039" y="4415624"/>
            <a:ext cx="5607995" cy="409986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1039" y="4415624"/>
            <a:ext cx="5607995" cy="409986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1039" y="4415624"/>
            <a:ext cx="5607995" cy="307777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1039" y="4415624"/>
            <a:ext cx="5607995" cy="409986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1039" y="4415624"/>
            <a:ext cx="5607995" cy="409986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1039" y="4415624"/>
            <a:ext cx="5607995" cy="409986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1039" y="4415624"/>
            <a:ext cx="5607995" cy="409986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1039" y="4415624"/>
            <a:ext cx="5607995" cy="409986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1039" y="4415624"/>
            <a:ext cx="5607995" cy="409986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1039" y="4415624"/>
            <a:ext cx="5607995" cy="307777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1039" y="4415624"/>
            <a:ext cx="5607995" cy="307777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1039" y="4415624"/>
            <a:ext cx="5607995" cy="307777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1039" y="4415624"/>
            <a:ext cx="5607995" cy="409986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0080625" cy="3233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3224586"/>
            <a:ext cx="10080625" cy="175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772172" y="2603888"/>
            <a:ext cx="4536281" cy="1243147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100794" tIns="50397" rIns="100794" bIns="50397" rtlCol="0" anchor="ctr" anchorCtr="0">
            <a:normAutofit/>
          </a:bodyPr>
          <a:lstStyle/>
          <a:p>
            <a:pPr algn="ctr" defTabSz="1007943" rtl="0" eaLnBrk="1" latinLnBrk="0" hangingPunct="1">
              <a:spcBef>
                <a:spcPts val="441"/>
              </a:spcBef>
              <a:buNone/>
            </a:pPr>
            <a:endParaRPr lang="en-US" sz="20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8176" y="3357056"/>
            <a:ext cx="4424274" cy="472480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8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828176" y="2643086"/>
            <a:ext cx="4424274" cy="660772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pPr lvl="0"/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48D1AD1C-8A89-47C7-8DAB-FCBAC88757DE}" type="slidenum">
              <a:rPr lang="en-US" smtClean="0"/>
              <a:pPr lvl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F531F2C-6BC5-4454-BB10-7096FD265F25}" type="slidenum">
              <a:rPr lang="en-US" smtClean="0"/>
              <a:pPr lv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704689" y="3779837"/>
            <a:ext cx="7559675" cy="1751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8484526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1007958"/>
            <a:ext cx="7308453" cy="5543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11BB27-376B-4060-A166-9381D9232D20}" type="slidenum">
              <a:rPr lang="en-US" smtClean="0"/>
              <a:pPr lvl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0495" y="1007958"/>
            <a:ext cx="1021931" cy="5543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15976" y="4283893"/>
            <a:ext cx="2591463" cy="402483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lang="en-US" dirty="0" smtClean="0"/>
              <a:t>Lecture Notes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D87C4AF0-F802-40B5-AEA2-248C80C2A6CC}" type="slidenum">
              <a:rPr lang="en-US" smtClean="0"/>
              <a:pPr lvl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504031" y="2227584"/>
            <a:ext cx="9072563" cy="44921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lvl="0"/>
            <a:fld id="{4CC7F638-EFF9-49B7-9C02-2288E28EAE9D}" type="slidenum">
              <a:rPr lang="en-US" smtClean="0"/>
              <a:pPr lvl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lvl="0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324134"/>
            <a:ext cx="10080625" cy="3235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4323014"/>
            <a:ext cx="10080625" cy="175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772172" y="3712640"/>
            <a:ext cx="4536281" cy="1243147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100794" tIns="50397" rIns="100794" bIns="50397" rtlCol="0" anchor="ctr" anchorCtr="0">
            <a:normAutofit/>
          </a:bodyPr>
          <a:lstStyle/>
          <a:p>
            <a:pPr algn="ctr" defTabSz="1007943" rtl="0" eaLnBrk="1" latinLnBrk="0" hangingPunct="1">
              <a:spcBef>
                <a:spcPts val="441"/>
              </a:spcBef>
              <a:buNone/>
            </a:pPr>
            <a:endParaRPr lang="en-US" sz="20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788105" y="3711766"/>
            <a:ext cx="4504418" cy="779139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100794" tIns="50397" rIns="100794" bIns="0" rtlCol="0" anchor="b" anchorCtr="0">
            <a:normAutofit/>
          </a:bodyPr>
          <a:lstStyle>
            <a:lvl1pPr>
              <a:defRPr kumimoji="0" lang="en-US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776518" y="4502490"/>
            <a:ext cx="4527591" cy="437723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9B5A77B7-9014-4E6A-92B2-ED710B6B505B}" type="slidenum">
              <a:rPr lang="en-US" smtClean="0"/>
              <a:pPr lvl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504032" y="2227584"/>
            <a:ext cx="4435475" cy="44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5141119" y="2227584"/>
            <a:ext cx="4435475" cy="4414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0"/>
            <a:fld id="{36ACC176-864D-431B-9B59-19CB132357F2}" type="slidenum">
              <a:rPr lang="en-US" smtClean="0"/>
              <a:pPr lvl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504032" y="3107866"/>
            <a:ext cx="4435475" cy="35379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5141119" y="3104506"/>
            <a:ext cx="4435475" cy="35379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1" y="2227584"/>
            <a:ext cx="4435475" cy="776127"/>
          </a:xfrm>
          <a:noFill/>
          <a:ln w="98425" cmpd="thinThick">
            <a:noFill/>
            <a:miter lim="800000"/>
          </a:ln>
        </p:spPr>
        <p:txBody>
          <a:bodyPr vert="horz" lIns="100794" tIns="50397" rIns="100794" bIns="50397" rtlCol="0" anchor="ctr" anchorCtr="0">
            <a:normAutofit/>
          </a:bodyPr>
          <a:lstStyle>
            <a:lvl1pPr marL="0" indent="0" algn="ctr" defTabSz="1007943" rtl="0" eaLnBrk="1" latinLnBrk="0" hangingPunct="1">
              <a:spcBef>
                <a:spcPts val="441"/>
              </a:spcBef>
              <a:buNone/>
              <a:defRPr lang="en-US" sz="2000" b="1" kern="1200" cap="none" spc="22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1119" y="2227584"/>
            <a:ext cx="4435475" cy="776127"/>
          </a:xfrm>
          <a:noFill/>
          <a:ln w="98425" cmpd="thinThick">
            <a:noFill/>
            <a:miter lim="800000"/>
          </a:ln>
        </p:spPr>
        <p:txBody>
          <a:bodyPr vert="horz" lIns="100794" tIns="50397" rIns="100794" bIns="50397" rtlCol="0" anchor="ctr" anchorCtr="0">
            <a:normAutofit/>
          </a:bodyPr>
          <a:lstStyle>
            <a:lvl1pPr marL="0" indent="0" algn="ctr" defTabSz="1007943" rtl="0" eaLnBrk="1" latinLnBrk="0" hangingPunct="1">
              <a:spcBef>
                <a:spcPts val="441"/>
              </a:spcBef>
              <a:buNone/>
              <a:defRPr lang="en-US" sz="2000" b="1" i="0" kern="1200" cap="none" spc="22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marL="0" lvl="0" indent="0" algn="ctr" defTabSz="1007943" rtl="0" eaLnBrk="1" latinLnBrk="0" hangingPunct="1">
              <a:lnSpc>
                <a:spcPct val="110000"/>
              </a:lnSpc>
              <a:spcBef>
                <a:spcPts val="441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lvl="0"/>
            <a:fld id="{CB4339B2-4BDA-4423-869B-C2B6E085EE64}" type="slidenum">
              <a:rPr lang="en-US" smtClean="0"/>
              <a:pPr lvl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19C696F3-1B55-4B0B-9957-7D45D68E0737}" type="slidenum">
              <a:rPr lang="en-US" smtClean="0"/>
              <a:pPr lvl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D87C4AF0-F802-40B5-AEA2-248C80C2A6CC}" type="slidenum">
              <a:rPr lang="en-US" smtClean="0"/>
              <a:pPr lvl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Lecture Notes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638102" y="2110410"/>
            <a:ext cx="6804422" cy="38701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5319" y="6077979"/>
            <a:ext cx="6249988" cy="604774"/>
          </a:xfrm>
        </p:spPr>
        <p:txBody>
          <a:bodyPr vert="horz" lIns="100794" tIns="0" rIns="100794" bIns="50397" rtlCol="0" anchor="ctr">
            <a:normAutofit/>
          </a:bodyPr>
          <a:lstStyle>
            <a:lvl1pPr marL="0" indent="0" algn="ctr" defTabSz="1007943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5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0"/>
            <a:fld id="{8C72875D-1544-42F8-919B-F72FDBFC484B}" type="slidenum">
              <a:rPr lang="en-US" smtClean="0"/>
              <a:pPr lvl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lvl="0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41932" y="2234302"/>
            <a:ext cx="5996761" cy="359768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100794" tIns="50397" rIns="100794" bIns="50397" rtlCol="0" anchor="ctr" anchorCtr="0">
            <a:normAutofit/>
          </a:bodyPr>
          <a:lstStyle>
            <a:lvl1pPr marL="0" indent="0" algn="ctr" defTabSz="1007943" rtl="0" eaLnBrk="1" latinLnBrk="0" hangingPunct="1">
              <a:spcBef>
                <a:spcPts val="441"/>
              </a:spcBef>
              <a:buNone/>
              <a:defRPr lang="en-US" sz="20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915319" y="6081339"/>
            <a:ext cx="6249988" cy="604774"/>
          </a:xfrm>
        </p:spPr>
        <p:txBody>
          <a:bodyPr vert="horz" lIns="100794" tIns="0" rIns="100794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500" b="0" i="0" kern="1200" cap="none" spc="33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88989" indent="1750">
              <a:buNone/>
              <a:defRPr>
                <a:solidFill>
                  <a:schemeClr val="bg2"/>
                </a:solidFill>
              </a:defRPr>
            </a:lvl2pPr>
            <a:lvl3pPr marL="379729" indent="7000">
              <a:buNone/>
              <a:defRPr>
                <a:solidFill>
                  <a:schemeClr val="bg2"/>
                </a:solidFill>
              </a:defRPr>
            </a:lvl3pPr>
            <a:lvl4pPr marL="568718" indent="3500">
              <a:buNone/>
              <a:defRPr>
                <a:solidFill>
                  <a:schemeClr val="bg2"/>
                </a:solidFill>
              </a:defRPr>
            </a:lvl4pPr>
            <a:lvl5pPr marL="759457" indent="-1750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1007943" rtl="0" eaLnBrk="1" latinLnBrk="0" hangingPunct="1">
              <a:spcBef>
                <a:spcPts val="661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772172" y="1075154"/>
            <a:ext cx="4536281" cy="7727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3286704" y="301130"/>
            <a:ext cx="3507217" cy="321986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452276" y="6803707"/>
            <a:ext cx="1176073" cy="335986"/>
          </a:xfrm>
        </p:spPr>
        <p:txBody>
          <a:bodyPr/>
          <a:lstStyle/>
          <a:p>
            <a:pPr lvl="0"/>
            <a:fld id="{8E76C5B4-92CB-410F-AC6B-535DF3BAA523}" type="slidenum">
              <a:rPr lang="en-US" smtClean="0"/>
              <a:pPr lvl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596099" y="7150193"/>
            <a:ext cx="6888427" cy="321986"/>
          </a:xfrm>
        </p:spPr>
        <p:txBody>
          <a:bodyPr/>
          <a:lstStyle/>
          <a:p>
            <a:pPr lvl="0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472663"/>
            <a:ext cx="10080625" cy="6087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2225905"/>
            <a:ext cx="9072563" cy="4538605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86704" y="301130"/>
            <a:ext cx="3507217" cy="321986"/>
          </a:xfrm>
          <a:prstGeom prst="rect">
            <a:avLst/>
          </a:prstGeom>
        </p:spPr>
        <p:txBody>
          <a:bodyPr vert="horz" lIns="100794" tIns="50397" rIns="100794" bIns="50397" rtlCol="0" anchor="ctr">
            <a:noAutofit/>
          </a:bodyPr>
          <a:lstStyle>
            <a:lvl1pPr algn="ctr">
              <a:defRPr sz="1300" b="0" cap="all" spc="331" baseline="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96099" y="7150193"/>
            <a:ext cx="6888427" cy="321986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>
            <a:lvl1pPr algn="ctr">
              <a:defRPr sz="1200" b="0" cap="all" spc="331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Lecture Notes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52276" y="6803707"/>
            <a:ext cx="1176073" cy="33598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300" b="1">
                <a:solidFill>
                  <a:schemeClr val="tx1"/>
                </a:solidFill>
              </a:defRPr>
            </a:lvl1pPr>
          </a:lstStyle>
          <a:p>
            <a:pPr lvl="0"/>
            <a:fld id="{C5E54320-5C6D-4D8B-B76C-3293A3C52E36}" type="slidenum">
              <a:rPr lang="en-US" smtClean="0"/>
              <a:pPr lvl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467662"/>
            <a:ext cx="10080625" cy="175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2172" y="1075154"/>
            <a:ext cx="4536281" cy="772767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100794" tIns="50397" rIns="100794" bIns="50397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679" r:id="rId12"/>
  </p:sldLayoutIdLst>
  <p:timing>
    <p:tnLst>
      <p:par>
        <p:cTn id="1" dur="indefinite" restart="never" nodeType="tmRoot"/>
      </p:par>
    </p:tnLst>
  </p:timing>
  <p:txStyles>
    <p:titleStyle>
      <a:lvl1pPr algn="ctr" defTabSz="1007943" rtl="0" eaLnBrk="1" latinLnBrk="0" hangingPunct="1">
        <a:spcBef>
          <a:spcPts val="441"/>
        </a:spcBef>
        <a:buNone/>
        <a:defRPr sz="20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1007943" rtl="0" eaLnBrk="1" latinLnBrk="0" hangingPunct="1">
        <a:lnSpc>
          <a:spcPct val="100000"/>
        </a:lnSpc>
        <a:spcBef>
          <a:spcPts val="661"/>
        </a:spcBef>
        <a:spcAft>
          <a:spcPts val="0"/>
        </a:spcAft>
        <a:buClr>
          <a:schemeClr val="accent1"/>
        </a:buClr>
        <a:buFontTx/>
        <a:buNone/>
        <a:defRPr sz="2200" b="0" i="0" kern="1200" cap="none" spc="33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1007943" rtl="0" eaLnBrk="1" latinLnBrk="0" hangingPunct="1">
        <a:lnSpc>
          <a:spcPct val="100000"/>
        </a:lnSpc>
        <a:spcBef>
          <a:spcPts val="1323"/>
        </a:spcBef>
        <a:buClr>
          <a:schemeClr val="accent1"/>
        </a:buClr>
        <a:buFontTx/>
        <a:buNone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1007943" rtl="0" eaLnBrk="1" latinLnBrk="0" hangingPunct="1">
        <a:lnSpc>
          <a:spcPct val="100000"/>
        </a:lnSpc>
        <a:spcBef>
          <a:spcPts val="1323"/>
        </a:spcBef>
        <a:buClr>
          <a:schemeClr val="accent1"/>
        </a:buClr>
        <a:buFontTx/>
        <a:buNone/>
        <a:defRPr sz="18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1007943" rtl="0" eaLnBrk="1" latinLnBrk="0" hangingPunct="1">
        <a:lnSpc>
          <a:spcPct val="100000"/>
        </a:lnSpc>
        <a:spcBef>
          <a:spcPts val="1323"/>
        </a:spcBef>
        <a:buClr>
          <a:schemeClr val="accent1"/>
        </a:buClr>
        <a:buFontTx/>
        <a:buNone/>
        <a:defRPr sz="15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1007943" rtl="0" eaLnBrk="1" latinLnBrk="0" hangingPunct="1">
        <a:lnSpc>
          <a:spcPct val="100000"/>
        </a:lnSpc>
        <a:spcBef>
          <a:spcPts val="1323"/>
        </a:spcBef>
        <a:buClr>
          <a:schemeClr val="accent1"/>
        </a:buClr>
        <a:buFontTx/>
        <a:buNone/>
        <a:defRPr sz="15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1007943" rtl="0" eaLnBrk="1" latinLnBrk="0" hangingPunct="1">
        <a:lnSpc>
          <a:spcPct val="100000"/>
        </a:lnSpc>
        <a:spcBef>
          <a:spcPts val="1323"/>
        </a:spcBef>
        <a:buFont typeface="Arial" pitchFamily="34" charset="0"/>
        <a:buNone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1007943" rtl="0" eaLnBrk="1" latinLnBrk="0" hangingPunct="1">
        <a:lnSpc>
          <a:spcPct val="100000"/>
        </a:lnSpc>
        <a:spcBef>
          <a:spcPts val="1323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1007943" rtl="0" eaLnBrk="1" latinLnBrk="0" hangingPunct="1">
        <a:lnSpc>
          <a:spcPct val="100000"/>
        </a:lnSpc>
        <a:spcBef>
          <a:spcPts val="1323"/>
        </a:spcBef>
        <a:buFont typeface="Arial" pitchFamily="34" charset="0"/>
        <a:buNone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1007943" rtl="0" eaLnBrk="1" latinLnBrk="0" hangingPunct="1">
        <a:lnSpc>
          <a:spcPct val="100000"/>
        </a:lnSpc>
        <a:spcBef>
          <a:spcPts val="1323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8F20A4B9-D070-4B14-9A97-9EDDA690A939}" type="slidenum">
              <a:rPr/>
              <a:pPr lvl="0"/>
              <a:t>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67904" y="1034822"/>
            <a:ext cx="7920880" cy="541795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endParaRPr lang="en-MY" sz="3200" b="1" dirty="0"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n-MY" sz="3200" b="1" dirty="0" smtClean="0">
                <a:latin typeface="Arial" pitchFamily="34" charset="0"/>
                <a:cs typeface="Arial" pitchFamily="34" charset="0"/>
              </a:rPr>
              <a:t>TOPIC 5</a:t>
            </a:r>
          </a:p>
          <a:p>
            <a:pPr algn="ctr">
              <a:buNone/>
            </a:pPr>
            <a:r>
              <a:rPr lang="en-MY" sz="3200" b="1" dirty="0" smtClean="0">
                <a:latin typeface="Arial" pitchFamily="34" charset="0"/>
                <a:cs typeface="Arial" pitchFamily="34" charset="0"/>
              </a:rPr>
              <a:t>FUNDAMENTAL OF MULTIMEDIA</a:t>
            </a:r>
          </a:p>
          <a:p>
            <a:pPr>
              <a:lnSpc>
                <a:spcPct val="150000"/>
              </a:lnSpc>
            </a:pPr>
            <a:endParaRPr lang="en-MY" sz="32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MY" sz="3200" b="1" dirty="0" smtClean="0">
                <a:latin typeface="Arial" pitchFamily="34" charset="0"/>
                <a:cs typeface="Arial" pitchFamily="34" charset="0"/>
              </a:rPr>
              <a:t>5.1 	Introduction to Multimedia</a:t>
            </a:r>
            <a:endParaRPr lang="en-MY" sz="32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MY" sz="3200" b="1" dirty="0">
                <a:latin typeface="Arial" pitchFamily="34" charset="0"/>
                <a:cs typeface="Arial" pitchFamily="34" charset="0"/>
              </a:rPr>
              <a:t>5.2 </a:t>
            </a:r>
            <a:r>
              <a:rPr lang="en-MY" sz="3200" b="1" dirty="0" smtClean="0">
                <a:latin typeface="Arial" pitchFamily="34" charset="0"/>
                <a:cs typeface="Arial" pitchFamily="34" charset="0"/>
              </a:rPr>
              <a:t>	Mode of Multimedia Interactivity</a:t>
            </a:r>
            <a:endParaRPr lang="en-MY" sz="32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MY" sz="3200" b="1" dirty="0">
                <a:latin typeface="Arial" pitchFamily="34" charset="0"/>
                <a:cs typeface="Arial" pitchFamily="34" charset="0"/>
              </a:rPr>
              <a:t>5.3 </a:t>
            </a:r>
            <a:r>
              <a:rPr lang="en-MY" sz="3200" b="1" dirty="0" smtClean="0">
                <a:latin typeface="Arial" pitchFamily="34" charset="0"/>
                <a:cs typeface="Arial" pitchFamily="34" charset="0"/>
              </a:rPr>
              <a:t>	Multimedia Software</a:t>
            </a:r>
            <a:endParaRPr lang="en-MY" sz="32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MY" sz="3200" b="1" dirty="0">
                <a:latin typeface="Arial" pitchFamily="34" charset="0"/>
                <a:cs typeface="Arial" pitchFamily="34" charset="0"/>
              </a:rPr>
              <a:t>5.4 </a:t>
            </a:r>
            <a:r>
              <a:rPr lang="en-MY" sz="3200" b="1" dirty="0" smtClean="0">
                <a:latin typeface="Arial" pitchFamily="34" charset="0"/>
                <a:cs typeface="Arial" pitchFamily="34" charset="0"/>
              </a:rPr>
              <a:t>	Medium of Distribution</a:t>
            </a:r>
            <a:endParaRPr lang="en-MY" sz="3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248" y="-36587"/>
            <a:ext cx="6053340" cy="864096"/>
            <a:chOff x="-248" y="-36587"/>
            <a:chExt cx="6053340" cy="864096"/>
          </a:xfrm>
        </p:grpSpPr>
        <p:sp>
          <p:nvSpPr>
            <p:cNvPr id="8" name="Flowchart: Delay 7"/>
            <p:cNvSpPr/>
            <p:nvPr/>
          </p:nvSpPr>
          <p:spPr>
            <a:xfrm>
              <a:off x="-248" y="-36587"/>
              <a:ext cx="6053340" cy="864096"/>
            </a:xfrm>
            <a:prstGeom prst="flowChartDelay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  <a:alpha val="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1760" y="179437"/>
              <a:ext cx="3406124" cy="4160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MY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FUNDAMENTAL OF MULTIMEDIA</a:t>
              </a:r>
              <a:endParaRPr lang="en-MY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4D242FB6-C07F-4EC6-B1F2-C7C683DD7FB3}" type="slidenum">
              <a:rPr/>
              <a:pPr lvl="0"/>
              <a:t>10</a:t>
            </a:fld>
            <a:endParaRPr lang="en-US"/>
          </a:p>
        </p:txBody>
      </p:sp>
      <p:grpSp>
        <p:nvGrpSpPr>
          <p:cNvPr id="2" name="Group 8"/>
          <p:cNvGrpSpPr/>
          <p:nvPr/>
        </p:nvGrpSpPr>
        <p:grpSpPr>
          <a:xfrm>
            <a:off x="-248" y="-36587"/>
            <a:ext cx="6053340" cy="864096"/>
            <a:chOff x="-248" y="-36587"/>
            <a:chExt cx="6053340" cy="864096"/>
          </a:xfrm>
        </p:grpSpPr>
        <p:sp>
          <p:nvSpPr>
            <p:cNvPr id="10" name="Flowchart: Delay 9"/>
            <p:cNvSpPr/>
            <p:nvPr/>
          </p:nvSpPr>
          <p:spPr>
            <a:xfrm>
              <a:off x="-248" y="-36587"/>
              <a:ext cx="6053340" cy="864096"/>
            </a:xfrm>
            <a:prstGeom prst="flowChartDelay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  <a:alpha val="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760" y="179437"/>
              <a:ext cx="3406124" cy="4160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MY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FUNDAMENTAL OF MULTIMEDIA</a:t>
              </a:r>
              <a:endParaRPr lang="en-MY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0" y="1691605"/>
            <a:ext cx="9072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 Same Side Corner Rectangle 13"/>
          <p:cNvSpPr/>
          <p:nvPr/>
        </p:nvSpPr>
        <p:spPr>
          <a:xfrm rot="5400000">
            <a:off x="8604708" y="3095761"/>
            <a:ext cx="1656184" cy="57606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441"/>
              </a:spcBef>
              <a:buClr>
                <a:schemeClr val="accent1"/>
              </a:buClr>
              <a:buSzPct val="45000"/>
              <a:defRPr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Graphic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" y="1043534"/>
            <a:ext cx="10080625" cy="7397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MY" sz="3200" b="1" dirty="0" smtClean="0">
                <a:latin typeface="Arial" pitchFamily="34" charset="0"/>
                <a:cs typeface="Arial" pitchFamily="34" charset="0"/>
              </a:rPr>
              <a:t>5.1 	Introduction to Multimedia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6912" y="1910353"/>
            <a:ext cx="8064896" cy="522228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GRAPHIC</a:t>
            </a:r>
            <a:br>
              <a:rPr lang="en-US" sz="2400" b="1" dirty="0" smtClean="0">
                <a:latin typeface="Arial" pitchFamily="34" charset="0"/>
                <a:cs typeface="Arial" pitchFamily="34" charset="0"/>
              </a:rPr>
            </a:b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“A graphic or graphical image is a digital representation of non-text information such as a drawing, chart or photo”</a:t>
            </a:r>
          </a:p>
          <a:p>
            <a:pPr algn="ctr">
              <a:buNone/>
            </a:pP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(Shelly &amp; Vermaat,2012)</a:t>
            </a:r>
            <a:endParaRPr lang="en-MY" sz="2400" b="1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Graphic is a digital representation of images or non-text information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Purpose of graphic :-</a:t>
            </a:r>
          </a:p>
          <a:p>
            <a:pPr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a) help to develop an attractive application</a:t>
            </a:r>
          </a:p>
          <a:p>
            <a:pPr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b) help to illustrate ideas through still pictures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554DE6CD-5BA9-4A4E-A94A-F7E7907D1DFE}" type="slidenum">
              <a:rPr/>
              <a:pPr lvl="0"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63848" y="1829454"/>
            <a:ext cx="8280920" cy="601461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177800" indent="-177800" algn="just" hangingPunct="0">
              <a:spcAft>
                <a:spcPts val="1200"/>
              </a:spcAft>
              <a:buFont typeface="Wingdings" pitchFamily="2" charset="2"/>
              <a:buChar char="Ø"/>
            </a:pPr>
            <a:r>
              <a:rPr lang="en-MY" sz="2400" dirty="0" smtClean="0">
                <a:latin typeface="Arial" pitchFamily="34" charset="0"/>
                <a:cs typeface="Arial" pitchFamily="34" charset="0"/>
              </a:rPr>
              <a:t>Still images are generated by the computer in two ways: as </a:t>
            </a:r>
            <a:r>
              <a:rPr lang="en-MY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bitmaps</a:t>
            </a:r>
            <a:r>
              <a:rPr lang="en-MY" sz="2400" dirty="0" smtClean="0">
                <a:latin typeface="Arial" pitchFamily="34" charset="0"/>
                <a:cs typeface="Arial" pitchFamily="34" charset="0"/>
              </a:rPr>
              <a:t> (or paint graphics) and as </a:t>
            </a:r>
            <a:r>
              <a:rPr lang="en-MY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vector</a:t>
            </a:r>
            <a:r>
              <a:rPr lang="en-MY" sz="2400" dirty="0" smtClean="0">
                <a:latin typeface="Arial" pitchFamily="34" charset="0"/>
                <a:cs typeface="Arial" pitchFamily="34" charset="0"/>
              </a:rPr>
              <a:t> (or just plain “drawn”) graphics. </a:t>
            </a:r>
          </a:p>
          <a:p>
            <a:pPr marL="177800" indent="-177800" algn="just" hangingPunct="0">
              <a:spcAft>
                <a:spcPts val="1200"/>
              </a:spcAft>
              <a:buFont typeface="Wingdings" pitchFamily="2" charset="2"/>
              <a:buChar char="Ø"/>
            </a:pPr>
            <a:r>
              <a:rPr lang="en-MY" sz="2400" dirty="0" smtClean="0">
                <a:latin typeface="Arial" pitchFamily="34" charset="0"/>
                <a:cs typeface="Arial" pitchFamily="34" charset="0"/>
              </a:rPr>
              <a:t>Bitmaps may also be called “raster” images. Likewise, bitmap editors are sometimes called “painting” programs. And vector editors are sometimes called “drawing” programs.</a:t>
            </a:r>
          </a:p>
          <a:p>
            <a:pPr marL="177800" indent="-177800" algn="just" hangingPunct="0">
              <a:spcAft>
                <a:spcPts val="1200"/>
              </a:spcAft>
              <a:buFont typeface="Wingdings" pitchFamily="2" charset="2"/>
              <a:buChar char="Ø"/>
            </a:pPr>
            <a:r>
              <a:rPr lang="en-MY" sz="2400" dirty="0" smtClean="0">
                <a:latin typeface="Arial" pitchFamily="34" charset="0"/>
                <a:cs typeface="Arial" pitchFamily="34" charset="0"/>
              </a:rPr>
              <a:t>Bitmaps are used for photo-realistic images and for complex drawings requiring fine detail. </a:t>
            </a:r>
          </a:p>
          <a:p>
            <a:pPr marL="177800" indent="-177800" algn="just" hangingPunct="0">
              <a:spcAft>
                <a:spcPts val="1200"/>
              </a:spcAft>
              <a:buFont typeface="Wingdings" pitchFamily="2" charset="2"/>
              <a:buChar char="Ø"/>
            </a:pPr>
            <a:r>
              <a:rPr lang="en-MY" sz="2400" dirty="0" smtClean="0">
                <a:latin typeface="Arial" pitchFamily="34" charset="0"/>
                <a:cs typeface="Arial" pitchFamily="34" charset="0"/>
              </a:rPr>
              <a:t>Vector-drawn objects are used for lines, boxes, circles, polygons, and other graphic shapes that can be mathematically expressed in angles, coordinates, and distances.</a:t>
            </a:r>
            <a:endParaRPr lang="en-US" sz="2400" dirty="0" smtClean="0">
              <a:effectLst>
                <a:outerShdw dist="17961" dir="2700000">
                  <a:scrgbClr r="0" g="0" b="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7800" marR="0" lvl="0" indent="-17780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/>
            </a:pPr>
            <a:endParaRPr lang="en-US" sz="2400" dirty="0" smtClean="0">
              <a:latin typeface="Arial" pitchFamily="34" charset="0"/>
              <a:ea typeface="SimSun" pitchFamily="2"/>
              <a:cs typeface="Arial" pitchFamily="34" charset="0"/>
            </a:endParaRPr>
          </a:p>
          <a:p>
            <a:pPr marL="177800" marR="0" lvl="0" indent="-17780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/>
            </a:pPr>
            <a:endParaRPr lang="en-US" sz="2400" b="0" i="0" u="none" strike="noStrike" kern="1200" dirty="0">
              <a:ln>
                <a:noFill/>
              </a:ln>
              <a:latin typeface="Arial" pitchFamily="34" charset="0"/>
              <a:ea typeface="SimSun" pitchFamily="2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248" y="-36587"/>
            <a:ext cx="6053340" cy="864096"/>
            <a:chOff x="-248" y="-36587"/>
            <a:chExt cx="6053340" cy="864096"/>
          </a:xfrm>
        </p:grpSpPr>
        <p:sp>
          <p:nvSpPr>
            <p:cNvPr id="10" name="Flowchart: Delay 9"/>
            <p:cNvSpPr/>
            <p:nvPr/>
          </p:nvSpPr>
          <p:spPr>
            <a:xfrm>
              <a:off x="-248" y="-36587"/>
              <a:ext cx="6053340" cy="864096"/>
            </a:xfrm>
            <a:prstGeom prst="flowChartDelay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  <a:alpha val="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760" y="179437"/>
              <a:ext cx="3406124" cy="4160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MY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FUNDAMENTAL OF MULTIMEDIA</a:t>
              </a:r>
              <a:endParaRPr lang="en-MY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0" y="1691605"/>
            <a:ext cx="9072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 Same Side Corner Rectangle 13"/>
          <p:cNvSpPr/>
          <p:nvPr/>
        </p:nvSpPr>
        <p:spPr>
          <a:xfrm rot="5400000">
            <a:off x="8604708" y="3095761"/>
            <a:ext cx="1656184" cy="57606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441"/>
              </a:spcBef>
              <a:buClr>
                <a:schemeClr val="accent1"/>
              </a:buClr>
              <a:buSzPct val="45000"/>
              <a:defRPr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Graphic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" y="1043534"/>
            <a:ext cx="10080625" cy="7397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MY" sz="3200" b="1" dirty="0" smtClean="0">
                <a:latin typeface="Arial" pitchFamily="34" charset="0"/>
                <a:cs typeface="Arial" pitchFamily="34" charset="0"/>
              </a:rPr>
              <a:t>5.1 	Introduction to Multimedia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896F13AC-2292-47D3-BBB0-491F99A659E9}" type="slidenum">
              <a:rPr/>
              <a:pPr lvl="0"/>
              <a:t>12</a:t>
            </a:fld>
            <a:endParaRPr lang="en-US"/>
          </a:p>
        </p:txBody>
      </p:sp>
      <p:grpSp>
        <p:nvGrpSpPr>
          <p:cNvPr id="10" name="Group 8"/>
          <p:cNvGrpSpPr/>
          <p:nvPr/>
        </p:nvGrpSpPr>
        <p:grpSpPr>
          <a:xfrm>
            <a:off x="-248" y="-36587"/>
            <a:ext cx="6053340" cy="864096"/>
            <a:chOff x="-248" y="-36587"/>
            <a:chExt cx="6053340" cy="864096"/>
          </a:xfrm>
        </p:grpSpPr>
        <p:sp>
          <p:nvSpPr>
            <p:cNvPr id="11" name="Flowchart: Delay 10"/>
            <p:cNvSpPr/>
            <p:nvPr/>
          </p:nvSpPr>
          <p:spPr>
            <a:xfrm>
              <a:off x="-248" y="-36587"/>
              <a:ext cx="6053340" cy="864096"/>
            </a:xfrm>
            <a:prstGeom prst="flowChartDelay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  <a:alpha val="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1760" y="179437"/>
              <a:ext cx="3406124" cy="4160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MY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FUNDAMENTAL OF MULTIMEDIA</a:t>
              </a:r>
              <a:endParaRPr lang="en-MY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4" name="Straight Connector 13"/>
          <p:cNvCxnSpPr/>
          <p:nvPr/>
        </p:nvCxnSpPr>
        <p:spPr>
          <a:xfrm>
            <a:off x="0" y="1691605"/>
            <a:ext cx="9072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 Same Side Corner Rectangle 14"/>
          <p:cNvSpPr/>
          <p:nvPr/>
        </p:nvSpPr>
        <p:spPr>
          <a:xfrm rot="5400000">
            <a:off x="8604708" y="3095761"/>
            <a:ext cx="1656184" cy="57606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441"/>
              </a:spcBef>
              <a:buClr>
                <a:schemeClr val="accent1"/>
              </a:buClr>
              <a:buSzPct val="45000"/>
              <a:defRPr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Graphic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43769" y="1979637"/>
          <a:ext cx="8856984" cy="4680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4175"/>
                <a:gridCol w="4320480"/>
                <a:gridCol w="2952329"/>
              </a:tblGrid>
              <a:tr h="2422689"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strike="noStrike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Bitmap images</a:t>
                      </a:r>
                      <a:endParaRPr lang="en-MY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MY" sz="1800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“A bitmap is a simple matrix of the tiny dots that form an image &amp; are displayed on a computer screen or printed.”</a:t>
                      </a:r>
                    </a:p>
                    <a:p>
                      <a:r>
                        <a:rPr kumimoji="0" lang="en-US" sz="1800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(Vaughan, 2011)</a:t>
                      </a:r>
                      <a:endParaRPr kumimoji="0" lang="en-MY" sz="1800" kern="1200" baseline="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en-MY" sz="1800" kern="1200" baseline="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en-US" sz="1800" u="none" strike="noStrike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Real images that can be captured from devices such as cameras or scanners.</a:t>
                      </a:r>
                      <a:endParaRPr lang="en-MY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257831"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strike="noStrike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Vector graphics</a:t>
                      </a:r>
                      <a:endParaRPr lang="en-MY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MY" sz="1800" b="0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“A vector is a line that is described by the location of its two endpoints.”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(Vaughan, 2011)</a:t>
                      </a:r>
                      <a:endParaRPr kumimoji="0" lang="en-MY" sz="1800" kern="1200" baseline="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kumimoji="0" lang="en-MY" sz="1800" b="0" kern="1200" baseline="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US" sz="1800" b="0" u="none" strike="noStrike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Draw on the computer and only required a small amount of memory</a:t>
                      </a:r>
                      <a:endParaRPr lang="en-MY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MY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6400123" y="2339677"/>
            <a:ext cx="2384605" cy="1755641"/>
            <a:chOff x="6290834" y="2589819"/>
            <a:chExt cx="2384605" cy="175564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20725767">
              <a:off x="6290834" y="2589819"/>
              <a:ext cx="1609486" cy="151216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841880">
              <a:off x="7332414" y="3278660"/>
              <a:ext cx="1343025" cy="10668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grpSp>
        <p:nvGrpSpPr>
          <p:cNvPr id="22" name="Group 21"/>
          <p:cNvGrpSpPr/>
          <p:nvPr/>
        </p:nvGrpSpPr>
        <p:grpSpPr>
          <a:xfrm>
            <a:off x="6264448" y="4715941"/>
            <a:ext cx="2304256" cy="1728192"/>
            <a:chOff x="6048424" y="5075981"/>
            <a:chExt cx="2304256" cy="1728192"/>
          </a:xfrm>
        </p:grpSpPr>
        <p:sp>
          <p:nvSpPr>
            <p:cNvPr id="18" name="Rectangle 17"/>
            <p:cNvSpPr/>
            <p:nvPr/>
          </p:nvSpPr>
          <p:spPr>
            <a:xfrm>
              <a:off x="6048424" y="5508029"/>
              <a:ext cx="792088" cy="72008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7488584" y="5147989"/>
              <a:ext cx="864096" cy="936104"/>
            </a:xfrm>
            <a:prstGeom prst="triangl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20" name="Flowchart: Manual Input 19"/>
            <p:cNvSpPr/>
            <p:nvPr/>
          </p:nvSpPr>
          <p:spPr>
            <a:xfrm>
              <a:off x="6624488" y="6012085"/>
              <a:ext cx="1224136" cy="792088"/>
            </a:xfrm>
            <a:prstGeom prst="flowChartManualInp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21" name="Oval 20"/>
            <p:cNvSpPr/>
            <p:nvPr/>
          </p:nvSpPr>
          <p:spPr>
            <a:xfrm>
              <a:off x="6696496" y="5075981"/>
              <a:ext cx="1008112" cy="936104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-1" y="1043534"/>
            <a:ext cx="10080625" cy="7397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MY" sz="3200" b="1" dirty="0" smtClean="0">
                <a:latin typeface="Arial" pitchFamily="34" charset="0"/>
                <a:cs typeface="Arial" pitchFamily="34" charset="0"/>
              </a:rPr>
              <a:t>5.1 	Introduction to Multimedia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236CC89B-A61B-4F0A-B9BC-2FF4CBCA71C2}" type="slidenum">
              <a:rPr/>
              <a:pPr lvl="0"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35856" y="1691605"/>
            <a:ext cx="8136904" cy="479909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just"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VIDEO</a:t>
            </a:r>
          </a:p>
          <a:p>
            <a:pPr algn="just">
              <a:buNone/>
            </a:pPr>
            <a:endParaRPr lang="en-MY" sz="2400" b="1" dirty="0" smtClean="0">
              <a:latin typeface="Arial" pitchFamily="34" charset="0"/>
              <a:cs typeface="Arial" pitchFamily="34" charset="0"/>
            </a:endParaRPr>
          </a:p>
          <a:p>
            <a:pPr marL="720725" algn="just">
              <a:buNone/>
            </a:pPr>
            <a:r>
              <a:rPr lang="en-MY" sz="2400" dirty="0" smtClean="0">
                <a:latin typeface="Arial" pitchFamily="34" charset="0"/>
                <a:cs typeface="Arial" pitchFamily="34" charset="0"/>
              </a:rPr>
              <a:t>“Video consists of images displayed in motion.”</a:t>
            </a:r>
          </a:p>
          <a:p>
            <a:pPr marL="720725" algn="just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(Shelly &amp; Vermaat, 2012)</a:t>
            </a:r>
          </a:p>
          <a:p>
            <a:pPr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177800" indent="-1778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ea typeface="SimSun" pitchFamily="2"/>
                <a:cs typeface="Arial" pitchFamily="34" charset="0"/>
              </a:rPr>
              <a:t>Video is the product of recording moving images by using a  camera or video machine.</a:t>
            </a:r>
            <a:endParaRPr lang="en-MY" sz="2400" dirty="0" smtClean="0">
              <a:latin typeface="Arial" pitchFamily="34" charset="0"/>
              <a:cs typeface="Arial" pitchFamily="34" charset="0"/>
            </a:endParaRPr>
          </a:p>
          <a:p>
            <a:pPr marL="177800" indent="-1778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en-MY" sz="2400" dirty="0" smtClean="0">
                <a:latin typeface="Arial" pitchFamily="34" charset="0"/>
                <a:cs typeface="Arial" pitchFamily="34" charset="0"/>
              </a:rPr>
              <a:t>Technology of electronically capturing, recording, processing, storing, transmitting, &amp; reconstructing a sequence of still images representing scenes in motion.</a:t>
            </a:r>
          </a:p>
          <a:p>
            <a:pPr marL="177800" indent="-1778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ea typeface="SimSun" pitchFamily="2"/>
                <a:cs typeface="Arial" pitchFamily="34" charset="0"/>
              </a:rPr>
              <a:t>The purpose of  video is to p</a:t>
            </a:r>
            <a:r>
              <a:rPr lang="en-US" sz="2400" b="0" i="0" u="none" strike="noStrike" kern="1200" dirty="0" smtClean="0">
                <a:ln>
                  <a:noFill/>
                </a:ln>
                <a:solidFill>
                  <a:srgbClr val="FFFF00"/>
                </a:solidFill>
                <a:latin typeface="Arial" pitchFamily="34" charset="0"/>
                <a:ea typeface="SimSun" pitchFamily="2"/>
                <a:cs typeface="Arial" pitchFamily="34" charset="0"/>
              </a:rPr>
              <a:t>rovides </a:t>
            </a:r>
            <a:r>
              <a:rPr lang="en-US" sz="2400" b="0" i="0" u="none" strike="noStrike" kern="1200" dirty="0">
                <a:ln>
                  <a:noFill/>
                </a:ln>
                <a:solidFill>
                  <a:srgbClr val="FFFF00"/>
                </a:solidFill>
                <a:latin typeface="Arial" pitchFamily="34" charset="0"/>
                <a:ea typeface="SimSun" pitchFamily="2"/>
                <a:cs typeface="Arial" pitchFamily="34" charset="0"/>
              </a:rPr>
              <a:t>a powerful impact in a multimedia program.</a:t>
            </a:r>
          </a:p>
        </p:txBody>
      </p:sp>
      <p:grpSp>
        <p:nvGrpSpPr>
          <p:cNvPr id="7" name="Group 8"/>
          <p:cNvGrpSpPr/>
          <p:nvPr/>
        </p:nvGrpSpPr>
        <p:grpSpPr>
          <a:xfrm>
            <a:off x="-248" y="-36587"/>
            <a:ext cx="6053340" cy="864096"/>
            <a:chOff x="-248" y="-36587"/>
            <a:chExt cx="6053340" cy="864096"/>
          </a:xfrm>
        </p:grpSpPr>
        <p:sp>
          <p:nvSpPr>
            <p:cNvPr id="8" name="Flowchart: Delay 7"/>
            <p:cNvSpPr/>
            <p:nvPr/>
          </p:nvSpPr>
          <p:spPr>
            <a:xfrm>
              <a:off x="-248" y="-36587"/>
              <a:ext cx="6053340" cy="864096"/>
            </a:xfrm>
            <a:prstGeom prst="flowChartDelay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  <a:alpha val="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1760" y="179437"/>
              <a:ext cx="3406124" cy="4160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MY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FUNDAMENTAL OF MULTIMEDIA</a:t>
              </a:r>
              <a:endParaRPr lang="en-MY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0" y="1691605"/>
            <a:ext cx="9072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 Same Side Corner Rectangle 12"/>
          <p:cNvSpPr/>
          <p:nvPr/>
        </p:nvSpPr>
        <p:spPr>
          <a:xfrm rot="5400000">
            <a:off x="8604708" y="3887849"/>
            <a:ext cx="1656184" cy="57606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441"/>
              </a:spcBef>
              <a:buClr>
                <a:schemeClr val="accent1"/>
              </a:buClr>
              <a:buSzPct val="45000"/>
              <a:defRPr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Video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" y="1043534"/>
            <a:ext cx="10080625" cy="7397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MY" sz="3200" b="1" dirty="0" smtClean="0">
                <a:latin typeface="Arial" pitchFamily="34" charset="0"/>
                <a:cs typeface="Arial" pitchFamily="34" charset="0"/>
              </a:rPr>
              <a:t>5.1 	Introduction to Multimedia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236CC89B-A61B-4F0A-B9BC-2FF4CBCA71C2}" type="slidenum">
              <a:rPr/>
              <a:pPr lvl="0"/>
              <a:t>14</a:t>
            </a:fld>
            <a:endParaRPr lang="en-US"/>
          </a:p>
        </p:txBody>
      </p:sp>
      <p:grpSp>
        <p:nvGrpSpPr>
          <p:cNvPr id="2" name="Group 8"/>
          <p:cNvGrpSpPr/>
          <p:nvPr/>
        </p:nvGrpSpPr>
        <p:grpSpPr>
          <a:xfrm>
            <a:off x="-248" y="-36587"/>
            <a:ext cx="6053340" cy="864096"/>
            <a:chOff x="-248" y="-36587"/>
            <a:chExt cx="6053340" cy="864096"/>
          </a:xfrm>
        </p:grpSpPr>
        <p:sp>
          <p:nvSpPr>
            <p:cNvPr id="8" name="Flowchart: Delay 7"/>
            <p:cNvSpPr/>
            <p:nvPr/>
          </p:nvSpPr>
          <p:spPr>
            <a:xfrm>
              <a:off x="-248" y="-36587"/>
              <a:ext cx="6053340" cy="864096"/>
            </a:xfrm>
            <a:prstGeom prst="flowChartDelay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  <a:alpha val="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1760" y="179437"/>
              <a:ext cx="3406124" cy="4160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MY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FUNDAMENTAL OF MULTIMEDIA</a:t>
              </a:r>
              <a:endParaRPr lang="en-MY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0" y="1691605"/>
            <a:ext cx="9072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 Same Side Corner Rectangle 12"/>
          <p:cNvSpPr/>
          <p:nvPr/>
        </p:nvSpPr>
        <p:spPr>
          <a:xfrm rot="5400000">
            <a:off x="8604708" y="3887849"/>
            <a:ext cx="1656184" cy="57606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441"/>
              </a:spcBef>
              <a:buClr>
                <a:schemeClr val="accent1"/>
              </a:buClr>
              <a:buSzPct val="45000"/>
              <a:defRPr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Video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35856" y="1763613"/>
            <a:ext cx="2782365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228600" hangingPunct="0">
              <a:lnSpc>
                <a:spcPct val="150000"/>
              </a:lnSpc>
              <a:spcBef>
                <a:spcPts val="99"/>
              </a:spcBef>
              <a:tabLst>
                <a:tab pos="-1142999" algn="l"/>
              </a:tabLst>
            </a:pPr>
            <a:r>
              <a:rPr lang="en-US" sz="2400" dirty="0" smtClean="0">
                <a:latin typeface="Arial" pitchFamily="34"/>
                <a:ea typeface="SimSun" pitchFamily="2"/>
                <a:cs typeface="Arial" pitchFamily="34"/>
              </a:rPr>
              <a:t>Why Digital Video?</a:t>
            </a:r>
            <a:endParaRPr lang="en-US" sz="2400" dirty="0">
              <a:latin typeface="Arial" pitchFamily="34"/>
              <a:ea typeface="SimSun" pitchFamily="2"/>
              <a:cs typeface="Arial" pitchFamily="34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007864" y="2699717"/>
          <a:ext cx="7992887" cy="3640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143"/>
                <a:gridCol w="392174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u="none" strike="noStrike" kern="1200" dirty="0" smtClean="0">
                          <a:ln>
                            <a:noFill/>
                          </a:ln>
                          <a:latin typeface="Arial" pitchFamily="34"/>
                          <a:ea typeface="SimSun" pitchFamily="2"/>
                          <a:cs typeface="Arial" pitchFamily="34"/>
                        </a:rPr>
                        <a:t> </a:t>
                      </a:r>
                      <a:r>
                        <a:rPr lang="en-US" sz="1800" b="1" i="0" u="none" strike="noStrike" kern="1200" dirty="0" smtClean="0">
                          <a:ln>
                            <a:noFill/>
                          </a:ln>
                          <a:latin typeface="Arial" pitchFamily="34"/>
                          <a:ea typeface="SimSun" pitchFamily="2"/>
                          <a:cs typeface="Arial" pitchFamily="34"/>
                        </a:rPr>
                        <a:t>Advantages</a:t>
                      </a:r>
                      <a:endParaRPr lang="en-MY" b="1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dirty="0" smtClean="0">
                          <a:ln>
                            <a:noFill/>
                          </a:ln>
                          <a:latin typeface="Arial" pitchFamily="34"/>
                          <a:ea typeface="SimSun" pitchFamily="2"/>
                          <a:cs typeface="Arial" pitchFamily="34"/>
                        </a:rPr>
                        <a:t>Disadvantages</a:t>
                      </a:r>
                      <a:endParaRPr lang="en-MY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048">
                <a:tc>
                  <a:txBody>
                    <a:bodyPr/>
                    <a:lstStyle/>
                    <a:p>
                      <a:pPr marL="177800" marR="0" lvl="0" indent="-177800" rtl="0" hangingPunct="0">
                        <a:lnSpc>
                          <a:spcPct val="100000"/>
                        </a:lnSpc>
                        <a:spcBef>
                          <a:spcPts val="99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  <a:tabLst>
                          <a:tab pos="-1142999" algn="l"/>
                        </a:tabLst>
                      </a:pPr>
                      <a:r>
                        <a:rPr lang="en-US" sz="1800" b="0" i="0" u="none" strike="noStrike" kern="1200" dirty="0" smtClean="0">
                          <a:ln>
                            <a:noFill/>
                          </a:ln>
                          <a:latin typeface="Arial" pitchFamily="34"/>
                          <a:ea typeface="SimSun" pitchFamily="2"/>
                          <a:cs typeface="Arial" pitchFamily="34"/>
                        </a:rPr>
                        <a:t>video clips can be edited easily</a:t>
                      </a:r>
                    </a:p>
                    <a:p>
                      <a:pPr marL="177800" marR="0" lvl="0" indent="-177800" rtl="0" hangingPunct="0">
                        <a:lnSpc>
                          <a:spcPct val="100000"/>
                        </a:lnSpc>
                        <a:spcBef>
                          <a:spcPts val="99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  <a:tabLst>
                          <a:tab pos="-1142999" algn="l"/>
                        </a:tabLst>
                      </a:pPr>
                      <a:r>
                        <a:rPr lang="en-US" sz="1800" b="0" i="0" u="none" strike="noStrike" kern="1200" dirty="0" smtClean="0">
                          <a:ln>
                            <a:noFill/>
                          </a:ln>
                          <a:latin typeface="Arial" pitchFamily="34"/>
                          <a:ea typeface="SimSun" pitchFamily="2"/>
                          <a:cs typeface="Arial" pitchFamily="34"/>
                        </a:rPr>
                        <a:t>the digital video files can be stored like any other files in the   computer and the quality of the video can still be maintained</a:t>
                      </a:r>
                    </a:p>
                    <a:p>
                      <a:pPr marL="177800" marR="0" lvl="0" indent="-177800" rtl="0" hangingPunct="0">
                        <a:lnSpc>
                          <a:spcPct val="100000"/>
                        </a:lnSpc>
                        <a:spcBef>
                          <a:spcPts val="99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  <a:tabLst>
                          <a:tab pos="-1142999" algn="l"/>
                        </a:tabLst>
                      </a:pPr>
                      <a:r>
                        <a:rPr lang="en-US" sz="1800" b="0" i="0" u="none" strike="noStrike" kern="1200" dirty="0" smtClean="0">
                          <a:ln>
                            <a:noFill/>
                          </a:ln>
                          <a:latin typeface="Arial" pitchFamily="34"/>
                          <a:ea typeface="SimSun" pitchFamily="2"/>
                          <a:cs typeface="Arial" pitchFamily="34"/>
                        </a:rPr>
                        <a:t>the video files can be transferred within a computer network</a:t>
                      </a:r>
                    </a:p>
                    <a:p>
                      <a:pPr marL="177800" marR="0" lvl="0" indent="-177800" rtl="0" hangingPunct="0">
                        <a:lnSpc>
                          <a:spcPct val="100000"/>
                        </a:lnSpc>
                        <a:spcBef>
                          <a:spcPts val="99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  <a:tabLst>
                          <a:tab pos="-1142999" algn="l"/>
                        </a:tabLst>
                      </a:pPr>
                      <a:r>
                        <a:rPr lang="en-US" sz="1800" b="0" i="0" u="none" strike="noStrike" kern="1200" dirty="0" smtClean="0">
                          <a:ln>
                            <a:noFill/>
                          </a:ln>
                          <a:latin typeface="Arial" pitchFamily="34"/>
                          <a:ea typeface="SimSun" pitchFamily="2"/>
                          <a:cs typeface="Arial" pitchFamily="34"/>
                        </a:rPr>
                        <a:t>it allows editing in any part of the video</a:t>
                      </a:r>
                    </a:p>
                    <a:p>
                      <a:endParaRPr lang="en-MY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rtl="0" hangingPunct="0">
                        <a:lnSpc>
                          <a:spcPct val="100000"/>
                        </a:lnSpc>
                        <a:spcBef>
                          <a:spcPts val="99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  <a:tabLst>
                          <a:tab pos="-1142999" algn="l"/>
                        </a:tabLst>
                      </a:pPr>
                      <a:r>
                        <a:rPr lang="en-US" sz="1800" b="0" i="0" u="none" strike="noStrike" kern="1200" dirty="0" smtClean="0">
                          <a:ln>
                            <a:noFill/>
                          </a:ln>
                          <a:latin typeface="Arial" pitchFamily="34"/>
                          <a:ea typeface="SimSun" pitchFamily="2"/>
                          <a:cs typeface="Arial" pitchFamily="34"/>
                        </a:rPr>
                        <a:t>these digital video files are large in size</a:t>
                      </a:r>
                    </a:p>
                    <a:p>
                      <a:pPr marL="177800" marR="0" lvl="0" indent="-177800" rtl="0" hangingPunct="0">
                        <a:lnSpc>
                          <a:spcPct val="100000"/>
                        </a:lnSpc>
                        <a:spcBef>
                          <a:spcPts val="99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  <a:tabLst>
                          <a:tab pos="-1142999" algn="l"/>
                        </a:tabLst>
                      </a:pPr>
                      <a:r>
                        <a:rPr lang="en-US" sz="1800" b="0" i="0" u="none" strike="noStrike" kern="1200" dirty="0" smtClean="0">
                          <a:ln>
                            <a:noFill/>
                          </a:ln>
                          <a:latin typeface="Arial" pitchFamily="34"/>
                          <a:ea typeface="SimSun" pitchFamily="2"/>
                          <a:cs typeface="Arial" pitchFamily="34"/>
                        </a:rPr>
                        <a:t>transferring these files can take a long time especially when using the Internet.</a:t>
                      </a:r>
                    </a:p>
                    <a:p>
                      <a:endParaRPr lang="en-MY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-1" y="1043534"/>
            <a:ext cx="10080625" cy="7397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MY" sz="3200" b="1" dirty="0" smtClean="0">
                <a:latin typeface="Arial" pitchFamily="34" charset="0"/>
                <a:cs typeface="Arial" pitchFamily="34" charset="0"/>
              </a:rPr>
              <a:t>5.1 	Introduction to Multimedia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371B424E-8BD6-4E58-9DBE-08EBD3CAE6DC}" type="slidenum">
              <a:rPr/>
              <a:pPr lvl="0"/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63848" y="2058115"/>
            <a:ext cx="8280920" cy="417206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just">
              <a:buNone/>
            </a:pPr>
            <a:r>
              <a:rPr lang="en-US" sz="2200" b="1" dirty="0" smtClean="0">
                <a:latin typeface="Arial" pitchFamily="34" charset="0"/>
                <a:ea typeface="SimSun" pitchFamily="2"/>
                <a:cs typeface="Arial" pitchFamily="34" charset="0"/>
              </a:rPr>
              <a:t>AUDIO</a:t>
            </a:r>
          </a:p>
          <a:p>
            <a:pPr algn="just">
              <a:buNone/>
            </a:pPr>
            <a:endParaRPr lang="en-US" sz="2200" b="1" dirty="0" smtClean="0">
              <a:latin typeface="Arial" pitchFamily="34" charset="0"/>
              <a:ea typeface="SimSun" pitchFamily="2"/>
              <a:cs typeface="Arial" pitchFamily="34" charset="0"/>
            </a:endParaRPr>
          </a:p>
          <a:p>
            <a:pPr marL="723900" algn="just">
              <a:buNone/>
            </a:pPr>
            <a:r>
              <a:rPr lang="en-US" sz="2200" dirty="0" smtClean="0">
                <a:latin typeface="Arial" pitchFamily="34" charset="0"/>
                <a:ea typeface="SimSun" pitchFamily="2"/>
                <a:cs typeface="Arial" pitchFamily="34" charset="0"/>
              </a:rPr>
              <a:t>“</a:t>
            </a:r>
            <a:r>
              <a:rPr lang="en-MY" sz="2200" dirty="0" smtClean="0">
                <a:latin typeface="Arial" pitchFamily="34" charset="0"/>
                <a:cs typeface="Arial" pitchFamily="34" charset="0"/>
              </a:rPr>
              <a:t>Audio includes music, speech, or any other sound.”</a:t>
            </a:r>
          </a:p>
          <a:p>
            <a:pPr marL="723900" algn="just"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(Shelly &amp; Vermaat, 2012)</a:t>
            </a:r>
          </a:p>
          <a:p>
            <a:pPr algn="just">
              <a:buNone/>
            </a:pPr>
            <a:endParaRPr lang="en-US" sz="2200" i="0" u="none" strike="noStrike" kern="1200" dirty="0">
              <a:ln>
                <a:noFill/>
              </a:ln>
              <a:latin typeface="Arial" pitchFamily="34" charset="0"/>
              <a:ea typeface="SimSun" pitchFamily="2"/>
              <a:cs typeface="Arial" pitchFamily="34" charset="0"/>
            </a:endParaRPr>
          </a:p>
          <a:p>
            <a:pPr marL="177800" indent="-177800" algn="just" hangingPunct="0">
              <a:spcBef>
                <a:spcPts val="99"/>
              </a:spcBef>
              <a:spcAft>
                <a:spcPts val="1200"/>
              </a:spcAft>
              <a:buFont typeface="Wingdings" pitchFamily="2" charset="2"/>
              <a:buChar char="Ø"/>
              <a:tabLst>
                <a:tab pos="-1142999" algn="l"/>
              </a:tabLst>
            </a:pPr>
            <a:r>
              <a:rPr lang="en-MY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Audio is use of speech, music and sound effects.</a:t>
            </a:r>
          </a:p>
          <a:p>
            <a:pPr marL="177800" indent="-177800" algn="just" hangingPunct="0">
              <a:spcBef>
                <a:spcPts val="99"/>
              </a:spcBef>
              <a:spcAft>
                <a:spcPts val="1200"/>
              </a:spcAft>
              <a:buFont typeface="Wingdings" pitchFamily="2" charset="2"/>
              <a:buChar char="Ø"/>
              <a:tabLst>
                <a:tab pos="-1142999" algn="l"/>
              </a:tabLst>
            </a:pP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purpose of audio is to gives life to the static state of multimedia. </a:t>
            </a:r>
            <a:endParaRPr lang="en-MY" sz="2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177800" indent="-177800" algn="just" hangingPunct="0">
              <a:spcBef>
                <a:spcPts val="99"/>
              </a:spcBef>
              <a:spcAft>
                <a:spcPts val="1200"/>
              </a:spcAft>
              <a:buFont typeface="Wingdings" pitchFamily="2" charset="2"/>
              <a:buChar char="Ø"/>
              <a:tabLst>
                <a:tab pos="-1142999" algn="l"/>
              </a:tabLst>
            </a:pPr>
            <a:r>
              <a:rPr lang="en-MY" sz="2200" dirty="0" smtClean="0">
                <a:latin typeface="Arial" pitchFamily="34" charset="0"/>
                <a:cs typeface="Arial" pitchFamily="34" charset="0"/>
              </a:rPr>
              <a:t>Several types of sound such as human voices, instrumental notes, natural sound, </a:t>
            </a:r>
            <a:r>
              <a:rPr lang="en-US" sz="2200" dirty="0" smtClean="0">
                <a:latin typeface="Arial" pitchFamily="34" charset="0"/>
                <a:ea typeface="SimSun" pitchFamily="2"/>
                <a:cs typeface="Arial" pitchFamily="34" charset="0"/>
              </a:rPr>
              <a:t>speech, music, sound effects.</a:t>
            </a:r>
            <a:endParaRPr lang="en-MY" sz="2200" dirty="0" smtClean="0">
              <a:latin typeface="Arial" pitchFamily="34" charset="0"/>
              <a:cs typeface="Arial" pitchFamily="34" charset="0"/>
            </a:endParaRPr>
          </a:p>
          <a:p>
            <a:pPr marL="177800" indent="-177800" algn="just" hangingPunct="0">
              <a:spcBef>
                <a:spcPts val="99"/>
              </a:spcBef>
              <a:spcAft>
                <a:spcPts val="1200"/>
              </a:spcAft>
              <a:buFont typeface="Wingdings" pitchFamily="2" charset="2"/>
              <a:buChar char="Ø"/>
              <a:tabLst>
                <a:tab pos="-1142999" algn="l"/>
              </a:tabLst>
            </a:pPr>
            <a:r>
              <a:rPr lang="en-US" sz="2200" dirty="0" smtClean="0">
                <a:latin typeface="Arial" pitchFamily="34" charset="0"/>
                <a:ea typeface="SimSun" pitchFamily="2"/>
                <a:cs typeface="Arial" pitchFamily="34" charset="0"/>
              </a:rPr>
              <a:t>B</a:t>
            </a:r>
            <a:r>
              <a:rPr lang="en-US" sz="2200" b="0" i="0" u="none" strike="noStrike" kern="1200" dirty="0" smtClean="0">
                <a:ln>
                  <a:noFill/>
                </a:ln>
                <a:latin typeface="Arial" pitchFamily="34" charset="0"/>
                <a:ea typeface="SimSun" pitchFamily="2"/>
                <a:cs typeface="Arial" pitchFamily="34" charset="0"/>
              </a:rPr>
              <a:t>asic </a:t>
            </a:r>
            <a:r>
              <a:rPr lang="en-US" sz="2200" b="0" i="0" u="none" strike="noStrike" kern="1200" dirty="0">
                <a:ln>
                  <a:noFill/>
                </a:ln>
                <a:latin typeface="Arial" pitchFamily="34" charset="0"/>
                <a:ea typeface="SimSun" pitchFamily="2"/>
                <a:cs typeface="Arial" pitchFamily="34" charset="0"/>
              </a:rPr>
              <a:t>types of audio or sound: </a:t>
            </a:r>
            <a:r>
              <a:rPr lang="en-US" sz="2200" b="0" i="0" u="none" strike="noStrike" kern="1200" dirty="0" smtClean="0">
                <a:ln>
                  <a:noFill/>
                </a:ln>
                <a:latin typeface="Arial" pitchFamily="34" charset="0"/>
                <a:ea typeface="SimSun" pitchFamily="2"/>
                <a:cs typeface="Arial" pitchFamily="34" charset="0"/>
              </a:rPr>
              <a:t>(1) </a:t>
            </a:r>
            <a:r>
              <a:rPr lang="en-US" sz="2200" b="0" i="0" u="none" strike="noStrike" kern="1200" dirty="0" smtClean="0">
                <a:ln>
                  <a:noFill/>
                </a:ln>
                <a:solidFill>
                  <a:srgbClr val="FFFF00"/>
                </a:solidFill>
                <a:latin typeface="Arial" pitchFamily="34" charset="0"/>
                <a:ea typeface="SimSun" pitchFamily="2"/>
                <a:cs typeface="Arial" pitchFamily="34" charset="0"/>
              </a:rPr>
              <a:t>analog</a:t>
            </a:r>
            <a:r>
              <a:rPr lang="en-US" sz="2200" b="0" i="0" u="none" strike="noStrike" kern="1200" dirty="0" smtClean="0">
                <a:ln>
                  <a:noFill/>
                </a:ln>
                <a:latin typeface="Arial" pitchFamily="34" charset="0"/>
                <a:ea typeface="SimSun" pitchFamily="2"/>
                <a:cs typeface="Arial" pitchFamily="34" charset="0"/>
              </a:rPr>
              <a:t> </a:t>
            </a:r>
            <a:r>
              <a:rPr lang="en-US" sz="2200" b="0" i="0" u="none" strike="noStrike" kern="1200" dirty="0">
                <a:ln>
                  <a:noFill/>
                </a:ln>
                <a:latin typeface="Arial" pitchFamily="34" charset="0"/>
                <a:ea typeface="SimSun" pitchFamily="2"/>
                <a:cs typeface="Arial" pitchFamily="34" charset="0"/>
              </a:rPr>
              <a:t>and </a:t>
            </a:r>
            <a:r>
              <a:rPr lang="en-US" sz="2200" b="0" i="0" u="none" strike="noStrike" kern="1200" dirty="0" smtClean="0">
                <a:ln>
                  <a:noFill/>
                </a:ln>
                <a:latin typeface="Arial" pitchFamily="34" charset="0"/>
                <a:ea typeface="SimSun" pitchFamily="2"/>
                <a:cs typeface="Arial" pitchFamily="34" charset="0"/>
              </a:rPr>
              <a:t>(1) </a:t>
            </a:r>
            <a:r>
              <a:rPr lang="en-US" sz="2200" b="0" i="0" u="none" strike="noStrike" kern="1200" dirty="0" smtClean="0">
                <a:ln>
                  <a:noFill/>
                </a:ln>
                <a:solidFill>
                  <a:srgbClr val="FFFF00"/>
                </a:solidFill>
                <a:latin typeface="Arial" pitchFamily="34" charset="0"/>
                <a:ea typeface="SimSun" pitchFamily="2"/>
                <a:cs typeface="Arial" pitchFamily="34" charset="0"/>
              </a:rPr>
              <a:t>digital</a:t>
            </a:r>
            <a:r>
              <a:rPr lang="en-US" sz="2200" b="0" i="0" u="none" strike="noStrike" kern="1200" dirty="0" smtClean="0">
                <a:ln>
                  <a:noFill/>
                </a:ln>
                <a:latin typeface="Arial" pitchFamily="34" charset="0"/>
                <a:ea typeface="SimSun" pitchFamily="2"/>
                <a:cs typeface="Arial" pitchFamily="34" charset="0"/>
              </a:rPr>
              <a:t> </a:t>
            </a:r>
            <a:r>
              <a:rPr lang="en-US" sz="2200" b="0" i="0" u="none" strike="noStrike" kern="1200" dirty="0">
                <a:ln>
                  <a:noFill/>
                </a:ln>
                <a:latin typeface="Arial" pitchFamily="34" charset="0"/>
                <a:ea typeface="SimSun" pitchFamily="2"/>
                <a:cs typeface="Arial" pitchFamily="34" charset="0"/>
              </a:rPr>
              <a:t>audio</a:t>
            </a:r>
            <a:r>
              <a:rPr lang="en-US" sz="2200" b="0" i="0" u="none" strike="noStrike" kern="1200" dirty="0" smtClean="0">
                <a:ln>
                  <a:noFill/>
                </a:ln>
                <a:latin typeface="Arial" pitchFamily="34" charset="0"/>
                <a:ea typeface="SimSun" pitchFamily="2"/>
                <a:cs typeface="Arial" pitchFamily="34" charset="0"/>
              </a:rPr>
              <a:t>.</a:t>
            </a:r>
            <a:endParaRPr lang="en-US" sz="2200" b="0" i="0" u="none" strike="noStrike" kern="1200" dirty="0">
              <a:ln>
                <a:noFill/>
              </a:ln>
              <a:latin typeface="Arial" pitchFamily="34" charset="0"/>
              <a:ea typeface="SimSun" pitchFamily="2"/>
              <a:cs typeface="Arial" pitchFamily="34" charset="0"/>
            </a:endParaRPr>
          </a:p>
        </p:txBody>
      </p:sp>
      <p:grpSp>
        <p:nvGrpSpPr>
          <p:cNvPr id="10" name="Group 8"/>
          <p:cNvGrpSpPr/>
          <p:nvPr/>
        </p:nvGrpSpPr>
        <p:grpSpPr>
          <a:xfrm>
            <a:off x="-248" y="-36587"/>
            <a:ext cx="6053340" cy="864096"/>
            <a:chOff x="-248" y="-36587"/>
            <a:chExt cx="6053340" cy="864096"/>
          </a:xfrm>
        </p:grpSpPr>
        <p:sp>
          <p:nvSpPr>
            <p:cNvPr id="11" name="Flowchart: Delay 10"/>
            <p:cNvSpPr/>
            <p:nvPr/>
          </p:nvSpPr>
          <p:spPr>
            <a:xfrm>
              <a:off x="-248" y="-36587"/>
              <a:ext cx="6053340" cy="864096"/>
            </a:xfrm>
            <a:prstGeom prst="flowChartDelay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  <a:alpha val="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1760" y="179437"/>
              <a:ext cx="3406124" cy="4160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MY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FUNDAMENTAL OF MULTIMEDIA</a:t>
              </a:r>
              <a:endParaRPr lang="en-MY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4" name="Straight Connector 13"/>
          <p:cNvCxnSpPr/>
          <p:nvPr/>
        </p:nvCxnSpPr>
        <p:spPr>
          <a:xfrm>
            <a:off x="0" y="1691605"/>
            <a:ext cx="9072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 Same Side Corner Rectangle 15"/>
          <p:cNvSpPr/>
          <p:nvPr/>
        </p:nvSpPr>
        <p:spPr>
          <a:xfrm rot="5400000">
            <a:off x="8604708" y="4607929"/>
            <a:ext cx="1656184" cy="57606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441"/>
              </a:spcBef>
              <a:buClr>
                <a:schemeClr val="accent1"/>
              </a:buClr>
              <a:buSzPct val="45000"/>
              <a:defRPr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Audio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" y="1043534"/>
            <a:ext cx="10080625" cy="7397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MY" sz="3200" b="1" dirty="0" smtClean="0">
                <a:latin typeface="Arial" pitchFamily="34" charset="0"/>
                <a:cs typeface="Arial" pitchFamily="34" charset="0"/>
              </a:rPr>
              <a:t>5.1 	Introduction to Multimedia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371B424E-8BD6-4E58-9DBE-08EBD3CAE6DC}" type="slidenum">
              <a:rPr/>
              <a:pPr lvl="0"/>
              <a:t>16</a:t>
            </a:fld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3528144" y="4931965"/>
            <a:ext cx="2973240" cy="1770840"/>
            <a:chOff x="5715000" y="3549600"/>
            <a:chExt cx="2973240" cy="177084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5715000" y="3549600"/>
              <a:ext cx="2973240" cy="177084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6721920" y="3812759"/>
              <a:ext cx="951840" cy="52344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3" name="Group 8"/>
          <p:cNvGrpSpPr/>
          <p:nvPr/>
        </p:nvGrpSpPr>
        <p:grpSpPr>
          <a:xfrm>
            <a:off x="-248" y="-36587"/>
            <a:ext cx="6053340" cy="864096"/>
            <a:chOff x="-248" y="-36587"/>
            <a:chExt cx="6053340" cy="864096"/>
          </a:xfrm>
        </p:grpSpPr>
        <p:sp>
          <p:nvSpPr>
            <p:cNvPr id="11" name="Flowchart: Delay 10"/>
            <p:cNvSpPr/>
            <p:nvPr/>
          </p:nvSpPr>
          <p:spPr>
            <a:xfrm>
              <a:off x="-248" y="-36587"/>
              <a:ext cx="6053340" cy="864096"/>
            </a:xfrm>
            <a:prstGeom prst="flowChartDelay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  <a:alpha val="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1760" y="179437"/>
              <a:ext cx="3406124" cy="4160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MY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FUNDAMENTAL OF MULTIMEDIA</a:t>
              </a:r>
              <a:endParaRPr lang="en-MY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4" name="Straight Connector 13"/>
          <p:cNvCxnSpPr/>
          <p:nvPr/>
        </p:nvCxnSpPr>
        <p:spPr>
          <a:xfrm>
            <a:off x="0" y="1691605"/>
            <a:ext cx="9072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 Same Side Corner Rectangle 15"/>
          <p:cNvSpPr/>
          <p:nvPr/>
        </p:nvSpPr>
        <p:spPr>
          <a:xfrm rot="5400000">
            <a:off x="8604708" y="4607929"/>
            <a:ext cx="1656184" cy="57606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441"/>
              </a:spcBef>
              <a:buClr>
                <a:schemeClr val="accent1"/>
              </a:buClr>
              <a:buSzPct val="45000"/>
              <a:defRPr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Audio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007864" y="2699717"/>
          <a:ext cx="7992887" cy="1920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143"/>
                <a:gridCol w="3921744"/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kern="1200" dirty="0" smtClean="0">
                          <a:ln>
                            <a:noFill/>
                          </a:ln>
                          <a:latin typeface="Arial" pitchFamily="34"/>
                          <a:ea typeface="SimSun" pitchFamily="2"/>
                          <a:cs typeface="Arial" pitchFamily="34"/>
                        </a:rPr>
                        <a:t> </a:t>
                      </a:r>
                      <a:r>
                        <a:rPr lang="en-US" sz="1800" b="1" i="0" u="none" strike="noStrike" kern="1200" dirty="0" smtClean="0">
                          <a:ln>
                            <a:noFill/>
                          </a:ln>
                          <a:latin typeface="Arial" pitchFamily="34"/>
                          <a:ea typeface="SimSun" pitchFamily="2"/>
                          <a:cs typeface="Arial" pitchFamily="34"/>
                        </a:rPr>
                        <a:t>Digital Audio</a:t>
                      </a:r>
                      <a:endParaRPr lang="en-MY" b="1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dirty="0" smtClean="0">
                          <a:ln>
                            <a:noFill/>
                          </a:ln>
                          <a:latin typeface="Arial" pitchFamily="34"/>
                          <a:ea typeface="SimSun" pitchFamily="2"/>
                          <a:cs typeface="Arial" pitchFamily="34"/>
                        </a:rPr>
                        <a:t>Analog Audio</a:t>
                      </a:r>
                      <a:endParaRPr lang="en-MY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048">
                <a:tc>
                  <a:txBody>
                    <a:bodyPr/>
                    <a:lstStyle/>
                    <a:p>
                      <a:pPr marL="177800" marR="0" lvl="0" indent="-177800" rtl="0" hangingPunct="0">
                        <a:lnSpc>
                          <a:spcPct val="100000"/>
                        </a:lnSpc>
                        <a:spcBef>
                          <a:spcPts val="99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-1142999" algn="l"/>
                        </a:tabLst>
                      </a:pPr>
                      <a:r>
                        <a:rPr lang="en-US" sz="1800" b="0" i="0" u="none" strike="noStrike" kern="1200" dirty="0" smtClean="0">
                          <a:ln>
                            <a:noFill/>
                          </a:ln>
                          <a:latin typeface="Arial" pitchFamily="34"/>
                          <a:ea typeface="SimSun" pitchFamily="2"/>
                          <a:cs typeface="Arial" pitchFamily="34"/>
                        </a:rPr>
                        <a:t>the digital sampling of the actual sound used in multimedia.</a:t>
                      </a:r>
                    </a:p>
                    <a:p>
                      <a:endParaRPr lang="en-MY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rtl="0" hangingPunct="0">
                        <a:lnSpc>
                          <a:spcPct val="100000"/>
                        </a:lnSpc>
                        <a:spcBef>
                          <a:spcPts val="99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-1142999" algn="l"/>
                        </a:tabLst>
                      </a:pPr>
                      <a:r>
                        <a:rPr lang="en-US" sz="1800" b="0" i="0" u="none" strike="noStrike" kern="1200" dirty="0" smtClean="0">
                          <a:ln>
                            <a:noFill/>
                          </a:ln>
                          <a:latin typeface="Arial" pitchFamily="34"/>
                          <a:ea typeface="SimSun" pitchFamily="2"/>
                          <a:cs typeface="Arial" pitchFamily="34"/>
                        </a:rPr>
                        <a:t>the original sound signal.</a:t>
                      </a:r>
                    </a:p>
                    <a:p>
                      <a:pPr marL="228600" marR="0" lvl="0" indent="-228600" rtl="0" hangingPunct="0">
                        <a:lnSpc>
                          <a:spcPct val="100000"/>
                        </a:lnSpc>
                        <a:spcBef>
                          <a:spcPts val="99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-1142999" algn="l"/>
                        </a:tabLst>
                      </a:pPr>
                      <a:r>
                        <a:rPr lang="en-US" sz="1800" b="0" i="0" u="none" strike="noStrike" kern="1200" dirty="0" smtClean="0">
                          <a:ln>
                            <a:noFill/>
                          </a:ln>
                          <a:latin typeface="Arial" pitchFamily="34"/>
                          <a:ea typeface="SimSun" pitchFamily="2"/>
                          <a:cs typeface="Arial" pitchFamily="34"/>
                        </a:rPr>
                        <a:t>we can record analog audio file.</a:t>
                      </a:r>
                    </a:p>
                    <a:p>
                      <a:pPr marL="228600" marR="0" lvl="0" indent="-228600" rtl="0" hangingPunct="0">
                        <a:lnSpc>
                          <a:spcPct val="100000"/>
                        </a:lnSpc>
                        <a:spcBef>
                          <a:spcPts val="99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-1142999" algn="l"/>
                        </a:tabLst>
                      </a:pPr>
                      <a:r>
                        <a:rPr lang="en-US" sz="1800" b="0" i="0" u="none" strike="noStrike" kern="1200" dirty="0" smtClean="0">
                          <a:ln>
                            <a:noFill/>
                          </a:ln>
                          <a:latin typeface="Arial" pitchFamily="34"/>
                          <a:ea typeface="SimSun" pitchFamily="2"/>
                          <a:cs typeface="Arial" pitchFamily="34"/>
                        </a:rPr>
                        <a:t>special audio editors like Audacity can be use to convert analog audio files into digital audio files.</a:t>
                      </a:r>
                      <a:endParaRPr lang="en-MY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1007864" y="1835621"/>
            <a:ext cx="3471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itchFamily="34" charset="0"/>
                <a:ea typeface="SimSun" pitchFamily="2"/>
                <a:cs typeface="Arial" pitchFamily="34" charset="0"/>
              </a:rPr>
              <a:t>Types of audio or sound</a:t>
            </a:r>
            <a:endParaRPr lang="en-MY" sz="2400" dirty="0"/>
          </a:p>
        </p:txBody>
      </p:sp>
      <p:sp>
        <p:nvSpPr>
          <p:cNvPr id="19" name="Rectangle 18"/>
          <p:cNvSpPr/>
          <p:nvPr/>
        </p:nvSpPr>
        <p:spPr>
          <a:xfrm>
            <a:off x="-1" y="1043534"/>
            <a:ext cx="10080625" cy="7397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MY" sz="3200" b="1" dirty="0" smtClean="0">
                <a:latin typeface="Arial" pitchFamily="34" charset="0"/>
                <a:cs typeface="Arial" pitchFamily="34" charset="0"/>
              </a:rPr>
              <a:t>5.1 	Introduction to Multimedia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BB5CC1C8-DFE7-4CC2-96F2-B7CF8183AA02}" type="slidenum">
              <a:rPr/>
              <a:pPr lvl="0"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8312" y="1722437"/>
            <a:ext cx="8604449" cy="576839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just">
              <a:spcAft>
                <a:spcPts val="600"/>
              </a:spcAft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ANIMATION</a:t>
            </a:r>
            <a:endParaRPr lang="en-MY" sz="2400" b="1" dirty="0" smtClean="0">
              <a:latin typeface="Arial" pitchFamily="34" charset="0"/>
              <a:cs typeface="Arial" pitchFamily="34" charset="0"/>
            </a:endParaRPr>
          </a:p>
          <a:p>
            <a:pPr marL="720725" algn="just">
              <a:spcAft>
                <a:spcPts val="600"/>
              </a:spcAft>
              <a:buNone/>
            </a:pPr>
            <a:r>
              <a:rPr lang="en-MY" sz="2200" dirty="0" smtClean="0">
                <a:latin typeface="Arial" pitchFamily="34" charset="0"/>
                <a:cs typeface="Arial" pitchFamily="34" charset="0"/>
              </a:rPr>
              <a:t>“By definition, animation is the act of making something come alive or makes static presentations come alive.”</a:t>
            </a:r>
          </a:p>
          <a:p>
            <a:pPr marL="720725" algn="just">
              <a:buNone/>
            </a:pPr>
            <a:r>
              <a:rPr lang="en-MY" sz="2200" dirty="0" smtClean="0">
                <a:latin typeface="Arial" pitchFamily="34" charset="0"/>
                <a:cs typeface="Arial" pitchFamily="34" charset="0"/>
              </a:rPr>
              <a:t>(Vaughan, 2011)</a:t>
            </a:r>
          </a:p>
          <a:p>
            <a:pPr marL="720725" algn="just">
              <a:buNone/>
            </a:pPr>
            <a:endParaRPr lang="en-MY" sz="2200" dirty="0" smtClean="0">
              <a:latin typeface="Arial" pitchFamily="34" charset="0"/>
              <a:cs typeface="Arial" pitchFamily="34" charset="0"/>
            </a:endParaRPr>
          </a:p>
          <a:p>
            <a:pPr marL="720725" algn="just">
              <a:buNone/>
            </a:pPr>
            <a:r>
              <a:rPr lang="en-MY" sz="2200" dirty="0" smtClean="0">
                <a:latin typeface="Arial" pitchFamily="34" charset="0"/>
                <a:cs typeface="Arial" pitchFamily="34" charset="0"/>
              </a:rPr>
              <a:t>“Appearance of motion created by displaying a series of still images in sequence.”</a:t>
            </a:r>
          </a:p>
          <a:p>
            <a:pPr marL="720725"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(Shelly &amp; Vermaat, 2012)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200" dirty="0">
              <a:latin typeface="Arial" pitchFamily="34" charset="0"/>
              <a:ea typeface="SimSun" pitchFamily="2"/>
              <a:cs typeface="Arial" pitchFamily="34" charset="0"/>
            </a:endParaRPr>
          </a:p>
          <a:p>
            <a:pPr marL="177800" lvl="0" indent="-177800" algn="just" hangingPunct="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FFFF00"/>
                </a:solidFill>
                <a:latin typeface="Arial" pitchFamily="34"/>
                <a:ea typeface="SimSun" pitchFamily="2"/>
                <a:cs typeface="Arial" pitchFamily="34"/>
              </a:rPr>
              <a:t>Animation is a </a:t>
            </a:r>
            <a:r>
              <a:rPr lang="en-US" sz="2200" b="0" i="0" u="none" strike="noStrike" kern="1200" dirty="0" smtClean="0">
                <a:ln>
                  <a:noFill/>
                </a:ln>
                <a:solidFill>
                  <a:srgbClr val="FFFF00"/>
                </a:solidFill>
                <a:latin typeface="Arial" pitchFamily="34"/>
                <a:ea typeface="SimSun" pitchFamily="2"/>
                <a:cs typeface="Arial" pitchFamily="34"/>
              </a:rPr>
              <a:t>process </a:t>
            </a:r>
            <a:r>
              <a:rPr lang="en-US" sz="2200" b="0" i="0" u="none" strike="noStrike" kern="1200" dirty="0">
                <a:ln>
                  <a:noFill/>
                </a:ln>
                <a:solidFill>
                  <a:srgbClr val="FFFF00"/>
                </a:solidFill>
                <a:latin typeface="Arial" pitchFamily="34"/>
                <a:ea typeface="SimSun" pitchFamily="2"/>
                <a:cs typeface="Arial" pitchFamily="34"/>
              </a:rPr>
              <a:t>of making a </a:t>
            </a:r>
            <a:r>
              <a:rPr lang="en-US" sz="2200" b="0" i="0" u="none" strike="noStrike" kern="1200" dirty="0" smtClean="0">
                <a:ln>
                  <a:noFill/>
                </a:ln>
                <a:solidFill>
                  <a:srgbClr val="FFFF00"/>
                </a:solidFill>
                <a:latin typeface="Arial" pitchFamily="34"/>
                <a:ea typeface="SimSun" pitchFamily="2"/>
                <a:cs typeface="Arial" pitchFamily="34"/>
              </a:rPr>
              <a:t>static/still </a:t>
            </a:r>
            <a:r>
              <a:rPr lang="en-US" sz="2200" b="0" i="0" u="none" strike="noStrike" kern="1200" dirty="0">
                <a:ln>
                  <a:noFill/>
                </a:ln>
                <a:solidFill>
                  <a:srgbClr val="FFFF00"/>
                </a:solidFill>
                <a:latin typeface="Arial" pitchFamily="34"/>
                <a:ea typeface="SimSun" pitchFamily="2"/>
                <a:cs typeface="Arial" pitchFamily="34"/>
              </a:rPr>
              <a:t>image look like it is </a:t>
            </a:r>
            <a:r>
              <a:rPr lang="en-US" sz="2200" b="0" i="0" u="none" strike="noStrike" kern="1200" dirty="0" smtClean="0">
                <a:ln>
                  <a:noFill/>
                </a:ln>
                <a:solidFill>
                  <a:srgbClr val="FFFF00"/>
                </a:solidFill>
                <a:latin typeface="Arial" pitchFamily="34"/>
                <a:ea typeface="SimSun" pitchFamily="2"/>
                <a:cs typeface="Arial" pitchFamily="34"/>
              </a:rPr>
              <a:t>moving.</a:t>
            </a:r>
          </a:p>
          <a:p>
            <a:pPr marL="177800" lvl="0" indent="-177800" algn="just" hangingPunct="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FFFF00"/>
                </a:solidFill>
                <a:latin typeface="Arial" pitchFamily="34"/>
                <a:ea typeface="SimSun" pitchFamily="2"/>
                <a:cs typeface="Arial" pitchFamily="34"/>
              </a:rPr>
              <a:t>Purpose of an animation :-</a:t>
            </a:r>
          </a:p>
          <a:p>
            <a:pPr marL="177800" lvl="0" indent="-177800" algn="just" hangingPunct="0">
              <a:spcAft>
                <a:spcPts val="1200"/>
              </a:spcAft>
              <a:buNone/>
            </a:pPr>
            <a:r>
              <a:rPr lang="en-US" sz="2200" b="0" i="0" u="none" strike="noStrike" kern="1200" dirty="0" smtClean="0">
                <a:ln>
                  <a:noFill/>
                </a:ln>
                <a:solidFill>
                  <a:srgbClr val="FFFF00"/>
                </a:solidFill>
                <a:latin typeface="Arial" pitchFamily="34"/>
                <a:ea typeface="SimSun" pitchFamily="2"/>
                <a:cs typeface="Arial" pitchFamily="34"/>
              </a:rPr>
              <a:t>a) To make static presentations come alive</a:t>
            </a:r>
          </a:p>
          <a:p>
            <a:pPr marL="177800" lvl="0" indent="-177800" algn="just" hangingPunct="0">
              <a:spcAft>
                <a:spcPts val="1200"/>
              </a:spcAft>
              <a:buNone/>
            </a:pPr>
            <a:r>
              <a:rPr lang="en-US" sz="2200" b="0" i="0" u="none" strike="noStrike" kern="1200" dirty="0" smtClean="0">
                <a:ln>
                  <a:noFill/>
                </a:ln>
                <a:solidFill>
                  <a:srgbClr val="FFFF00"/>
                </a:solidFill>
                <a:latin typeface="Arial" pitchFamily="34"/>
                <a:ea typeface="SimSun" pitchFamily="2"/>
                <a:cs typeface="Arial" pitchFamily="34"/>
              </a:rPr>
              <a:t>b) To create an examples for dangerous and costly events</a:t>
            </a:r>
            <a:endParaRPr lang="en-US" sz="2200" b="0" i="0" u="none" strike="noStrike" kern="1200" dirty="0">
              <a:ln>
                <a:noFill/>
              </a:ln>
              <a:solidFill>
                <a:srgbClr val="FFFF00"/>
              </a:solidFill>
              <a:latin typeface="Arial" pitchFamily="34"/>
              <a:ea typeface="SimSun" pitchFamily="2"/>
              <a:cs typeface="Arial" pitchFamily="34"/>
            </a:endParaRPr>
          </a:p>
          <a:p>
            <a:pPr marL="177800" marR="0" lvl="0" indent="-177800" algn="just" rtl="0" hangingPunct="0">
              <a:lnSpc>
                <a:spcPct val="100000"/>
              </a:lnSpc>
              <a:spcBef>
                <a:spcPts val="99"/>
              </a:spcBef>
              <a:spcAft>
                <a:spcPts val="1200"/>
              </a:spcAft>
              <a:buFont typeface="Wingdings" pitchFamily="2" charset="2"/>
              <a:buChar char="Ø"/>
              <a:tabLst>
                <a:tab pos="-1142999" algn="l"/>
              </a:tabLst>
            </a:pPr>
            <a:r>
              <a:rPr lang="en-US" sz="2200" dirty="0" smtClean="0">
                <a:latin typeface="Arial" pitchFamily="34"/>
                <a:ea typeface="SimSun" pitchFamily="2"/>
                <a:cs typeface="Arial" pitchFamily="34"/>
              </a:rPr>
              <a:t>I</a:t>
            </a:r>
            <a:r>
              <a:rPr lang="en-US" sz="2200" b="0" i="0" u="none" strike="noStrike" kern="1200" dirty="0" smtClean="0">
                <a:ln>
                  <a:noFill/>
                </a:ln>
                <a:latin typeface="Arial" pitchFamily="34"/>
                <a:ea typeface="SimSun" pitchFamily="2"/>
                <a:cs typeface="Arial" pitchFamily="34"/>
              </a:rPr>
              <a:t>n </a:t>
            </a:r>
            <a:r>
              <a:rPr lang="en-US" sz="2200" b="0" i="0" u="none" strike="noStrike" kern="1200" dirty="0">
                <a:ln>
                  <a:noFill/>
                </a:ln>
                <a:latin typeface="Arial" pitchFamily="34"/>
                <a:ea typeface="SimSun" pitchFamily="2"/>
                <a:cs typeface="Arial" pitchFamily="34"/>
              </a:rPr>
              <a:t>multimedia, digital animation is used</a:t>
            </a:r>
            <a:r>
              <a:rPr lang="en-US" sz="2200" b="0" i="0" u="none" strike="noStrike" kern="1200" dirty="0" smtClean="0">
                <a:ln>
                  <a:noFill/>
                </a:ln>
                <a:latin typeface="Arial" pitchFamily="34"/>
                <a:ea typeface="SimSun" pitchFamily="2"/>
                <a:cs typeface="Arial" pitchFamily="34"/>
              </a:rPr>
              <a:t>.</a:t>
            </a:r>
            <a:endParaRPr lang="en-US" sz="2200" b="0" i="0" u="none" strike="noStrike" kern="1200" dirty="0">
              <a:ln>
                <a:noFill/>
              </a:ln>
              <a:latin typeface="Arial" pitchFamily="34"/>
              <a:ea typeface="SimSun" pitchFamily="2"/>
              <a:cs typeface="Arial" pitchFamily="34"/>
            </a:endParaRP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9533017" y="7063572"/>
            <a:ext cx="403225" cy="402483"/>
          </a:xfrm>
          <a:prstGeom prst="rect">
            <a:avLst/>
          </a:prstGeom>
        </p:spPr>
        <p:txBody>
          <a:bodyPr vert="horz" lIns="100794" tIns="50397" rIns="100794" bIns="50397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1B424E-8BD6-4E58-9DBE-08EBD3CAE6DC}" type="slidenum">
              <a:rPr kumimoji="0" lang="en-MY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MY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2" name="Group 8"/>
          <p:cNvGrpSpPr/>
          <p:nvPr/>
        </p:nvGrpSpPr>
        <p:grpSpPr>
          <a:xfrm>
            <a:off x="-248" y="-36587"/>
            <a:ext cx="6053340" cy="864096"/>
            <a:chOff x="-248" y="-36587"/>
            <a:chExt cx="6053340" cy="864096"/>
          </a:xfrm>
        </p:grpSpPr>
        <p:sp>
          <p:nvSpPr>
            <p:cNvPr id="13" name="Flowchart: Delay 12"/>
            <p:cNvSpPr/>
            <p:nvPr/>
          </p:nvSpPr>
          <p:spPr>
            <a:xfrm>
              <a:off x="-248" y="-36587"/>
              <a:ext cx="6053340" cy="864096"/>
            </a:xfrm>
            <a:prstGeom prst="flowChartDelay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  <a:alpha val="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760" y="179437"/>
              <a:ext cx="3406124" cy="4160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MY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FUNDAMENTAL OF MULTIMEDIA</a:t>
              </a:r>
              <a:endParaRPr lang="en-MY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0" y="1691605"/>
            <a:ext cx="9072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 Same Side Corner Rectangle 17"/>
          <p:cNvSpPr/>
          <p:nvPr/>
        </p:nvSpPr>
        <p:spPr>
          <a:xfrm rot="5400000">
            <a:off x="8604708" y="5256001"/>
            <a:ext cx="1656184" cy="57606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441"/>
              </a:spcBef>
              <a:buClr>
                <a:schemeClr val="accent1"/>
              </a:buClr>
              <a:buSzPct val="45000"/>
              <a:defRPr/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Animation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" y="1043534"/>
            <a:ext cx="10080625" cy="7397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MY" sz="3200" b="1" dirty="0" smtClean="0">
                <a:latin typeface="Arial" pitchFamily="34" charset="0"/>
                <a:cs typeface="Arial" pitchFamily="34" charset="0"/>
              </a:rPr>
              <a:t>5.1 	Introduction to Multimedia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BB5CC1C8-DFE7-4CC2-96F2-B7CF8183AA02}" type="slidenum">
              <a:rPr/>
              <a:pPr lvl="0"/>
              <a:t>18</a:t>
            </a:fld>
            <a:endParaRPr lang="en-US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9533017" y="7063572"/>
            <a:ext cx="403225" cy="402483"/>
          </a:xfrm>
          <a:prstGeom prst="rect">
            <a:avLst/>
          </a:prstGeom>
        </p:spPr>
        <p:txBody>
          <a:bodyPr vert="horz" lIns="100794" tIns="50397" rIns="100794" bIns="50397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1B424E-8BD6-4E58-9DBE-08EBD3CAE6DC}" type="slidenum">
              <a:rPr kumimoji="0" lang="en-MY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MY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-248" y="-36587"/>
            <a:ext cx="6053340" cy="864096"/>
            <a:chOff x="-248" y="-36587"/>
            <a:chExt cx="6053340" cy="864096"/>
          </a:xfrm>
        </p:grpSpPr>
        <p:sp>
          <p:nvSpPr>
            <p:cNvPr id="13" name="Flowchart: Delay 12"/>
            <p:cNvSpPr/>
            <p:nvPr/>
          </p:nvSpPr>
          <p:spPr>
            <a:xfrm>
              <a:off x="-248" y="-36587"/>
              <a:ext cx="6053340" cy="864096"/>
            </a:xfrm>
            <a:prstGeom prst="flowChartDelay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  <a:alpha val="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760" y="179437"/>
              <a:ext cx="3406124" cy="4160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MY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FUNDAMENTAL OF MULTIMEDIA</a:t>
              </a:r>
              <a:endParaRPr lang="en-MY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0" y="1691605"/>
            <a:ext cx="9072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 Same Side Corner Rectangle 17"/>
          <p:cNvSpPr/>
          <p:nvPr/>
        </p:nvSpPr>
        <p:spPr>
          <a:xfrm rot="5400000">
            <a:off x="8604708" y="5256001"/>
            <a:ext cx="1656184" cy="57606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441"/>
              </a:spcBef>
              <a:buClr>
                <a:schemeClr val="accent1"/>
              </a:buClr>
              <a:buSzPct val="45000"/>
              <a:defRPr/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Animation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72008" y="2194032"/>
          <a:ext cx="9072760" cy="5258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5936"/>
                <a:gridCol w="5467305"/>
                <a:gridCol w="1949519"/>
              </a:tblGrid>
              <a:tr h="23296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ea typeface="SimSun" pitchFamily="2"/>
                          <a:cs typeface="Arial" pitchFamily="34" charset="0"/>
                        </a:rPr>
                        <a:t> 2D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ea typeface="SimSun" pitchFamily="2"/>
                          <a:cs typeface="Arial" pitchFamily="34" charset="0"/>
                        </a:rPr>
                        <a:t>(2 Dimension)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3038" indent="-173038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MY" sz="16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 2-D space, the visual changes that bring an image alive occur on the flat Cartesian </a:t>
                      </a:r>
                      <a:r>
                        <a:rPr kumimoji="0" lang="en-MY" sz="16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 and y </a:t>
                      </a:r>
                      <a:r>
                        <a:rPr kumimoji="0" lang="en-MY" sz="16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axes of the screen. </a:t>
                      </a:r>
                    </a:p>
                    <a:p>
                      <a:pPr marL="173038" indent="-173038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MY" sz="16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 blinking word, a color-cycling logo (where the colors of an image are rapidly altered according to a formula), or a button or tab that changes state on mouse rollover to let a user know it is active are all examples of 2-D animations. </a:t>
                      </a:r>
                    </a:p>
                    <a:p>
                      <a:pPr marL="173038" indent="0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kumimoji="0" lang="en-US" sz="1600" b="0" i="0" u="none" strike="noStrike" kern="120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(Vaughan, 2011)</a:t>
                      </a:r>
                      <a:endParaRPr lang="en-MY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73038" indent="-173038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endParaRPr lang="en-MY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819813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kern="1200" dirty="0" smtClean="0">
                          <a:ln>
                            <a:noFill/>
                          </a:ln>
                          <a:latin typeface="Arial" pitchFamily="34" charset="0"/>
                          <a:ea typeface="SimSun" pitchFamily="2"/>
                          <a:cs typeface="Arial" pitchFamily="34" charset="0"/>
                        </a:rPr>
                        <a:t>3D </a:t>
                      </a:r>
                    </a:p>
                    <a:p>
                      <a:pPr algn="ctr"/>
                      <a:r>
                        <a:rPr lang="en-US" sz="1600" b="1" i="0" u="none" strike="noStrike" kern="1200" dirty="0" smtClean="0">
                          <a:ln>
                            <a:noFill/>
                          </a:ln>
                          <a:latin typeface="Arial" pitchFamily="34" charset="0"/>
                          <a:ea typeface="SimSun" pitchFamily="2"/>
                          <a:cs typeface="Arial" pitchFamily="34" charset="0"/>
                        </a:rPr>
                        <a:t>(3 Dimension)</a:t>
                      </a:r>
                      <a:endParaRPr lang="en-MY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73038" indent="-173038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endParaRPr lang="en-MY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3038" indent="-173038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MY" sz="16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“In 3-D animation, software creates a virtual realm in three dimensions, &amp; changes (motion) are calculated along all three axes (</a:t>
                      </a:r>
                      <a:r>
                        <a:rPr kumimoji="0" lang="en-MY" sz="16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x, y, and z</a:t>
                      </a:r>
                      <a:r>
                        <a:rPr kumimoji="0" lang="en-MY" sz="16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), allowing an image or object that itself is created with a front, back, sides, top, and bottom to move toward or away from the viewer, or, in this virtual space of light sources and points of view, allowing the viewer to wander around and get a look at all the object’s parts from all angles.” </a:t>
                      </a:r>
                      <a:r>
                        <a:rPr kumimoji="0" lang="en-US" sz="1600" b="0" i="0" u="none" strike="noStrike" kern="120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(Vaughan, 2011)</a:t>
                      </a:r>
                      <a:endParaRPr lang="en-US" sz="1600" b="0" i="0" u="none" strike="noStrike" kern="1200" dirty="0" smtClean="0">
                        <a:ln>
                          <a:noFill/>
                        </a:ln>
                        <a:latin typeface="Arial" pitchFamily="34" charset="0"/>
                        <a:ea typeface="SimSun" pitchFamily="2"/>
                        <a:cs typeface="Arial" pitchFamily="34" charset="0"/>
                      </a:endParaRPr>
                    </a:p>
                    <a:p>
                      <a:pPr marL="177800" marR="0" lvl="0" indent="-177800" algn="l" rtl="0" hangingPunct="0">
                        <a:lnSpc>
                          <a:spcPct val="100000"/>
                        </a:lnSpc>
                        <a:spcBef>
                          <a:spcPts val="99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  <a:tabLst>
                          <a:tab pos="-1142999" algn="l"/>
                        </a:tabLst>
                      </a:pPr>
                      <a:r>
                        <a:rPr lang="en-US" sz="1600" b="0" i="0" u="none" strike="noStrike" kern="1200" dirty="0" smtClean="0">
                          <a:ln>
                            <a:noFill/>
                          </a:ln>
                          <a:latin typeface="Arial" pitchFamily="34"/>
                          <a:ea typeface="SimSun" pitchFamily="2"/>
                          <a:cs typeface="Arial" pitchFamily="34"/>
                        </a:rPr>
                        <a:t>movements like spinning and flying across the screen are some samples of animations.</a:t>
                      </a:r>
                      <a:endParaRPr lang="en-US" sz="1600" b="0" i="0" u="none" strike="noStrike" kern="1200" dirty="0">
                        <a:ln>
                          <a:noFill/>
                        </a:ln>
                        <a:latin typeface="Arial" pitchFamily="34"/>
                        <a:ea typeface="SimSun" pitchFamily="2"/>
                        <a:cs typeface="Arial" pitchFamily="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rtl="0" hangingPunct="0">
                        <a:lnSpc>
                          <a:spcPct val="100000"/>
                        </a:lnSpc>
                        <a:spcBef>
                          <a:spcPts val="99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  <a:tabLst>
                          <a:tab pos="-1142999" algn="l"/>
                        </a:tabLst>
                      </a:pPr>
                      <a:endParaRPr lang="en-US" sz="1600" b="0" i="0" u="none" strike="noStrike" kern="1200" dirty="0">
                        <a:ln>
                          <a:noFill/>
                        </a:ln>
                        <a:latin typeface="Arial" pitchFamily="34"/>
                        <a:ea typeface="SimSun" pitchFamily="2"/>
                        <a:cs typeface="Arial" pitchFamily="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935856" y="1763613"/>
            <a:ext cx="4232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>
                <a:latin typeface="Arial" pitchFamily="34"/>
                <a:ea typeface="SimSun" pitchFamily="2"/>
                <a:cs typeface="Arial" pitchFamily="34"/>
              </a:rPr>
              <a:t>2 types of digital animation </a:t>
            </a:r>
            <a:endParaRPr lang="en-MY" sz="2400" b="1" u="sng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l="50553"/>
          <a:stretch>
            <a:fillRect/>
          </a:stretch>
        </p:blipFill>
        <p:spPr>
          <a:xfrm>
            <a:off x="7407392" y="5292005"/>
            <a:ext cx="1593360" cy="1338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r="50553"/>
          <a:stretch>
            <a:fillRect/>
          </a:stretch>
        </p:blipFill>
        <p:spPr>
          <a:xfrm>
            <a:off x="7407392" y="2657021"/>
            <a:ext cx="1593360" cy="13388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-1" y="1043534"/>
            <a:ext cx="10080625" cy="7397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MY" sz="3200" b="1" dirty="0" smtClean="0">
                <a:latin typeface="Arial" pitchFamily="34" charset="0"/>
                <a:cs typeface="Arial" pitchFamily="34" charset="0"/>
              </a:rPr>
              <a:t>5.1 	Introduction to Multimedia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52276" y="6803707"/>
            <a:ext cx="1176073" cy="335986"/>
          </a:xfrm>
        </p:spPr>
        <p:txBody>
          <a:bodyPr/>
          <a:lstStyle/>
          <a:p>
            <a:pPr lvl="0"/>
            <a:fld id="{BB5CC1C8-DFE7-4CC2-96F2-B7CF8183AA02}" type="slidenum">
              <a:rPr/>
              <a:pPr lvl="0"/>
              <a:t>19</a:t>
            </a:fld>
            <a:endParaRPr lang="en-US"/>
          </a:p>
        </p:txBody>
      </p:sp>
      <p:sp>
        <p:nvSpPr>
          <p:cNvPr id="3" name="Slide Number Placeholder 3"/>
          <p:cNvSpPr txBox="1">
            <a:spLocks/>
          </p:cNvSpPr>
          <p:nvPr/>
        </p:nvSpPr>
        <p:spPr>
          <a:xfrm>
            <a:off x="9533017" y="7063572"/>
            <a:ext cx="403225" cy="402483"/>
          </a:xfrm>
          <a:prstGeom prst="rect">
            <a:avLst/>
          </a:prstGeom>
        </p:spPr>
        <p:txBody>
          <a:bodyPr vert="horz" lIns="100794" tIns="50397" rIns="100794" bIns="50397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1B424E-8BD6-4E58-9DBE-08EBD3CAE6DC}" type="slidenum">
              <a:rPr kumimoji="0" lang="en-MY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MY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-248" y="-36587"/>
            <a:ext cx="6053340" cy="864096"/>
            <a:chOff x="-248" y="-36587"/>
            <a:chExt cx="6053340" cy="864096"/>
          </a:xfrm>
        </p:grpSpPr>
        <p:sp>
          <p:nvSpPr>
            <p:cNvPr id="5" name="Flowchart: Delay 4"/>
            <p:cNvSpPr/>
            <p:nvPr/>
          </p:nvSpPr>
          <p:spPr>
            <a:xfrm>
              <a:off x="-248" y="-36587"/>
              <a:ext cx="6053340" cy="864096"/>
            </a:xfrm>
            <a:prstGeom prst="flowChartDelay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  <a:alpha val="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1760" y="179437"/>
              <a:ext cx="3406124" cy="4160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MY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FUNDAMENTAL OF MULTIMEDIA</a:t>
              </a:r>
              <a:endParaRPr lang="en-MY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0" y="1691605"/>
            <a:ext cx="9072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35856" y="2204462"/>
            <a:ext cx="53960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latin typeface="Arial" pitchFamily="34"/>
                <a:ea typeface="SimSun" pitchFamily="2"/>
                <a:cs typeface="Arial" pitchFamily="34"/>
              </a:rPr>
              <a:t>Applications of Multimedia</a:t>
            </a:r>
            <a:endParaRPr lang="en-MY" sz="3200" b="1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1007864" y="2866368"/>
            <a:ext cx="7848872" cy="228506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SimSun" pitchFamily="2"/>
              <a:cs typeface="Tahoma" pitchFamily="2"/>
            </a:endParaRPr>
          </a:p>
          <a:p>
            <a:pPr marL="514350" indent="-514350" hangingPunct="0">
              <a:lnSpc>
                <a:spcPct val="93000"/>
              </a:lnSpc>
              <a:buNone/>
            </a:pPr>
            <a:r>
              <a:rPr lang="en-US" sz="3200" dirty="0" smtClean="0">
                <a:latin typeface="Arial" pitchFamily="18"/>
                <a:ea typeface="SimSun" pitchFamily="2"/>
                <a:cs typeface="Tahoma" pitchFamily="2"/>
              </a:rPr>
              <a:t>1. Education</a:t>
            </a:r>
          </a:p>
          <a:p>
            <a:pPr marL="514350" marR="0" lvl="0" indent="-514350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0" i="0" u="none" strike="noStrike" kern="1200" dirty="0" smtClean="0">
                <a:ln>
                  <a:noFill/>
                </a:ln>
                <a:latin typeface="Arial" pitchFamily="18"/>
                <a:ea typeface="SimSun" pitchFamily="2"/>
                <a:cs typeface="Tahoma" pitchFamily="2"/>
              </a:rPr>
              <a:t>2. Entertainment</a:t>
            </a:r>
          </a:p>
          <a:p>
            <a:pPr marL="514350" marR="0" lvl="0" indent="-514350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dirty="0" smtClean="0">
                <a:latin typeface="Arial" pitchFamily="18"/>
                <a:ea typeface="SimSun" pitchFamily="2"/>
                <a:cs typeface="Tahoma" pitchFamily="2"/>
              </a:rPr>
              <a:t>3. Public Places</a:t>
            </a:r>
          </a:p>
          <a:p>
            <a:pPr marL="514350" marR="0" lvl="0" indent="-514350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0" i="0" u="none" strike="noStrike" kern="1200" dirty="0" smtClean="0">
                <a:ln>
                  <a:noFill/>
                </a:ln>
                <a:latin typeface="Arial" pitchFamily="18"/>
                <a:ea typeface="SimSun" pitchFamily="2"/>
                <a:cs typeface="Tahoma" pitchFamily="2"/>
              </a:rPr>
              <a:t>4. Business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" y="1043534"/>
            <a:ext cx="10080625" cy="7397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MY" sz="3200" b="1" dirty="0" smtClean="0">
                <a:latin typeface="Arial" pitchFamily="34" charset="0"/>
                <a:cs typeface="Arial" pitchFamily="34" charset="0"/>
              </a:rPr>
              <a:t>5.1 	Introduction to Multimedia</a:t>
            </a:r>
          </a:p>
        </p:txBody>
      </p:sp>
    </p:spTree>
    <p:extLst>
      <p:ext uri="{BB962C8B-B14F-4D97-AF65-F5344CB8AC3E}">
        <p14:creationId xmlns:p14="http://schemas.microsoft.com/office/powerpoint/2010/main" val="193457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4D242FB6-C07F-4EC6-B1F2-C7C683DD7FB3}" type="slidenum">
              <a:rPr/>
              <a:pPr lvl="0"/>
              <a:t>2</a:t>
            </a:fld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6335713" y="1651000"/>
            <a:ext cx="3744912" cy="760413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en-US" sz="3600" dirty="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Mistral" pitchFamily="66" charset="0"/>
              </a:rPr>
              <a:t>Learning Outcome</a:t>
            </a:r>
            <a:endParaRPr lang="en-US" sz="3600" dirty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Mistral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7864" y="2555701"/>
            <a:ext cx="7848872" cy="272390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SimSun" pitchFamily="2"/>
                <a:cs typeface="Tahoma" pitchFamily="2"/>
              </a:rPr>
              <a:t>At the end of this topic, </a:t>
            </a:r>
            <a:endParaRPr lang="en-US" sz="3200" b="0" i="0" u="none" strike="noStrike" kern="1200" dirty="0" smtClean="0">
              <a:ln>
                <a:noFill/>
              </a:ln>
              <a:latin typeface="Arial" pitchFamily="18"/>
              <a:ea typeface="SimSun" pitchFamily="2"/>
              <a:cs typeface="Tahoma" pitchFamily="2"/>
            </a:endParaRPr>
          </a:p>
          <a:p>
            <a:pPr marL="0" marR="0" lvl="0" indent="0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0" i="0" u="none" strike="noStrike" kern="1200" dirty="0" smtClean="0">
                <a:ln>
                  <a:noFill/>
                </a:ln>
                <a:latin typeface="Arial" pitchFamily="18"/>
                <a:ea typeface="SimSun" pitchFamily="2"/>
                <a:cs typeface="Tahoma" pitchFamily="2"/>
              </a:rPr>
              <a:t>students should be </a:t>
            </a: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SimSun" pitchFamily="2"/>
                <a:cs typeface="Tahoma" pitchFamily="2"/>
              </a:rPr>
              <a:t>able to:</a:t>
            </a:r>
          </a:p>
          <a:p>
            <a:pPr marL="0" marR="0" lvl="0" indent="0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SimSun" pitchFamily="2"/>
              <a:cs typeface="Tahoma" pitchFamily="2"/>
            </a:endParaRPr>
          </a:p>
          <a:p>
            <a:pPr marL="514350" marR="0" lvl="0" indent="-514350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dirty="0" smtClean="0">
                <a:latin typeface="Arial" pitchFamily="18"/>
                <a:ea typeface="SimSun" pitchFamily="2"/>
                <a:cs typeface="Tahoma" pitchFamily="2"/>
              </a:rPr>
              <a:t>1. D</a:t>
            </a:r>
            <a:r>
              <a:rPr lang="en-US" sz="3200" b="0" i="0" u="none" strike="noStrike" kern="1200" dirty="0" smtClean="0">
                <a:ln>
                  <a:noFill/>
                </a:ln>
                <a:latin typeface="Arial" pitchFamily="18"/>
                <a:ea typeface="SimSun" pitchFamily="2"/>
                <a:cs typeface="Tahoma" pitchFamily="2"/>
              </a:rPr>
              <a:t>efine multimedia</a:t>
            </a:r>
          </a:p>
          <a:p>
            <a:pPr marL="514350" marR="0" lvl="0" indent="-514350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dirty="0" smtClean="0">
                <a:latin typeface="Arial" pitchFamily="18"/>
                <a:ea typeface="SimSun" pitchFamily="2"/>
                <a:cs typeface="Tahoma" pitchFamily="2"/>
              </a:rPr>
              <a:t>2. Describe the elements of multimedia</a:t>
            </a:r>
          </a:p>
          <a:p>
            <a:pPr marL="514350" marR="0" lvl="0" indent="-514350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dirty="0" smtClean="0">
                <a:latin typeface="Arial" pitchFamily="18"/>
                <a:ea typeface="SimSun" pitchFamily="2"/>
                <a:cs typeface="Tahoma" pitchFamily="2"/>
              </a:rPr>
              <a:t>3. St</a:t>
            </a:r>
            <a:r>
              <a:rPr lang="en-US" sz="3200" b="0" i="0" u="none" strike="noStrike" kern="1200" dirty="0" smtClean="0">
                <a:ln>
                  <a:noFill/>
                </a:ln>
                <a:latin typeface="Arial" pitchFamily="18"/>
                <a:ea typeface="SimSun" pitchFamily="2"/>
                <a:cs typeface="Tahoma" pitchFamily="2"/>
              </a:rPr>
              <a:t>ate the applications of multimedia</a:t>
            </a:r>
            <a:endParaRPr lang="en-US" sz="3200" b="0" i="0" u="none" strike="noStrike" kern="1200" dirty="0">
              <a:ln>
                <a:noFill/>
              </a:ln>
              <a:latin typeface="Arial" pitchFamily="18"/>
              <a:ea typeface="SimSun" pitchFamily="2"/>
              <a:cs typeface="Tahoma" pitchFamily="2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-248" y="-36587"/>
            <a:ext cx="6053340" cy="864096"/>
            <a:chOff x="-248" y="-36587"/>
            <a:chExt cx="6053340" cy="864096"/>
          </a:xfrm>
        </p:grpSpPr>
        <p:sp>
          <p:nvSpPr>
            <p:cNvPr id="10" name="Flowchart: Delay 9"/>
            <p:cNvSpPr/>
            <p:nvPr/>
          </p:nvSpPr>
          <p:spPr>
            <a:xfrm>
              <a:off x="-248" y="-36587"/>
              <a:ext cx="6053340" cy="864096"/>
            </a:xfrm>
            <a:prstGeom prst="flowChartDelay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  <a:alpha val="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760" y="179437"/>
              <a:ext cx="3406124" cy="4160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MY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FUNDAMENTAL OF MULTIMEDIA</a:t>
              </a:r>
              <a:endParaRPr lang="en-MY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-1" y="1009293"/>
            <a:ext cx="10080625" cy="7397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MY" sz="3200" b="1" dirty="0" smtClean="0">
                <a:latin typeface="Arial" pitchFamily="34" charset="0"/>
                <a:cs typeface="Arial" pitchFamily="34" charset="0"/>
              </a:rPr>
              <a:t>5.1 	Introduction to Multimedia</a:t>
            </a:r>
            <a:endParaRPr lang="en-MY" sz="3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691605"/>
            <a:ext cx="9072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6B776585-7142-4040-83A0-1CDC9AD14ED8}" type="slidenum">
              <a:rPr/>
              <a:pPr lvl="0"/>
              <a:t>20</a:t>
            </a:fld>
            <a:endParaRPr lang="en-US"/>
          </a:p>
        </p:txBody>
      </p:sp>
      <p:grpSp>
        <p:nvGrpSpPr>
          <p:cNvPr id="7" name="Group 8"/>
          <p:cNvGrpSpPr/>
          <p:nvPr/>
        </p:nvGrpSpPr>
        <p:grpSpPr>
          <a:xfrm>
            <a:off x="-248" y="-36587"/>
            <a:ext cx="6053340" cy="864096"/>
            <a:chOff x="-248" y="-36587"/>
            <a:chExt cx="6053340" cy="864096"/>
          </a:xfrm>
        </p:grpSpPr>
        <p:sp>
          <p:nvSpPr>
            <p:cNvPr id="8" name="Flowchart: Delay 7"/>
            <p:cNvSpPr/>
            <p:nvPr/>
          </p:nvSpPr>
          <p:spPr>
            <a:xfrm>
              <a:off x="-248" y="-36587"/>
              <a:ext cx="6053340" cy="864096"/>
            </a:xfrm>
            <a:prstGeom prst="flowChartDelay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  <a:alpha val="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1760" y="179437"/>
              <a:ext cx="3406124" cy="4160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MY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FUNDAMENTAL OF MULTIMEDIA</a:t>
              </a:r>
              <a:endParaRPr lang="en-MY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-1" y="1043533"/>
            <a:ext cx="10080625" cy="65883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MY" sz="2800" b="1" dirty="0" smtClean="0">
                <a:latin typeface="Arial" pitchFamily="34" charset="0"/>
                <a:cs typeface="Arial" pitchFamily="34" charset="0"/>
              </a:rPr>
              <a:t>5.2 	Mode of Multimedia Interactivity</a:t>
            </a:r>
            <a:endParaRPr lang="en-MY" sz="2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691605"/>
            <a:ext cx="9072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/>
          <p:cNvSpPr txBox="1">
            <a:spLocks/>
          </p:cNvSpPr>
          <p:nvPr/>
        </p:nvSpPr>
        <p:spPr>
          <a:xfrm>
            <a:off x="5832401" y="1650504"/>
            <a:ext cx="3744415" cy="761181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41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StarSymbol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uLnTx/>
                <a:uFillTx/>
                <a:latin typeface="Mistral" pitchFamily="66" charset="0"/>
                <a:ea typeface="+mn-ea"/>
                <a:cs typeface="+mn-cs"/>
              </a:rPr>
              <a:t>Learning Outcome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uLnTx/>
              <a:uFillTx/>
              <a:latin typeface="Mistral" pitchFamily="66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7864" y="2555701"/>
            <a:ext cx="7848872" cy="16269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0" i="0" u="none" strike="noStrike" kern="1200" dirty="0">
                <a:ln>
                  <a:noFill/>
                </a:ln>
                <a:latin typeface="Arial" pitchFamily="18"/>
                <a:ea typeface="SimSun" pitchFamily="2"/>
                <a:cs typeface="Tahoma" pitchFamily="2"/>
              </a:rPr>
              <a:t>At the end of this topic, </a:t>
            </a:r>
            <a:endParaRPr lang="en-US" sz="2800" b="0" i="0" u="none" strike="noStrike" kern="1200" dirty="0" smtClean="0">
              <a:ln>
                <a:noFill/>
              </a:ln>
              <a:latin typeface="Arial" pitchFamily="18"/>
              <a:ea typeface="SimSun" pitchFamily="2"/>
              <a:cs typeface="Tahoma" pitchFamily="2"/>
            </a:endParaRPr>
          </a:p>
          <a:p>
            <a:pPr marL="0" marR="0" lvl="0" indent="0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0" i="0" u="none" strike="noStrike" kern="1200" dirty="0" smtClean="0">
                <a:ln>
                  <a:noFill/>
                </a:ln>
                <a:latin typeface="Arial" pitchFamily="18"/>
                <a:ea typeface="SimSun" pitchFamily="2"/>
                <a:cs typeface="Tahoma" pitchFamily="2"/>
              </a:rPr>
              <a:t>students should be </a:t>
            </a:r>
            <a:r>
              <a:rPr lang="en-US" sz="2800" b="0" i="0" u="none" strike="noStrike" kern="1200" dirty="0">
                <a:ln>
                  <a:noFill/>
                </a:ln>
                <a:latin typeface="Arial" pitchFamily="18"/>
                <a:ea typeface="SimSun" pitchFamily="2"/>
                <a:cs typeface="Tahoma" pitchFamily="2"/>
              </a:rPr>
              <a:t>able to:</a:t>
            </a:r>
          </a:p>
          <a:p>
            <a:pPr marL="0" marR="0" lvl="0" indent="0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b="0" i="0" u="none" strike="noStrike" kern="1200" dirty="0">
              <a:ln>
                <a:noFill/>
              </a:ln>
              <a:latin typeface="Arial" pitchFamily="18"/>
              <a:ea typeface="SimSun" pitchFamily="2"/>
              <a:cs typeface="Tahoma" pitchFamily="2"/>
            </a:endParaRPr>
          </a:p>
          <a:p>
            <a:pPr lvl="0" hangingPunct="0">
              <a:lnSpc>
                <a:spcPct val="93000"/>
              </a:lnSpc>
              <a:buNone/>
            </a:pPr>
            <a:r>
              <a:rPr lang="en-US" sz="2800" dirty="0">
                <a:latin typeface="Arial" pitchFamily="18"/>
                <a:ea typeface="SimSun" pitchFamily="2"/>
                <a:cs typeface="Tahoma" pitchFamily="2"/>
              </a:rPr>
              <a:t>1. </a:t>
            </a:r>
            <a:r>
              <a:rPr lang="en-US" sz="2800" dirty="0" smtClean="0">
                <a:latin typeface="Arial" pitchFamily="18"/>
                <a:ea typeface="SimSun" pitchFamily="2"/>
                <a:cs typeface="Tahoma" pitchFamily="2"/>
              </a:rPr>
              <a:t>Differentiate between modes of interactivity</a:t>
            </a:r>
            <a:endParaRPr lang="en-US" sz="2800" dirty="0">
              <a:latin typeface="Arial" pitchFamily="18"/>
              <a:ea typeface="SimSun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54FEEC4B-1653-4782-BF3E-EC09E3140ADF}" type="slidenum">
              <a:rPr/>
              <a:pPr lvl="0"/>
              <a:t>21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-248" y="-36587"/>
            <a:ext cx="6053340" cy="864096"/>
            <a:chOff x="-248" y="-36587"/>
            <a:chExt cx="6053340" cy="864096"/>
          </a:xfrm>
        </p:grpSpPr>
        <p:sp>
          <p:nvSpPr>
            <p:cNvPr id="10" name="Flowchart: Delay 9"/>
            <p:cNvSpPr/>
            <p:nvPr/>
          </p:nvSpPr>
          <p:spPr>
            <a:xfrm>
              <a:off x="-248" y="-36587"/>
              <a:ext cx="6053340" cy="864096"/>
            </a:xfrm>
            <a:prstGeom prst="flowChartDelay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  <a:alpha val="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760" y="179437"/>
              <a:ext cx="3406124" cy="4160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MY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FUNDAMENTAL OF MULTIMEDIA</a:t>
              </a:r>
              <a:endParaRPr lang="en-MY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0" y="1691605"/>
            <a:ext cx="9072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20712" y="1835622"/>
            <a:ext cx="8596064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5488" algn="just"/>
            <a:r>
              <a:rPr lang="en-MY" sz="2400" dirty="0" smtClean="0">
                <a:latin typeface="Arial" pitchFamily="34" charset="0"/>
                <a:cs typeface="Arial" pitchFamily="34" charset="0"/>
              </a:rPr>
              <a:t>“When you allow an end user - also known as the viewer of a multimedia project - to control what and when the elements are delivered, it is called interactive multimedia.”</a:t>
            </a:r>
          </a:p>
          <a:p>
            <a:pPr marL="725488" algn="just"/>
            <a:r>
              <a:rPr lang="en-US" sz="2400" dirty="0" smtClean="0">
                <a:latin typeface="Arial" pitchFamily="34" charset="0"/>
                <a:ea typeface="SimSun" pitchFamily="2"/>
                <a:cs typeface="Arial" pitchFamily="34" charset="0"/>
              </a:rPr>
              <a:t>(Vaughan, 2011)</a:t>
            </a:r>
          </a:p>
          <a:p>
            <a:pPr marL="725488" algn="just"/>
            <a:endParaRPr lang="en-US" sz="2400" dirty="0" smtClean="0">
              <a:latin typeface="Arial" pitchFamily="34" charset="0"/>
              <a:ea typeface="SimSun" pitchFamily="2"/>
              <a:cs typeface="Arial" pitchFamily="34" charset="0"/>
            </a:endParaRPr>
          </a:p>
          <a:p>
            <a:pPr marL="361950" indent="-36195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00"/>
                </a:solidFill>
                <a:latin typeface="Arial" pitchFamily="34"/>
                <a:ea typeface="SimSun" pitchFamily="2"/>
                <a:cs typeface="Arial" pitchFamily="34"/>
              </a:rPr>
              <a:t>Interactivity refers to the way users interact with a multimedia application or program</a:t>
            </a:r>
            <a:r>
              <a:rPr lang="en-US" sz="2400" dirty="0" smtClean="0">
                <a:latin typeface="Arial" pitchFamily="34"/>
                <a:ea typeface="SimSun" pitchFamily="2"/>
                <a:cs typeface="Arial" pitchFamily="34"/>
              </a:rPr>
              <a:t>.</a:t>
            </a:r>
          </a:p>
          <a:p>
            <a:pPr marL="361950" indent="-36195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Arial" pitchFamily="34"/>
                <a:ea typeface="SimSun" pitchFamily="2"/>
                <a:cs typeface="Arial" pitchFamily="34"/>
              </a:rPr>
              <a:t>User can use input devices such as a keyboard, joystick, mouse and touch screen to interact with the application through the computer.</a:t>
            </a:r>
          </a:p>
          <a:p>
            <a:pPr marL="361950" indent="-36195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Arial" pitchFamily="34"/>
                <a:ea typeface="SimSun" pitchFamily="2"/>
                <a:cs typeface="Arial" pitchFamily="34"/>
              </a:rPr>
              <a:t>Two major categories of interactivity in multimedia – </a:t>
            </a:r>
            <a:r>
              <a:rPr lang="en-US" sz="2400" dirty="0" smtClean="0">
                <a:solidFill>
                  <a:srgbClr val="FFFF00"/>
                </a:solidFill>
                <a:latin typeface="Arial" pitchFamily="34"/>
                <a:ea typeface="SimSun" pitchFamily="2"/>
                <a:cs typeface="Arial" pitchFamily="34"/>
              </a:rPr>
              <a:t>linear</a:t>
            </a:r>
            <a:r>
              <a:rPr lang="en-US" sz="2400" dirty="0" smtClean="0">
                <a:latin typeface="Arial" pitchFamily="34"/>
                <a:ea typeface="SimSun" pitchFamily="2"/>
                <a:cs typeface="Arial" pitchFamily="34"/>
              </a:rPr>
              <a:t> and </a:t>
            </a:r>
            <a:r>
              <a:rPr lang="en-US" sz="2400" dirty="0" smtClean="0">
                <a:solidFill>
                  <a:srgbClr val="FFFF00"/>
                </a:solidFill>
                <a:latin typeface="Arial" pitchFamily="34"/>
                <a:ea typeface="SimSun" pitchFamily="2"/>
                <a:cs typeface="Arial" pitchFamily="34"/>
              </a:rPr>
              <a:t>non-linear</a:t>
            </a:r>
            <a:r>
              <a:rPr lang="en-US" sz="2400" dirty="0" smtClean="0">
                <a:latin typeface="Arial" pitchFamily="34"/>
                <a:ea typeface="SimSun" pitchFamily="2"/>
                <a:cs typeface="Arial" pitchFamily="34"/>
              </a:rPr>
              <a:t> interactivity.</a:t>
            </a:r>
            <a:endParaRPr lang="en-US" sz="2400" dirty="0" smtClean="0">
              <a:latin typeface="Arial" pitchFamily="34" charset="0"/>
              <a:ea typeface="SimSun" pitchFamily="2"/>
              <a:cs typeface="Arial" pitchFamily="34" charset="0"/>
            </a:endParaRPr>
          </a:p>
          <a:p>
            <a:pPr algn="just"/>
            <a:endParaRPr lang="en-US" sz="2400" dirty="0">
              <a:latin typeface="Arial" pitchFamily="34" charset="0"/>
              <a:ea typeface="SimSun" pitchFamily="2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" y="1043533"/>
            <a:ext cx="10080625" cy="65883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MY" sz="2800" b="1" dirty="0" smtClean="0">
                <a:latin typeface="Arial" pitchFamily="34" charset="0"/>
                <a:cs typeface="Arial" pitchFamily="34" charset="0"/>
              </a:rPr>
              <a:t>5.2 	Mode of Multimedia Interactivity</a:t>
            </a:r>
            <a:endParaRPr lang="en-MY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E527853A-C630-4751-A4EB-5FF43B110910}" type="slidenum">
              <a:rPr/>
              <a:pPr lvl="0"/>
              <a:t>22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35856" y="1691605"/>
            <a:ext cx="8136904" cy="424522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just" hangingPunct="0">
              <a:spcAft>
                <a:spcPts val="1200"/>
              </a:spcAft>
              <a:buNone/>
            </a:pPr>
            <a:r>
              <a:rPr lang="en-US" sz="2400" b="1" i="0" u="sng" strike="noStrike" kern="1200" dirty="0" smtClean="0">
                <a:ln>
                  <a:noFill/>
                </a:ln>
                <a:solidFill>
                  <a:srgbClr val="FFFF00"/>
                </a:solidFill>
                <a:latin typeface="Arial" pitchFamily="34" charset="0"/>
                <a:ea typeface="SimSun" pitchFamily="2"/>
                <a:cs typeface="Arial" pitchFamily="34" charset="0"/>
              </a:rPr>
              <a:t>1. Linear Interactivity</a:t>
            </a:r>
            <a:endParaRPr lang="en-US" sz="2200" b="1" u="sng" dirty="0" smtClean="0">
              <a:latin typeface="Arial" pitchFamily="34" charset="0"/>
              <a:ea typeface="SimSun" pitchFamily="2"/>
              <a:cs typeface="Arial" pitchFamily="34" charset="0"/>
            </a:endParaRPr>
          </a:p>
          <a:p>
            <a:pPr marL="725488" algn="just">
              <a:spcAft>
                <a:spcPts val="1200"/>
              </a:spcAft>
              <a:buNone/>
            </a:pPr>
            <a:r>
              <a:rPr lang="en-MY" sz="2400" dirty="0" smtClean="0">
                <a:latin typeface="Arial" pitchFamily="34" charset="0"/>
                <a:cs typeface="Arial" pitchFamily="34" charset="0"/>
              </a:rPr>
              <a:t>“Users navigate sequentially, from one frame or bite of information to another.” (Vaughan, 2011)</a:t>
            </a:r>
          </a:p>
          <a:p>
            <a:pPr marL="725488" algn="just">
              <a:buNone/>
            </a:pPr>
            <a:endParaRPr lang="en-MY" sz="2400" dirty="0" smtClean="0">
              <a:latin typeface="Arial" pitchFamily="34" charset="0"/>
              <a:cs typeface="Arial" pitchFamily="34" charset="0"/>
            </a:endParaRPr>
          </a:p>
          <a:p>
            <a:pPr marL="173038" indent="-173038" algn="just" hangingPunct="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00"/>
                </a:solidFill>
                <a:latin typeface="Arial" pitchFamily="34"/>
                <a:ea typeface="SimSun" pitchFamily="2"/>
                <a:cs typeface="Arial" pitchFamily="34"/>
              </a:rPr>
              <a:t>D</a:t>
            </a:r>
            <a:r>
              <a:rPr lang="en-US" sz="2400" b="0" i="0" u="none" strike="noStrike" kern="1200" dirty="0" smtClean="0">
                <a:ln>
                  <a:noFill/>
                </a:ln>
                <a:solidFill>
                  <a:srgbClr val="FFFF00"/>
                </a:solidFill>
                <a:latin typeface="Arial" pitchFamily="34"/>
                <a:ea typeface="SimSun" pitchFamily="2"/>
                <a:cs typeface="Arial" pitchFamily="34"/>
              </a:rPr>
              <a:t>oes </a:t>
            </a:r>
            <a:r>
              <a:rPr lang="en-US" sz="2400" b="0" i="0" u="none" strike="noStrike" kern="1200" dirty="0">
                <a:ln>
                  <a:noFill/>
                </a:ln>
                <a:solidFill>
                  <a:srgbClr val="FFFF00"/>
                </a:solidFill>
                <a:latin typeface="Arial" pitchFamily="34"/>
                <a:ea typeface="SimSun" pitchFamily="2"/>
                <a:cs typeface="Arial" pitchFamily="34"/>
              </a:rPr>
              <a:t>not allow the user to have control of the sequence </a:t>
            </a:r>
            <a:r>
              <a:rPr lang="en-US" sz="2400" b="0" i="0" u="none" strike="noStrike" kern="1200" dirty="0" smtClean="0">
                <a:ln>
                  <a:noFill/>
                </a:ln>
                <a:solidFill>
                  <a:srgbClr val="FFFF00"/>
                </a:solidFill>
                <a:latin typeface="Arial" pitchFamily="34"/>
                <a:ea typeface="SimSun" pitchFamily="2"/>
                <a:cs typeface="Arial" pitchFamily="34"/>
              </a:rPr>
              <a:t>and progress </a:t>
            </a:r>
            <a:r>
              <a:rPr lang="en-US" sz="2400" b="0" i="0" u="none" strike="noStrike" kern="1200" dirty="0">
                <a:ln>
                  <a:noFill/>
                </a:ln>
                <a:solidFill>
                  <a:srgbClr val="FFFF00"/>
                </a:solidFill>
                <a:latin typeface="Arial" pitchFamily="34"/>
                <a:ea typeface="SimSun" pitchFamily="2"/>
                <a:cs typeface="Arial" pitchFamily="34"/>
              </a:rPr>
              <a:t>of the multimedia </a:t>
            </a:r>
            <a:r>
              <a:rPr lang="en-US" sz="2400" b="0" i="0" u="none" strike="noStrike" kern="1200" dirty="0" smtClean="0">
                <a:ln>
                  <a:noFill/>
                </a:ln>
                <a:solidFill>
                  <a:srgbClr val="FFFF00"/>
                </a:solidFill>
                <a:latin typeface="Arial" pitchFamily="34"/>
                <a:ea typeface="SimSun" pitchFamily="2"/>
                <a:cs typeface="Arial" pitchFamily="34"/>
              </a:rPr>
              <a:t>contents.</a:t>
            </a:r>
            <a:endParaRPr lang="en-US" sz="2400" dirty="0" smtClean="0">
              <a:solidFill>
                <a:srgbClr val="FFFF00"/>
              </a:solidFill>
              <a:latin typeface="Arial" pitchFamily="34"/>
              <a:ea typeface="SimSun" pitchFamily="2"/>
              <a:cs typeface="Arial" pitchFamily="34"/>
            </a:endParaRPr>
          </a:p>
          <a:p>
            <a:pPr marL="173038" indent="-173038" algn="just" hangingPunct="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00"/>
                </a:solidFill>
                <a:latin typeface="Arial" pitchFamily="34"/>
                <a:ea typeface="SimSun" pitchFamily="2"/>
                <a:cs typeface="Arial" pitchFamily="34"/>
              </a:rPr>
              <a:t>U</a:t>
            </a:r>
            <a:r>
              <a:rPr lang="en-US" sz="2400" b="0" i="0" u="none" strike="noStrike" kern="1200" dirty="0" smtClean="0">
                <a:ln>
                  <a:noFill/>
                </a:ln>
                <a:solidFill>
                  <a:srgbClr val="FFFF00"/>
                </a:solidFill>
                <a:latin typeface="Arial" pitchFamily="34"/>
                <a:ea typeface="SimSun" pitchFamily="2"/>
                <a:cs typeface="Arial" pitchFamily="34"/>
              </a:rPr>
              <a:t>ser </a:t>
            </a:r>
            <a:r>
              <a:rPr lang="en-US" sz="2400" b="0" i="0" u="none" strike="noStrike" kern="1200" dirty="0">
                <a:ln>
                  <a:noFill/>
                </a:ln>
                <a:solidFill>
                  <a:srgbClr val="FFFF00"/>
                </a:solidFill>
                <a:latin typeface="Arial" pitchFamily="34"/>
                <a:ea typeface="SimSun" pitchFamily="2"/>
                <a:cs typeface="Arial" pitchFamily="34"/>
              </a:rPr>
              <a:t>interacts with the multimedia application without controlling </a:t>
            </a:r>
            <a:r>
              <a:rPr lang="en-US" sz="2400" b="0" i="0" u="none" strike="noStrike" kern="1200" dirty="0" smtClean="0">
                <a:ln>
                  <a:noFill/>
                </a:ln>
                <a:solidFill>
                  <a:srgbClr val="FFFF00"/>
                </a:solidFill>
                <a:latin typeface="Arial" pitchFamily="34"/>
                <a:ea typeface="SimSun" pitchFamily="2"/>
                <a:cs typeface="Arial" pitchFamily="34"/>
              </a:rPr>
              <a:t>the progress </a:t>
            </a:r>
            <a:r>
              <a:rPr lang="en-US" sz="2400" b="0" i="0" u="none" strike="noStrike" kern="1200" dirty="0">
                <a:ln>
                  <a:noFill/>
                </a:ln>
                <a:solidFill>
                  <a:srgbClr val="FFFF00"/>
                </a:solidFill>
                <a:latin typeface="Arial" pitchFamily="34"/>
                <a:ea typeface="SimSun" pitchFamily="2"/>
                <a:cs typeface="Arial" pitchFamily="34"/>
              </a:rPr>
              <a:t>of the </a:t>
            </a:r>
            <a:r>
              <a:rPr lang="en-US" sz="2400" b="0" i="0" u="none" strike="noStrike" kern="1200" dirty="0" smtClean="0">
                <a:ln>
                  <a:noFill/>
                </a:ln>
                <a:solidFill>
                  <a:srgbClr val="FFFF00"/>
                </a:solidFill>
                <a:latin typeface="Arial" pitchFamily="34"/>
                <a:ea typeface="SimSun" pitchFamily="2"/>
                <a:cs typeface="Arial" pitchFamily="34"/>
              </a:rPr>
              <a:t>content. </a:t>
            </a:r>
          </a:p>
          <a:p>
            <a:pPr marL="173038" indent="-173038" algn="just" hangingPunct="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00"/>
                </a:solidFill>
                <a:latin typeface="Arial" pitchFamily="34"/>
                <a:ea typeface="SimSun" pitchFamily="2"/>
                <a:cs typeface="Arial" pitchFamily="34"/>
              </a:rPr>
              <a:t>U</a:t>
            </a:r>
            <a:r>
              <a:rPr lang="en-US" sz="2400" b="0" i="0" u="none" strike="noStrike" kern="1200" dirty="0" smtClean="0">
                <a:ln>
                  <a:noFill/>
                </a:ln>
                <a:solidFill>
                  <a:srgbClr val="FFFF00"/>
                </a:solidFill>
                <a:latin typeface="Arial" pitchFamily="34"/>
                <a:ea typeface="SimSun" pitchFamily="2"/>
                <a:cs typeface="Arial" pitchFamily="34"/>
              </a:rPr>
              <a:t>ser </a:t>
            </a:r>
            <a:r>
              <a:rPr lang="en-US" sz="2400" b="0" i="0" u="none" strike="noStrike" kern="1200" dirty="0">
                <a:ln>
                  <a:noFill/>
                </a:ln>
                <a:solidFill>
                  <a:srgbClr val="FFFF00"/>
                </a:solidFill>
                <a:latin typeface="Arial" pitchFamily="34"/>
                <a:ea typeface="SimSun" pitchFamily="2"/>
                <a:cs typeface="Arial" pitchFamily="34"/>
              </a:rPr>
              <a:t>is a passive receiver of the multimedia content most of the </a:t>
            </a:r>
            <a:r>
              <a:rPr lang="en-US" sz="2400" b="0" i="0" u="none" strike="noStrike" kern="1200" dirty="0" smtClean="0">
                <a:ln>
                  <a:noFill/>
                </a:ln>
                <a:solidFill>
                  <a:srgbClr val="FFFF00"/>
                </a:solidFill>
                <a:latin typeface="Arial" pitchFamily="34"/>
                <a:ea typeface="SimSun" pitchFamily="2"/>
                <a:cs typeface="Arial" pitchFamily="34"/>
              </a:rPr>
              <a:t>time.</a:t>
            </a:r>
            <a:r>
              <a:rPr lang="en-US" sz="2400" b="0" i="0" u="none" strike="noStrike" kern="1200" dirty="0">
                <a:ln>
                  <a:noFill/>
                </a:ln>
                <a:solidFill>
                  <a:srgbClr val="FFFF00"/>
                </a:solidFill>
                <a:latin typeface="Arial" pitchFamily="34"/>
                <a:ea typeface="SimSun" pitchFamily="2"/>
                <a:cs typeface="Arial" pitchFamily="34"/>
              </a:rPr>
              <a:t>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l="28570" t="6133" r="4762" b="85285"/>
          <a:stretch>
            <a:fillRect/>
          </a:stretch>
        </p:blipFill>
        <p:spPr>
          <a:xfrm>
            <a:off x="3382888" y="5761037"/>
            <a:ext cx="6229543" cy="99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8" name="Group 7"/>
          <p:cNvGrpSpPr/>
          <p:nvPr/>
        </p:nvGrpSpPr>
        <p:grpSpPr>
          <a:xfrm>
            <a:off x="-248" y="-36587"/>
            <a:ext cx="6053340" cy="864096"/>
            <a:chOff x="-248" y="-36587"/>
            <a:chExt cx="6053340" cy="864096"/>
          </a:xfrm>
        </p:grpSpPr>
        <p:sp>
          <p:nvSpPr>
            <p:cNvPr id="9" name="Flowchart: Delay 8"/>
            <p:cNvSpPr/>
            <p:nvPr/>
          </p:nvSpPr>
          <p:spPr>
            <a:xfrm>
              <a:off x="-248" y="-36587"/>
              <a:ext cx="6053340" cy="864096"/>
            </a:xfrm>
            <a:prstGeom prst="flowChartDelay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  <a:alpha val="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1760" y="179437"/>
              <a:ext cx="3406124" cy="4160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MY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FUNDAMENTAL OF MULTIMEDIA</a:t>
              </a:r>
              <a:endParaRPr lang="en-MY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0" y="1691605"/>
            <a:ext cx="9072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-1" y="1043533"/>
            <a:ext cx="10080625" cy="65883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MY" sz="2800" b="1" dirty="0" smtClean="0">
                <a:latin typeface="Arial" pitchFamily="34" charset="0"/>
                <a:cs typeface="Arial" pitchFamily="34" charset="0"/>
              </a:rPr>
              <a:t>5.2 	Mode of Multimedia Interactivity</a:t>
            </a:r>
            <a:endParaRPr lang="en-MY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86A2C2A4-7A3B-4DF1-90DB-615084157F91}" type="slidenum">
              <a:rPr/>
              <a:pPr lvl="0"/>
              <a:t>23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8912" y="3899109"/>
            <a:ext cx="7685856" cy="3259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39912" y="7118315"/>
            <a:ext cx="7543799" cy="4413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28600" marR="0" lvl="0" indent="-228600" algn="ctr" rtl="0" hangingPunct="0">
              <a:lnSpc>
                <a:spcPct val="150000"/>
              </a:lnSpc>
              <a:spcBef>
                <a:spcPts val="601"/>
              </a:spcBef>
              <a:spcAft>
                <a:spcPts val="0"/>
              </a:spcAft>
              <a:buNone/>
              <a:tabLst>
                <a:tab pos="-228600" algn="l"/>
              </a:tabLst>
            </a:pPr>
            <a:r>
              <a:rPr lang="en-US" sz="1800" b="0" i="0" u="none" strike="noStrike" kern="1200" dirty="0">
                <a:ln>
                  <a:noFill/>
                </a:ln>
                <a:latin typeface="Arial" pitchFamily="34"/>
                <a:ea typeface="SimSun" pitchFamily="2"/>
                <a:cs typeface="Arial" pitchFamily="34"/>
              </a:rPr>
              <a:t>Example of linear interactivity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248" y="-36587"/>
            <a:ext cx="6053340" cy="864096"/>
            <a:chOff x="-248" y="-36587"/>
            <a:chExt cx="6053340" cy="864096"/>
          </a:xfrm>
        </p:grpSpPr>
        <p:sp>
          <p:nvSpPr>
            <p:cNvPr id="9" name="Flowchart: Delay 8"/>
            <p:cNvSpPr/>
            <p:nvPr/>
          </p:nvSpPr>
          <p:spPr>
            <a:xfrm>
              <a:off x="-248" y="-36587"/>
              <a:ext cx="6053340" cy="864096"/>
            </a:xfrm>
            <a:prstGeom prst="flowChartDelay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  <a:alpha val="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1760" y="179437"/>
              <a:ext cx="3406124" cy="4160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MY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FUNDAMENTAL OF MULTIMEDIA</a:t>
              </a:r>
              <a:endParaRPr lang="en-MY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0" y="1691605"/>
            <a:ext cx="9072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35856" y="1678825"/>
            <a:ext cx="828092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  <a:buNone/>
            </a:pPr>
            <a:r>
              <a:rPr lang="en-US" sz="2400" b="1" u="sng" dirty="0" smtClean="0">
                <a:solidFill>
                  <a:srgbClr val="FFFF00"/>
                </a:solidFill>
                <a:latin typeface="Arial" pitchFamily="34" charset="0"/>
                <a:ea typeface="SimSun" pitchFamily="2"/>
                <a:cs typeface="Arial" pitchFamily="34" charset="0"/>
              </a:rPr>
              <a:t>1. Linear Interactivity</a:t>
            </a:r>
          </a:p>
          <a:p>
            <a:pPr marL="173038" indent="-173038" algn="just" hangingPunct="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Arial" pitchFamily="34"/>
                <a:ea typeface="SimSun" pitchFamily="2"/>
                <a:cs typeface="Arial" pitchFamily="34"/>
              </a:rPr>
              <a:t> Content is usually arranged in sequence :	</a:t>
            </a:r>
          </a:p>
          <a:p>
            <a:pPr marL="725488" lvl="0" algn="just" hangingPunct="0">
              <a:spcAft>
                <a:spcPts val="600"/>
              </a:spcAft>
            </a:pPr>
            <a:r>
              <a:rPr lang="en-US" sz="2400" dirty="0" smtClean="0">
                <a:latin typeface="Arial" pitchFamily="34"/>
                <a:ea typeface="SimSun" pitchFamily="2"/>
                <a:cs typeface="Arial" pitchFamily="34"/>
              </a:rPr>
              <a:t>Example: a movie - although a movie uses a combination of audio, graphics and animations, the user has no control over the sequence of events.</a:t>
            </a:r>
            <a:endParaRPr lang="en-US" sz="2400" b="1" dirty="0" smtClean="0">
              <a:solidFill>
                <a:srgbClr val="FFFF00"/>
              </a:solidFill>
              <a:latin typeface="Arial" pitchFamily="34" charset="0"/>
              <a:ea typeface="SimSun" pitchFamily="2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1043533"/>
            <a:ext cx="10080625" cy="65883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MY" sz="2800" b="1" dirty="0" smtClean="0">
                <a:latin typeface="Arial" pitchFamily="34" charset="0"/>
                <a:cs typeface="Arial" pitchFamily="34" charset="0"/>
              </a:rPr>
              <a:t>5.2 	Mode of Multimedia Interactivity</a:t>
            </a:r>
            <a:endParaRPr lang="en-MY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E527853A-C630-4751-A4EB-5FF43B110910}" type="slidenum">
              <a:rPr/>
              <a:pPr lvl="0"/>
              <a:t>24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35856" y="1691605"/>
            <a:ext cx="8280920" cy="495297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just" hangingPunct="0">
              <a:spcAft>
                <a:spcPts val="1200"/>
              </a:spcAft>
              <a:buNone/>
            </a:pPr>
            <a:r>
              <a:rPr lang="en-US" sz="2400" b="1" i="0" u="sng" strike="noStrike" kern="1200" dirty="0" smtClean="0">
                <a:ln>
                  <a:noFill/>
                </a:ln>
                <a:solidFill>
                  <a:srgbClr val="FFFF00"/>
                </a:solidFill>
                <a:latin typeface="Arial" pitchFamily="34" charset="0"/>
                <a:ea typeface="SimSun" pitchFamily="2"/>
                <a:cs typeface="Arial" pitchFamily="34" charset="0"/>
              </a:rPr>
              <a:t>2. Non-Linear Interactivity</a:t>
            </a:r>
            <a:endParaRPr lang="en-US" sz="2400" u="sng" dirty="0" smtClean="0">
              <a:latin typeface="Arial" pitchFamily="34" charset="0"/>
              <a:ea typeface="SimSun" pitchFamily="2"/>
              <a:cs typeface="Arial" pitchFamily="34" charset="0"/>
            </a:endParaRPr>
          </a:p>
          <a:p>
            <a:pPr marL="725488" algn="just">
              <a:buNone/>
            </a:pPr>
            <a:r>
              <a:rPr lang="en-MY" sz="2400" dirty="0" smtClean="0">
                <a:latin typeface="Arial" pitchFamily="34" charset="0"/>
                <a:cs typeface="Arial" pitchFamily="34" charset="0"/>
              </a:rPr>
              <a:t>“Users navigate freely through the content of the project,</a:t>
            </a:r>
          </a:p>
          <a:p>
            <a:pPr marL="725488" algn="just">
              <a:buNone/>
            </a:pPr>
            <a:r>
              <a:rPr lang="en-MY" sz="2400" dirty="0" smtClean="0">
                <a:latin typeface="Arial" pitchFamily="34" charset="0"/>
                <a:cs typeface="Arial" pitchFamily="34" charset="0"/>
              </a:rPr>
              <a:t>unbound by predetermined routes.” (Vaughan, 2011)</a:t>
            </a:r>
          </a:p>
          <a:p>
            <a:pPr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173038" indent="-173038" algn="just" hangingPunct="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00"/>
                </a:solidFill>
                <a:latin typeface="Arial" pitchFamily="34"/>
                <a:ea typeface="SimSun" pitchFamily="2"/>
                <a:cs typeface="Arial" pitchFamily="34"/>
              </a:rPr>
              <a:t>Lets the user control the sequence and progress of the multimedia content. </a:t>
            </a:r>
          </a:p>
          <a:p>
            <a:pPr marL="173038" indent="-173038" algn="just" hangingPunct="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Arial" pitchFamily="34"/>
                <a:ea typeface="SimSun" pitchFamily="2"/>
                <a:cs typeface="Arial" pitchFamily="34"/>
              </a:rPr>
              <a:t>Allows the user to interact with the content according to what the user wants from the content.</a:t>
            </a:r>
          </a:p>
          <a:p>
            <a:pPr marL="173038" indent="-173038" algn="just" hangingPunct="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00"/>
                </a:solidFill>
                <a:latin typeface="Arial" pitchFamily="34"/>
                <a:ea typeface="SimSun" pitchFamily="2"/>
                <a:cs typeface="Arial" pitchFamily="34"/>
              </a:rPr>
              <a:t>Two way communication.</a:t>
            </a:r>
          </a:p>
          <a:p>
            <a:pPr marL="173038" indent="-173038" algn="just" hangingPunct="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00"/>
                </a:solidFill>
                <a:latin typeface="Arial" pitchFamily="34"/>
                <a:ea typeface="SimSun" pitchFamily="2"/>
                <a:cs typeface="Arial" pitchFamily="34"/>
              </a:rPr>
              <a:t>User can control the progress and sequence of the multimedia content by using buttons or links.</a:t>
            </a:r>
            <a:r>
              <a:rPr lang="en-US" sz="2400" dirty="0" smtClean="0">
                <a:latin typeface="Arial" pitchFamily="34"/>
                <a:ea typeface="SimSun" pitchFamily="2"/>
                <a:cs typeface="Arial" pitchFamily="34"/>
              </a:rPr>
              <a:t>	</a:t>
            </a:r>
          </a:p>
        </p:txBody>
      </p:sp>
      <p:grpSp>
        <p:nvGrpSpPr>
          <p:cNvPr id="2" name="Group 7"/>
          <p:cNvGrpSpPr/>
          <p:nvPr/>
        </p:nvGrpSpPr>
        <p:grpSpPr>
          <a:xfrm>
            <a:off x="-248" y="-36587"/>
            <a:ext cx="6053340" cy="864096"/>
            <a:chOff x="-248" y="-36587"/>
            <a:chExt cx="6053340" cy="864096"/>
          </a:xfrm>
        </p:grpSpPr>
        <p:sp>
          <p:nvSpPr>
            <p:cNvPr id="9" name="Flowchart: Delay 8"/>
            <p:cNvSpPr/>
            <p:nvPr/>
          </p:nvSpPr>
          <p:spPr>
            <a:xfrm>
              <a:off x="-248" y="-36587"/>
              <a:ext cx="6053340" cy="864096"/>
            </a:xfrm>
            <a:prstGeom prst="flowChartDelay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  <a:alpha val="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1760" y="179437"/>
              <a:ext cx="3406124" cy="4160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MY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FUNDAMENTAL OF MULTIMEDIA</a:t>
              </a:r>
              <a:endParaRPr lang="en-MY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0" y="1691605"/>
            <a:ext cx="9072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-1" y="1043533"/>
            <a:ext cx="10080625" cy="65883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MY" sz="2800" b="1" dirty="0" smtClean="0">
                <a:latin typeface="Arial" pitchFamily="34" charset="0"/>
                <a:cs typeface="Arial" pitchFamily="34" charset="0"/>
              </a:rPr>
              <a:t>5.2 	Mode of Multimedia Interactivity</a:t>
            </a:r>
            <a:endParaRPr lang="en-MY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26B15E78-EF58-424F-BC5B-AC81E5FE2C46}" type="slidenum">
              <a:rPr/>
              <a:pPr lvl="0"/>
              <a:t>25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35856" y="1691605"/>
            <a:ext cx="8136904" cy="384902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sz="2400" b="1" u="sng" dirty="0" smtClean="0">
                <a:solidFill>
                  <a:srgbClr val="FFFF00"/>
                </a:solidFill>
                <a:latin typeface="Arial" pitchFamily="34" charset="0"/>
                <a:ea typeface="SimSun" pitchFamily="2"/>
                <a:cs typeface="Arial" pitchFamily="34" charset="0"/>
              </a:rPr>
              <a:t>2. Non-Linear Interactivity</a:t>
            </a:r>
            <a:endParaRPr lang="en-US" sz="2400" u="sng" dirty="0" smtClean="0">
              <a:latin typeface="Arial" pitchFamily="34" charset="0"/>
              <a:ea typeface="SimSun" pitchFamily="2"/>
              <a:cs typeface="Arial" pitchFamily="34" charset="0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400" b="0" i="0" u="none" strike="noStrike" kern="1200" dirty="0" smtClean="0">
              <a:ln>
                <a:noFill/>
              </a:ln>
              <a:latin typeface="Arial" pitchFamily="34"/>
              <a:ea typeface="SimSun" pitchFamily="2"/>
              <a:cs typeface="Arial" pitchFamily="34"/>
            </a:endParaRPr>
          </a:p>
          <a:p>
            <a:pPr marL="173038" marR="0" lvl="0" indent="-173038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 dirty="0" smtClean="0">
                <a:ln>
                  <a:noFill/>
                </a:ln>
                <a:latin typeface="Arial" pitchFamily="34"/>
                <a:ea typeface="SimSun" pitchFamily="2"/>
                <a:cs typeface="Arial" pitchFamily="34"/>
              </a:rPr>
              <a:t>Example:</a:t>
            </a:r>
            <a:endParaRPr lang="en-US" sz="2400" dirty="0">
              <a:latin typeface="Arial" pitchFamily="34"/>
              <a:ea typeface="SimSun" pitchFamily="2"/>
              <a:cs typeface="Arial" pitchFamily="34"/>
            </a:endParaRPr>
          </a:p>
          <a:p>
            <a:pPr marL="725488" marR="0" lvl="0" indent="-188913" rtl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tabLst/>
            </a:pPr>
            <a:r>
              <a:rPr lang="en-US" sz="2400" dirty="0" smtClean="0">
                <a:latin typeface="Arial" pitchFamily="34"/>
                <a:ea typeface="SimSun" pitchFamily="2"/>
                <a:cs typeface="Arial" pitchFamily="34"/>
              </a:rPr>
              <a:t>U</a:t>
            </a:r>
            <a:r>
              <a:rPr lang="en-US" sz="2400" b="0" i="0" u="none" strike="noStrike" kern="1200" dirty="0" smtClean="0">
                <a:ln>
                  <a:noFill/>
                </a:ln>
                <a:latin typeface="Arial" pitchFamily="34"/>
                <a:ea typeface="SimSun" pitchFamily="2"/>
                <a:cs typeface="Arial" pitchFamily="34"/>
              </a:rPr>
              <a:t>ses </a:t>
            </a:r>
            <a:r>
              <a:rPr lang="en-US" sz="2400" b="0" i="0" u="none" strike="noStrike" kern="1200" dirty="0">
                <a:ln>
                  <a:noFill/>
                </a:ln>
                <a:latin typeface="Arial" pitchFamily="34"/>
                <a:ea typeface="SimSun" pitchFamily="2"/>
                <a:cs typeface="Arial" pitchFamily="34"/>
              </a:rPr>
              <a:t>tools like </a:t>
            </a:r>
            <a:r>
              <a:rPr lang="en-US" sz="2400" b="0" i="0" u="none" strike="noStrike" kern="1200" dirty="0" smtClean="0">
                <a:ln>
                  <a:noFill/>
                </a:ln>
                <a:solidFill>
                  <a:srgbClr val="FFFF00"/>
                </a:solidFill>
                <a:latin typeface="Arial" pitchFamily="34"/>
                <a:ea typeface="SimSun" pitchFamily="2"/>
                <a:cs typeface="Arial" pitchFamily="34"/>
              </a:rPr>
              <a:t>hypertext</a:t>
            </a:r>
            <a:r>
              <a:rPr lang="en-US" sz="2400" b="0" i="0" u="none" strike="noStrike" kern="1200" dirty="0" smtClean="0">
                <a:ln>
                  <a:noFill/>
                </a:ln>
                <a:latin typeface="Arial" pitchFamily="34"/>
                <a:ea typeface="SimSun" pitchFamily="2"/>
                <a:cs typeface="Arial" pitchFamily="34"/>
              </a:rPr>
              <a:t> to </a:t>
            </a:r>
            <a:r>
              <a:rPr lang="en-US" sz="2400" b="0" i="0" u="none" strike="noStrike" kern="1200" dirty="0">
                <a:ln>
                  <a:noFill/>
                </a:ln>
                <a:latin typeface="Arial" pitchFamily="34"/>
                <a:ea typeface="SimSun" pitchFamily="2"/>
                <a:cs typeface="Arial" pitchFamily="34"/>
              </a:rPr>
              <a:t>connect a word or a phrase to another </a:t>
            </a:r>
            <a:r>
              <a:rPr lang="en-US" sz="2400" b="0" i="0" u="none" strike="noStrike" kern="1200" dirty="0" smtClean="0">
                <a:ln>
                  <a:noFill/>
                </a:ln>
                <a:latin typeface="Arial" pitchFamily="34"/>
                <a:ea typeface="SimSun" pitchFamily="2"/>
                <a:cs typeface="Arial" pitchFamily="34"/>
              </a:rPr>
              <a:t> screen.</a:t>
            </a:r>
          </a:p>
          <a:p>
            <a:pPr marL="725488" marR="0" lvl="0" indent="-188913" rtl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tabLst/>
            </a:pPr>
            <a:r>
              <a:rPr lang="en-US" sz="2400" dirty="0" smtClean="0">
                <a:latin typeface="Arial" pitchFamily="34"/>
                <a:ea typeface="SimSun" pitchFamily="2"/>
                <a:cs typeface="Arial" pitchFamily="34"/>
              </a:rPr>
              <a:t>A</a:t>
            </a:r>
            <a:r>
              <a:rPr lang="en-US" sz="2400" b="0" i="0" u="none" strike="noStrike" kern="1200" dirty="0" smtClean="0">
                <a:ln>
                  <a:noFill/>
                </a:ln>
                <a:latin typeface="Arial" pitchFamily="34"/>
                <a:ea typeface="SimSun" pitchFamily="2"/>
                <a:cs typeface="Arial" pitchFamily="34"/>
              </a:rPr>
              <a:t>n </a:t>
            </a:r>
            <a:r>
              <a:rPr lang="en-US" sz="2400" b="0" i="0" u="none" strike="noStrike" kern="1200" dirty="0">
                <a:ln>
                  <a:noFill/>
                </a:ln>
                <a:latin typeface="Arial" pitchFamily="34"/>
                <a:ea typeface="SimSun" pitchFamily="2"/>
                <a:cs typeface="Arial" pitchFamily="34"/>
              </a:rPr>
              <a:t>electronic book with links to another screen is considered </a:t>
            </a:r>
            <a:r>
              <a:rPr lang="en-US" sz="2400" b="0" i="0" u="none" strike="noStrike" kern="1200" dirty="0" smtClean="0">
                <a:ln>
                  <a:noFill/>
                </a:ln>
                <a:latin typeface="Arial" pitchFamily="34"/>
                <a:ea typeface="SimSun" pitchFamily="2"/>
                <a:cs typeface="Arial" pitchFamily="34"/>
              </a:rPr>
              <a:t>as having </a:t>
            </a:r>
            <a:r>
              <a:rPr lang="en-US" sz="2400" b="0" i="0" u="none" strike="noStrike" kern="1200" dirty="0">
                <a:ln>
                  <a:noFill/>
                </a:ln>
                <a:latin typeface="Arial" pitchFamily="34"/>
                <a:ea typeface="SimSun" pitchFamily="2"/>
                <a:cs typeface="Arial" pitchFamily="34"/>
              </a:rPr>
              <a:t>non-linear multimedia </a:t>
            </a:r>
            <a:r>
              <a:rPr lang="en-US" sz="2400" b="0" i="0" u="none" strike="noStrike" kern="1200" dirty="0" smtClean="0">
                <a:ln>
                  <a:noFill/>
                </a:ln>
                <a:latin typeface="Arial" pitchFamily="34"/>
                <a:ea typeface="SimSun" pitchFamily="2"/>
                <a:cs typeface="Arial" pitchFamily="34"/>
              </a:rPr>
              <a:t>content.</a:t>
            </a:r>
          </a:p>
          <a:p>
            <a:pPr marL="725488" marR="0" lvl="0" indent="-188913" rtl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tabLst/>
            </a:pPr>
            <a:r>
              <a:rPr lang="en-US" sz="2400" dirty="0" smtClean="0">
                <a:latin typeface="Arial" pitchFamily="34"/>
                <a:ea typeface="SimSun" pitchFamily="2"/>
                <a:cs typeface="Arial" pitchFamily="34"/>
              </a:rPr>
              <a:t>H</a:t>
            </a:r>
            <a:r>
              <a:rPr lang="en-US" sz="2400" b="0" i="0" u="none" strike="noStrike" kern="1200" dirty="0" smtClean="0">
                <a:ln>
                  <a:noFill/>
                </a:ln>
                <a:latin typeface="Arial" pitchFamily="34"/>
                <a:ea typeface="SimSun" pitchFamily="2"/>
                <a:cs typeface="Arial" pitchFamily="34"/>
              </a:rPr>
              <a:t>ypermedia</a:t>
            </a:r>
            <a:r>
              <a:rPr lang="en-US" sz="2400" b="0" i="0" u="none" strike="noStrike" kern="1200" dirty="0">
                <a:ln>
                  <a:noFill/>
                </a:ln>
                <a:latin typeface="Arial" pitchFamily="34"/>
                <a:ea typeface="SimSun" pitchFamily="2"/>
                <a:cs typeface="Arial" pitchFamily="34"/>
              </a:rPr>
              <a:t>, tool is similar to hypertext; it connects to </a:t>
            </a:r>
            <a:r>
              <a:rPr lang="en-US" sz="2400" b="0" i="0" u="none" strike="noStrike" kern="1200" dirty="0" smtClean="0">
                <a:ln>
                  <a:noFill/>
                </a:ln>
                <a:latin typeface="Arial" pitchFamily="34"/>
                <a:ea typeface="SimSun" pitchFamily="2"/>
                <a:cs typeface="Arial" pitchFamily="34"/>
              </a:rPr>
              <a:t>different media </a:t>
            </a:r>
            <a:r>
              <a:rPr lang="en-US" sz="2400" b="0" i="0" u="none" strike="noStrike" kern="1200" dirty="0">
                <a:ln>
                  <a:noFill/>
                </a:ln>
                <a:latin typeface="Arial" pitchFamily="34"/>
                <a:ea typeface="SimSun" pitchFamily="2"/>
                <a:cs typeface="Arial" pitchFamily="34"/>
              </a:rPr>
              <a:t>elements such as audio and video</a:t>
            </a:r>
            <a:r>
              <a:rPr lang="en-US" sz="2400" b="0" i="0" u="none" strike="noStrike" kern="1200" dirty="0" smtClean="0">
                <a:ln>
                  <a:noFill/>
                </a:ln>
                <a:latin typeface="Arial" pitchFamily="34"/>
                <a:ea typeface="SimSun" pitchFamily="2"/>
                <a:cs typeface="Arial" pitchFamily="34"/>
              </a:rPr>
              <a:t>.</a:t>
            </a:r>
            <a:r>
              <a:rPr lang="en-US" sz="1800" b="0" i="0" u="none" strike="noStrike" kern="1200" dirty="0">
                <a:ln>
                  <a:noFill/>
                </a:ln>
                <a:latin typeface="Arial" pitchFamily="34"/>
                <a:ea typeface="SimSun" pitchFamily="2"/>
                <a:cs typeface="Arial" pitchFamily="34"/>
              </a:rPr>
              <a:t>	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451000" y="5482480"/>
            <a:ext cx="5181600" cy="1609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-248" y="-36587"/>
            <a:ext cx="6053340" cy="864096"/>
            <a:chOff x="-248" y="-36587"/>
            <a:chExt cx="6053340" cy="864096"/>
          </a:xfrm>
        </p:grpSpPr>
        <p:sp>
          <p:nvSpPr>
            <p:cNvPr id="9" name="Flowchart: Delay 8"/>
            <p:cNvSpPr/>
            <p:nvPr/>
          </p:nvSpPr>
          <p:spPr>
            <a:xfrm>
              <a:off x="-248" y="-36587"/>
              <a:ext cx="6053340" cy="864096"/>
            </a:xfrm>
            <a:prstGeom prst="flowChartDelay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  <a:alpha val="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1760" y="179437"/>
              <a:ext cx="3406124" cy="4160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MY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FUNDAMENTAL OF MULTIMEDIA</a:t>
              </a:r>
              <a:endParaRPr lang="en-MY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0" y="1691605"/>
            <a:ext cx="9072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-1" y="1043533"/>
            <a:ext cx="10080625" cy="65883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MY" sz="2800" b="1" dirty="0" smtClean="0">
                <a:latin typeface="Arial" pitchFamily="34" charset="0"/>
                <a:cs typeface="Arial" pitchFamily="34" charset="0"/>
              </a:rPr>
              <a:t>5.2 	Mode of Multimedia Interactivity</a:t>
            </a:r>
            <a:endParaRPr lang="en-MY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3493EBA0-A5D4-4965-BB7A-DE0C0714427B}" type="slidenum">
              <a:rPr/>
              <a:pPr lvl="0"/>
              <a:t>26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7864" y="2123653"/>
            <a:ext cx="3309680" cy="2068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76416" y="2987749"/>
            <a:ext cx="3212068" cy="2682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Freeform 5"/>
          <p:cNvSpPr/>
          <p:nvPr/>
        </p:nvSpPr>
        <p:spPr>
          <a:xfrm>
            <a:off x="4392240" y="2267669"/>
            <a:ext cx="2376264" cy="720080"/>
          </a:xfrm>
          <a:custGeom>
            <a:avLst>
              <a:gd name="f0" fmla="val 54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21600 f7 1"/>
              <a:gd name="f17" fmla="*/ f12 f11 1"/>
              <a:gd name="f18" fmla="*/ f13 f8 1"/>
              <a:gd name="f19" fmla="*/ f11 f8 1"/>
              <a:gd name="f20" fmla="*/ f17 1 10800"/>
              <a:gd name="f21" fmla="+- f12 0 f20"/>
              <a:gd name="f22" fmla="*/ f21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19" r="f16" b="f18"/>
            <a:pathLst>
              <a:path w="21600" h="21600">
                <a:moveTo>
                  <a:pt x="f5" y="f11"/>
                </a:moveTo>
                <a:lnTo>
                  <a:pt x="f12" y="f11"/>
                </a:lnTo>
                <a:lnTo>
                  <a:pt x="f12" y="f4"/>
                </a:lnTo>
                <a:lnTo>
                  <a:pt x="f4" y="f6"/>
                </a:lnTo>
                <a:lnTo>
                  <a:pt x="f12" y="f5"/>
                </a:lnTo>
                <a:lnTo>
                  <a:pt x="f12" y="f13"/>
                </a:lnTo>
                <a:lnTo>
                  <a:pt x="f5" y="f13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b="0" i="0" u="none" strike="noStrike" kern="1200" dirty="0">
                <a:ln>
                  <a:noFill/>
                </a:ln>
                <a:solidFill>
                  <a:schemeClr val="bg1"/>
                </a:solidFill>
                <a:latin typeface="Arial" pitchFamily="18"/>
                <a:ea typeface="SimSun" pitchFamily="2"/>
                <a:cs typeface="Tahoma" pitchFamily="2"/>
              </a:rPr>
              <a:t>Hypertext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9872" y="4859957"/>
            <a:ext cx="3266205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Freeform 7"/>
          <p:cNvSpPr/>
          <p:nvPr/>
        </p:nvSpPr>
        <p:spPr>
          <a:xfrm>
            <a:off x="4410496" y="5922359"/>
            <a:ext cx="2358008" cy="737797"/>
          </a:xfrm>
          <a:custGeom>
            <a:avLst>
              <a:gd name="f0" fmla="val 54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21600 f7 1"/>
              <a:gd name="f17" fmla="*/ f12 f11 1"/>
              <a:gd name="f18" fmla="*/ f13 f8 1"/>
              <a:gd name="f19" fmla="*/ f11 f8 1"/>
              <a:gd name="f20" fmla="*/ f17 1 10800"/>
              <a:gd name="f21" fmla="+- f12 0 f20"/>
              <a:gd name="f22" fmla="*/ f21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19" r="f16" b="f18"/>
            <a:pathLst>
              <a:path w="21600" h="21600">
                <a:moveTo>
                  <a:pt x="f5" y="f11"/>
                </a:moveTo>
                <a:lnTo>
                  <a:pt x="f12" y="f11"/>
                </a:lnTo>
                <a:lnTo>
                  <a:pt x="f12" y="f4"/>
                </a:lnTo>
                <a:lnTo>
                  <a:pt x="f4" y="f6"/>
                </a:lnTo>
                <a:lnTo>
                  <a:pt x="f12" y="f5"/>
                </a:lnTo>
                <a:lnTo>
                  <a:pt x="f12" y="f13"/>
                </a:lnTo>
                <a:lnTo>
                  <a:pt x="f5" y="f13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dirty="0">
                <a:ln>
                  <a:noFill/>
                </a:ln>
                <a:solidFill>
                  <a:schemeClr val="bg1"/>
                </a:solidFill>
                <a:latin typeface="Arial" pitchFamily="18"/>
                <a:ea typeface="SimSun" pitchFamily="2"/>
                <a:cs typeface="Tahoma" pitchFamily="2"/>
              </a:rPr>
              <a:t>Hypermedia</a:t>
            </a:r>
          </a:p>
        </p:txBody>
      </p:sp>
      <p:sp>
        <p:nvSpPr>
          <p:cNvPr id="9" name="Freeform 8"/>
          <p:cNvSpPr/>
          <p:nvPr/>
        </p:nvSpPr>
        <p:spPr>
          <a:xfrm>
            <a:off x="2880072" y="4139877"/>
            <a:ext cx="2892680" cy="685799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b="0" i="0" u="none" strike="noStrike" kern="1200" dirty="0">
                <a:ln>
                  <a:noFill/>
                </a:ln>
                <a:solidFill>
                  <a:schemeClr val="bg1"/>
                </a:solidFill>
                <a:latin typeface="Arial" pitchFamily="18"/>
                <a:ea typeface="SimSun" pitchFamily="2"/>
                <a:cs typeface="Tahoma" pitchFamily="2"/>
              </a:rPr>
              <a:t>Electronic Book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-248" y="-36587"/>
            <a:ext cx="6053340" cy="864096"/>
            <a:chOff x="-248" y="-36587"/>
            <a:chExt cx="6053340" cy="864096"/>
          </a:xfrm>
        </p:grpSpPr>
        <p:sp>
          <p:nvSpPr>
            <p:cNvPr id="13" name="Flowchart: Delay 12"/>
            <p:cNvSpPr/>
            <p:nvPr/>
          </p:nvSpPr>
          <p:spPr>
            <a:xfrm>
              <a:off x="-248" y="-36587"/>
              <a:ext cx="6053340" cy="864096"/>
            </a:xfrm>
            <a:prstGeom prst="flowChartDelay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  <a:alpha val="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760" y="179437"/>
              <a:ext cx="3406124" cy="4160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MY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FUNDAMENTAL OF MULTIMEDIA</a:t>
              </a:r>
              <a:endParaRPr lang="en-MY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0" y="1691605"/>
            <a:ext cx="9072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35856" y="1691605"/>
            <a:ext cx="8280920" cy="444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just" hangingPunct="0">
              <a:spcAft>
                <a:spcPts val="1200"/>
              </a:spcAft>
              <a:buNone/>
            </a:pPr>
            <a:r>
              <a:rPr lang="en-US" sz="2400" b="1" i="0" u="sng" strike="noStrike" kern="1200" dirty="0" smtClean="0">
                <a:ln>
                  <a:noFill/>
                </a:ln>
                <a:solidFill>
                  <a:srgbClr val="FFFF00"/>
                </a:solidFill>
                <a:latin typeface="Arial" pitchFamily="34" charset="0"/>
                <a:ea typeface="SimSun" pitchFamily="2"/>
                <a:cs typeface="Arial" pitchFamily="34" charset="0"/>
              </a:rPr>
              <a:t>2. Non-Linear Interactivity</a:t>
            </a:r>
            <a:endParaRPr lang="en-US" sz="2200" u="sng" dirty="0" smtClean="0">
              <a:latin typeface="Arial" pitchFamily="34" charset="0"/>
              <a:ea typeface="SimSun" pitchFamily="2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" y="1043533"/>
            <a:ext cx="10080625" cy="65883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MY" sz="2800" b="1" dirty="0" smtClean="0">
                <a:latin typeface="Arial" pitchFamily="34" charset="0"/>
                <a:cs typeface="Arial" pitchFamily="34" charset="0"/>
              </a:rPr>
              <a:t>5.2 	Mode of Multimedia Interactivity</a:t>
            </a:r>
            <a:endParaRPr lang="en-MY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3493EBA0-A5D4-4965-BB7A-DE0C0714427B}" type="slidenum">
              <a:rPr/>
              <a:pPr lvl="0"/>
              <a:t>27</a:t>
            </a:fld>
            <a:endParaRPr lang="en-US"/>
          </a:p>
        </p:txBody>
      </p:sp>
      <p:grpSp>
        <p:nvGrpSpPr>
          <p:cNvPr id="2" name="Group 11"/>
          <p:cNvGrpSpPr/>
          <p:nvPr/>
        </p:nvGrpSpPr>
        <p:grpSpPr>
          <a:xfrm>
            <a:off x="-248" y="-36587"/>
            <a:ext cx="6053340" cy="864096"/>
            <a:chOff x="-248" y="-36587"/>
            <a:chExt cx="6053340" cy="864096"/>
          </a:xfrm>
        </p:grpSpPr>
        <p:sp>
          <p:nvSpPr>
            <p:cNvPr id="13" name="Flowchart: Delay 12"/>
            <p:cNvSpPr/>
            <p:nvPr/>
          </p:nvSpPr>
          <p:spPr>
            <a:xfrm>
              <a:off x="-248" y="-36587"/>
              <a:ext cx="6053340" cy="864096"/>
            </a:xfrm>
            <a:prstGeom prst="flowChartDelay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  <a:alpha val="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760" y="179437"/>
              <a:ext cx="3406124" cy="4160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MY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FUNDAMENTAL OF MULTIMEDIA</a:t>
              </a:r>
              <a:endParaRPr lang="en-MY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0" y="1691605"/>
            <a:ext cx="9072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35856" y="1734879"/>
            <a:ext cx="8280920" cy="444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just" hangingPunct="0">
              <a:spcAft>
                <a:spcPts val="1200"/>
              </a:spcAft>
              <a:buNone/>
            </a:pPr>
            <a:r>
              <a:rPr lang="en-MY" sz="2400" b="1" u="sng" dirty="0" smtClean="0">
                <a:latin typeface="Arial" pitchFamily="34" charset="0"/>
                <a:cs typeface="Arial" pitchFamily="34" charset="0"/>
              </a:rPr>
              <a:t>Differentiate between Linear &amp; </a:t>
            </a:r>
            <a:r>
              <a:rPr lang="en-US" sz="2400" b="1" i="0" u="sng" strike="noStrike" kern="1200" dirty="0" smtClean="0">
                <a:ln>
                  <a:noFill/>
                </a:ln>
                <a:latin typeface="Arial" pitchFamily="34" charset="0"/>
                <a:ea typeface="SimSun" pitchFamily="2"/>
                <a:cs typeface="Arial" pitchFamily="34" charset="0"/>
              </a:rPr>
              <a:t>Non-Linear Interactivity</a:t>
            </a:r>
            <a:endParaRPr lang="en-US" sz="2400" b="1" u="sng" dirty="0" smtClean="0">
              <a:latin typeface="Arial" pitchFamily="34" charset="0"/>
              <a:ea typeface="SimSun" pitchFamily="2"/>
              <a:cs typeface="Arial" pitchFamily="34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925512" y="2484438"/>
          <a:ext cx="8534400" cy="4336953"/>
        </p:xfrm>
        <a:graphic>
          <a:graphicData uri="http://schemas.openxmlformats.org/drawingml/2006/table">
            <a:tbl>
              <a:tblPr/>
              <a:tblGrid>
                <a:gridCol w="4267200"/>
                <a:gridCol w="4267200"/>
              </a:tblGrid>
              <a:tr h="401031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MY" sz="2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Linear Interactive</a:t>
                      </a:r>
                      <a:endParaRPr lang="en-MY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MY" sz="2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Non Linear Interactivity</a:t>
                      </a:r>
                      <a:endParaRPr lang="en-MY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3425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Does not allow user to control the progress of the content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Allow the user to control with the content according to what the user wants from the content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4363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The user is a passive receiver of the multimedia content most of the time</a:t>
                      </a:r>
                      <a:endParaRPr lang="en-US" sz="140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Two way communication - User is an active user in handling and interacting with the multimedia content.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0872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The content usually arranged in sequence</a:t>
                      </a:r>
                      <a:endParaRPr lang="en-US" sz="140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925" marR="34925" marT="34925" marB="34925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itchFamily="34" charset="0"/>
                          <a:ea typeface="Arial"/>
                          <a:cs typeface="Arial" pitchFamily="34" charset="0"/>
                        </a:rPr>
                        <a:t>The sequence of the multimedia content is arranged by using buttons or links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-1" y="1043533"/>
            <a:ext cx="10080625" cy="65883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MY" sz="2800" b="1" dirty="0" smtClean="0">
                <a:latin typeface="Arial" pitchFamily="34" charset="0"/>
                <a:cs typeface="Arial" pitchFamily="34" charset="0"/>
              </a:rPr>
              <a:t>5.2 	Mode of Multimedia Interactivity</a:t>
            </a:r>
            <a:endParaRPr lang="en-MY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C3359D9A-8F8F-4B5B-B038-B2BE6F9F6043}" type="slidenum">
              <a:rPr/>
              <a:pPr lvl="0"/>
              <a:t>28</a:t>
            </a:fld>
            <a:endParaRPr lang="en-US"/>
          </a:p>
        </p:txBody>
      </p:sp>
      <p:grpSp>
        <p:nvGrpSpPr>
          <p:cNvPr id="7" name="Group 11"/>
          <p:cNvGrpSpPr/>
          <p:nvPr/>
        </p:nvGrpSpPr>
        <p:grpSpPr>
          <a:xfrm>
            <a:off x="-248" y="-36587"/>
            <a:ext cx="6053340" cy="864096"/>
            <a:chOff x="-248" y="-36587"/>
            <a:chExt cx="6053340" cy="864096"/>
          </a:xfrm>
        </p:grpSpPr>
        <p:sp>
          <p:nvSpPr>
            <p:cNvPr id="8" name="Flowchart: Delay 7"/>
            <p:cNvSpPr/>
            <p:nvPr/>
          </p:nvSpPr>
          <p:spPr>
            <a:xfrm>
              <a:off x="-248" y="-36587"/>
              <a:ext cx="6053340" cy="864096"/>
            </a:xfrm>
            <a:prstGeom prst="flowChartDelay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  <a:alpha val="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1760" y="179437"/>
              <a:ext cx="3406124" cy="4160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MY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FUNDAMENTAL OF MULTIMEDIA</a:t>
              </a:r>
              <a:endParaRPr lang="en-MY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-1" y="1009293"/>
            <a:ext cx="10080625" cy="65883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MY" sz="2800" b="1" dirty="0" smtClean="0">
                <a:latin typeface="Arial" pitchFamily="34" charset="0"/>
                <a:cs typeface="Arial" pitchFamily="34" charset="0"/>
              </a:rPr>
              <a:t>5.3 	Multimedia Software</a:t>
            </a:r>
            <a:endParaRPr lang="en-MY" sz="2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691605"/>
            <a:ext cx="9072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 txBox="1">
            <a:spLocks/>
          </p:cNvSpPr>
          <p:nvPr/>
        </p:nvSpPr>
        <p:spPr>
          <a:xfrm>
            <a:off x="5832401" y="1650504"/>
            <a:ext cx="3744415" cy="761181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41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StarSymbol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uLnTx/>
                <a:uFillTx/>
                <a:latin typeface="Mistral" pitchFamily="66" charset="0"/>
                <a:ea typeface="+mn-ea"/>
                <a:cs typeface="+mn-cs"/>
              </a:rPr>
              <a:t>Learning Outcome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uLnTx/>
              <a:uFillTx/>
              <a:latin typeface="Mistral" pitchFamily="66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7864" y="2555701"/>
            <a:ext cx="7848872" cy="287779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SimSun" pitchFamily="2"/>
                <a:cs typeface="Tahoma" pitchFamily="2"/>
              </a:rPr>
              <a:t>At the end of this topic, </a:t>
            </a:r>
            <a:endParaRPr lang="en-US" sz="3200" b="0" i="0" u="none" strike="noStrike" kern="1200" dirty="0" smtClean="0">
              <a:ln>
                <a:noFill/>
              </a:ln>
              <a:latin typeface="Arial" pitchFamily="18"/>
              <a:ea typeface="SimSun" pitchFamily="2"/>
              <a:cs typeface="Tahoma" pitchFamily="2"/>
            </a:endParaRPr>
          </a:p>
          <a:p>
            <a:pPr marL="0" marR="0" lvl="0" indent="0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0" i="0" u="none" strike="noStrike" kern="1200" dirty="0" smtClean="0">
                <a:ln>
                  <a:noFill/>
                </a:ln>
                <a:latin typeface="Arial" pitchFamily="18"/>
                <a:ea typeface="SimSun" pitchFamily="2"/>
                <a:cs typeface="Tahoma" pitchFamily="2"/>
              </a:rPr>
              <a:t>students should be </a:t>
            </a: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SimSun" pitchFamily="2"/>
                <a:cs typeface="Tahoma" pitchFamily="2"/>
              </a:rPr>
              <a:t>able to:</a:t>
            </a:r>
          </a:p>
          <a:p>
            <a:pPr marL="0" marR="0" lvl="0" indent="0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SimSun" pitchFamily="2"/>
              <a:cs typeface="Tahoma" pitchFamily="2"/>
            </a:endParaRPr>
          </a:p>
          <a:p>
            <a:pPr marL="441325" lvl="0" indent="-441325" hangingPunct="0">
              <a:lnSpc>
                <a:spcPct val="93000"/>
              </a:lnSpc>
              <a:spcAft>
                <a:spcPts val="1200"/>
              </a:spcAft>
              <a:buNone/>
            </a:pPr>
            <a:r>
              <a:rPr lang="en-US" sz="3200" dirty="0" smtClean="0">
                <a:latin typeface="Arial" pitchFamily="18"/>
                <a:ea typeface="SimSun" pitchFamily="2"/>
                <a:cs typeface="Tahoma" pitchFamily="2"/>
              </a:rPr>
              <a:t>1. Differentiate among types of multimedia authoring tools.</a:t>
            </a:r>
            <a:endParaRPr lang="en-US" sz="3200" dirty="0" smtClean="0">
              <a:solidFill>
                <a:srgbClr val="FFFF00"/>
              </a:solidFill>
              <a:latin typeface="Arial" pitchFamily="18"/>
              <a:ea typeface="SimSun" pitchFamily="2"/>
              <a:cs typeface="Tahoma" pitchFamily="2"/>
            </a:endParaRPr>
          </a:p>
          <a:p>
            <a:pPr marL="441325" lvl="0" indent="-441325" hangingPunct="0">
              <a:lnSpc>
                <a:spcPct val="93000"/>
              </a:lnSpc>
              <a:spcAft>
                <a:spcPts val="1200"/>
              </a:spcAft>
              <a:buNone/>
            </a:pPr>
            <a:r>
              <a:rPr lang="en-US" sz="3200" dirty="0" smtClean="0">
                <a:latin typeface="Arial" pitchFamily="18"/>
                <a:ea typeface="SimSun" pitchFamily="2"/>
                <a:cs typeface="Tahoma" pitchFamily="2"/>
              </a:rPr>
              <a:t>2. Explain types of editing software</a:t>
            </a:r>
            <a:endParaRPr lang="en-US" sz="3200" dirty="0">
              <a:solidFill>
                <a:srgbClr val="FFFF00"/>
              </a:solidFill>
              <a:latin typeface="Arial" pitchFamily="18"/>
              <a:ea typeface="SimSun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6C909223-690A-4AB1-BCD9-8A3940DBBB40}" type="slidenum">
              <a:rPr/>
              <a:pPr lvl="0"/>
              <a:t>29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01880" y="1885974"/>
            <a:ext cx="8142888" cy="539906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1" i="0" u="sng" strike="noStrike" kern="1200" dirty="0">
                <a:ln>
                  <a:noFill/>
                </a:ln>
                <a:latin typeface="Arial" pitchFamily="34"/>
                <a:ea typeface="SimSun" pitchFamily="2"/>
                <a:cs typeface="Arial" pitchFamily="34"/>
              </a:rPr>
              <a:t>Authoring </a:t>
            </a:r>
            <a:r>
              <a:rPr lang="en-US" sz="2400" b="1" i="0" u="sng" strike="noStrike" kern="1200" dirty="0" smtClean="0">
                <a:ln>
                  <a:noFill/>
                </a:ln>
                <a:latin typeface="Arial" pitchFamily="34"/>
                <a:ea typeface="SimSun" pitchFamily="2"/>
                <a:cs typeface="Arial" pitchFamily="34"/>
              </a:rPr>
              <a:t>Tools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400" dirty="0" smtClean="0">
              <a:latin typeface="Arial" pitchFamily="34"/>
              <a:ea typeface="SimSun" pitchFamily="2"/>
              <a:cs typeface="Arial" pitchFamily="34"/>
            </a:endParaRPr>
          </a:p>
          <a:p>
            <a:pPr marL="725488" algn="just">
              <a:buNone/>
            </a:pPr>
            <a:r>
              <a:rPr lang="en-MY" sz="2400" dirty="0" smtClean="0">
                <a:latin typeface="Arial" pitchFamily="34" charset="0"/>
                <a:cs typeface="Arial" pitchFamily="34" charset="0"/>
              </a:rPr>
              <a:t>“Multimedia elements are typically sewn together into a project using authoring tools. These software tools are designed to manage individual multimedia elements and provide user interaction.” (Vaughan, 2011)</a:t>
            </a:r>
          </a:p>
          <a:p>
            <a:pPr marL="725488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725488">
              <a:buNone/>
            </a:pPr>
            <a:r>
              <a:rPr lang="en-MY" sz="2400" dirty="0" smtClean="0">
                <a:latin typeface="Arial" pitchFamily="34" charset="0"/>
                <a:cs typeface="Arial" pitchFamily="34" charset="0"/>
              </a:rPr>
              <a:t>“Authoring tools are used for designing interactivity and the user interface, for presenting your project on screen, and for assembling diverse multimedia elements into a single, cohesive product.” (Vaughan, 2011)</a:t>
            </a:r>
          </a:p>
          <a:p>
            <a:pPr algn="just">
              <a:buNone/>
            </a:pPr>
            <a:endParaRPr lang="en-US" sz="2400" i="0" u="none" strike="noStrike" kern="1200" dirty="0">
              <a:ln>
                <a:noFill/>
              </a:ln>
              <a:latin typeface="Arial" pitchFamily="34" charset="0"/>
              <a:ea typeface="SimSun" pitchFamily="2"/>
              <a:cs typeface="Arial" pitchFamily="34" charset="0"/>
            </a:endParaRPr>
          </a:p>
          <a:p>
            <a:pPr marL="173038" marR="0" lvl="0" indent="-173038" algn="just" rtl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/>
            </a:pPr>
            <a:endParaRPr lang="en-US" sz="2400" b="0" i="0" u="none" strike="noStrike" kern="1200" dirty="0">
              <a:ln>
                <a:noFill/>
              </a:ln>
              <a:latin typeface="Arial" pitchFamily="34"/>
              <a:ea typeface="SimSun" pitchFamily="2"/>
              <a:cs typeface="Arial" pitchFamily="34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248" y="-36587"/>
            <a:ext cx="6053340" cy="864096"/>
            <a:chOff x="-248" y="-36587"/>
            <a:chExt cx="6053340" cy="864096"/>
          </a:xfrm>
        </p:grpSpPr>
        <p:sp>
          <p:nvSpPr>
            <p:cNvPr id="8" name="Flowchart: Delay 7"/>
            <p:cNvSpPr/>
            <p:nvPr/>
          </p:nvSpPr>
          <p:spPr>
            <a:xfrm>
              <a:off x="-248" y="-36587"/>
              <a:ext cx="6053340" cy="864096"/>
            </a:xfrm>
            <a:prstGeom prst="flowChartDelay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  <a:alpha val="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1760" y="179437"/>
              <a:ext cx="3406124" cy="4160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MY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FUNDAMENTAL OF MULTIMEDIA</a:t>
              </a:r>
              <a:endParaRPr lang="en-MY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0" y="1691605"/>
            <a:ext cx="9072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-1" y="1009293"/>
            <a:ext cx="10080625" cy="65883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MY" sz="2800" b="1" dirty="0" smtClean="0">
                <a:latin typeface="Arial" pitchFamily="34" charset="0"/>
                <a:cs typeface="Arial" pitchFamily="34" charset="0"/>
              </a:rPr>
              <a:t>5.3 	Multimedia Software</a:t>
            </a:r>
            <a:endParaRPr lang="en-MY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4D242FB6-C07F-4EC6-B1F2-C7C683DD7FB3}" type="slidenum">
              <a:rPr/>
              <a:pPr lvl="0"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63848" y="2051645"/>
            <a:ext cx="8784976" cy="476138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en-MY" sz="3000" dirty="0" smtClean="0">
                <a:latin typeface="Arial" pitchFamily="34" charset="0"/>
                <a:cs typeface="Arial" pitchFamily="34" charset="0"/>
              </a:rPr>
              <a:t>“Multimedia is any combination of text, graphic art, sound, animation, and video delivered by computer or other electronic means.”</a:t>
            </a:r>
          </a:p>
          <a:p>
            <a:pPr>
              <a:buNone/>
            </a:pPr>
            <a:r>
              <a:rPr lang="en-MY" sz="3000" dirty="0" smtClean="0">
                <a:latin typeface="Arial" pitchFamily="34" charset="0"/>
                <a:cs typeface="Arial" pitchFamily="34" charset="0"/>
              </a:rPr>
              <a:t>(Vaughan, 2011)</a:t>
            </a:r>
          </a:p>
          <a:p>
            <a:pPr>
              <a:buNone/>
            </a:pPr>
            <a:endParaRPr lang="en-MY" sz="3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MY" sz="3000" dirty="0" smtClean="0">
                <a:latin typeface="Arial" pitchFamily="34" charset="0"/>
                <a:cs typeface="Arial" pitchFamily="34" charset="0"/>
              </a:rPr>
              <a:t>“Multimedia refers to any application that combines text with graphics, animation, audio, video, and/or virtual reality.”</a:t>
            </a:r>
          </a:p>
          <a:p>
            <a:pPr>
              <a:buNone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(Shelly &amp; Vermaat, 2012)</a:t>
            </a:r>
            <a:endParaRPr lang="en-MY" sz="3000" dirty="0" smtClean="0">
              <a:latin typeface="Arial" pitchFamily="34" charset="0"/>
              <a:cs typeface="Arial" pitchFamily="34" charset="0"/>
            </a:endParaRPr>
          </a:p>
          <a:p>
            <a:pPr marL="228600" lvl="0" indent="-228600">
              <a:lnSpc>
                <a:spcPct val="150000"/>
              </a:lnSpc>
              <a:spcBef>
                <a:spcPts val="201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30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-248" y="-36587"/>
            <a:ext cx="6053340" cy="864096"/>
            <a:chOff x="-248" y="-36587"/>
            <a:chExt cx="6053340" cy="864096"/>
          </a:xfrm>
        </p:grpSpPr>
        <p:sp>
          <p:nvSpPr>
            <p:cNvPr id="10" name="Flowchart: Delay 9"/>
            <p:cNvSpPr/>
            <p:nvPr/>
          </p:nvSpPr>
          <p:spPr>
            <a:xfrm>
              <a:off x="-248" y="-36587"/>
              <a:ext cx="6053340" cy="864096"/>
            </a:xfrm>
            <a:prstGeom prst="flowChartDelay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  <a:alpha val="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760" y="179437"/>
              <a:ext cx="3406124" cy="4160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MY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FUNDAMENTAL OF MULTIMEDIA</a:t>
              </a:r>
              <a:endParaRPr lang="en-MY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4" name="Straight Connector 13"/>
          <p:cNvCxnSpPr/>
          <p:nvPr/>
        </p:nvCxnSpPr>
        <p:spPr>
          <a:xfrm>
            <a:off x="0" y="1691605"/>
            <a:ext cx="9072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-1" y="1043534"/>
            <a:ext cx="10080625" cy="7397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MY" sz="3200" b="1" dirty="0" smtClean="0">
                <a:latin typeface="Arial" pitchFamily="34" charset="0"/>
                <a:cs typeface="Arial" pitchFamily="34" charset="0"/>
              </a:rPr>
              <a:t>5.1 	Introduction to Multimedia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6C909223-690A-4AB1-BCD9-8A3940DBBB40}" type="slidenum">
              <a:rPr/>
              <a:pPr lvl="0"/>
              <a:t>30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01880" y="1807456"/>
            <a:ext cx="8142888" cy="27219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i="0" u="sng" strike="noStrike" kern="1200" dirty="0">
                <a:ln>
                  <a:noFill/>
                </a:ln>
                <a:latin typeface="Arial" pitchFamily="34"/>
                <a:ea typeface="SimSun" pitchFamily="2"/>
                <a:cs typeface="Arial" pitchFamily="34"/>
              </a:rPr>
              <a:t>Authoring </a:t>
            </a:r>
            <a:r>
              <a:rPr lang="en-US" sz="2400" i="0" u="sng" strike="noStrike" kern="1200" dirty="0" smtClean="0">
                <a:ln>
                  <a:noFill/>
                </a:ln>
                <a:latin typeface="Arial" pitchFamily="34"/>
                <a:ea typeface="SimSun" pitchFamily="2"/>
                <a:cs typeface="Arial" pitchFamily="34"/>
              </a:rPr>
              <a:t>Tools</a:t>
            </a:r>
          </a:p>
          <a:p>
            <a:pPr algn="just">
              <a:buNone/>
            </a:pPr>
            <a:endParaRPr lang="en-US" sz="2400" i="0" u="none" strike="noStrike" kern="1200" dirty="0">
              <a:ln>
                <a:noFill/>
              </a:ln>
              <a:latin typeface="Arial" pitchFamily="34" charset="0"/>
              <a:ea typeface="SimSun" pitchFamily="2"/>
              <a:cs typeface="Arial" pitchFamily="34" charset="0"/>
            </a:endParaRPr>
          </a:p>
          <a:p>
            <a:pPr marL="173038" marR="0" lvl="0" indent="-173038" algn="just" rtl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tabLst/>
            </a:pPr>
            <a:r>
              <a:rPr lang="en-US" sz="2400" b="1" dirty="0" smtClean="0">
                <a:solidFill>
                  <a:srgbClr val="FFFF00"/>
                </a:solidFill>
                <a:latin typeface="Arial" pitchFamily="34"/>
                <a:ea typeface="SimSun" pitchFamily="2"/>
                <a:cs typeface="Arial" pitchFamily="34"/>
              </a:rPr>
              <a:t>Authoring tools is a p</a:t>
            </a:r>
            <a:r>
              <a:rPr lang="en-US" sz="2400" b="1" i="0" u="none" strike="noStrike" kern="1200" dirty="0" smtClean="0">
                <a:ln>
                  <a:noFill/>
                </a:ln>
                <a:solidFill>
                  <a:srgbClr val="FFFF00"/>
                </a:solidFill>
                <a:latin typeface="Arial" pitchFamily="34"/>
                <a:ea typeface="SimSun" pitchFamily="2"/>
                <a:cs typeface="Arial" pitchFamily="34"/>
              </a:rPr>
              <a:t>rogram </a:t>
            </a:r>
            <a:r>
              <a:rPr lang="en-US" sz="2400" b="1" i="0" u="none" strike="noStrike" kern="1200" dirty="0">
                <a:ln>
                  <a:noFill/>
                </a:ln>
                <a:solidFill>
                  <a:srgbClr val="FFFF00"/>
                </a:solidFill>
                <a:latin typeface="Arial" pitchFamily="34"/>
                <a:ea typeface="SimSun" pitchFamily="2"/>
                <a:cs typeface="Arial" pitchFamily="34"/>
              </a:rPr>
              <a:t>that helps you write multimedia applications</a:t>
            </a:r>
            <a:r>
              <a:rPr lang="en-US" sz="2400" b="0" i="0" u="none" strike="noStrike" kern="1200" dirty="0" smtClean="0">
                <a:ln>
                  <a:noFill/>
                </a:ln>
                <a:latin typeface="Arial" pitchFamily="34"/>
                <a:ea typeface="SimSun" pitchFamily="2"/>
                <a:cs typeface="Arial" pitchFamily="34"/>
              </a:rPr>
              <a:t>. </a:t>
            </a:r>
          </a:p>
          <a:p>
            <a:pPr marL="173038" marR="0" lvl="0" indent="-173038" algn="just" rtl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tabLst/>
            </a:pPr>
            <a:r>
              <a:rPr lang="en-US" sz="2400" dirty="0" smtClean="0">
                <a:latin typeface="Arial" pitchFamily="34"/>
                <a:ea typeface="SimSun" pitchFamily="2"/>
                <a:cs typeface="Arial" pitchFamily="34"/>
              </a:rPr>
              <a:t>E</a:t>
            </a:r>
            <a:r>
              <a:rPr lang="en-US" sz="2400" b="0" i="0" u="none" strike="noStrike" kern="1200" dirty="0" smtClean="0">
                <a:ln>
                  <a:noFill/>
                </a:ln>
                <a:latin typeface="Arial" pitchFamily="34"/>
                <a:ea typeface="SimSun" pitchFamily="2"/>
                <a:cs typeface="Arial" pitchFamily="34"/>
              </a:rPr>
              <a:t>nable </a:t>
            </a:r>
            <a:r>
              <a:rPr lang="en-US" sz="2400" b="0" i="0" u="none" strike="noStrike" kern="1200" dirty="0">
                <a:ln>
                  <a:noFill/>
                </a:ln>
                <a:latin typeface="Arial" pitchFamily="34"/>
                <a:ea typeface="SimSun" pitchFamily="2"/>
                <a:cs typeface="Arial" pitchFamily="34"/>
              </a:rPr>
              <a:t>you to create a final application by linking </a:t>
            </a:r>
            <a:r>
              <a:rPr lang="en-US" sz="2400" b="0" i="0" u="none" strike="noStrike" kern="1200" dirty="0" smtClean="0">
                <a:ln>
                  <a:noFill/>
                </a:ln>
                <a:latin typeface="Arial" pitchFamily="34"/>
                <a:ea typeface="SimSun" pitchFamily="2"/>
                <a:cs typeface="Arial" pitchFamily="34"/>
              </a:rPr>
              <a:t>together objects such as </a:t>
            </a:r>
            <a:r>
              <a:rPr lang="en-US" sz="2400" b="0" i="0" u="none" strike="noStrike" kern="1200" dirty="0">
                <a:ln>
                  <a:noFill/>
                </a:ln>
                <a:latin typeface="Arial" pitchFamily="34"/>
                <a:ea typeface="SimSun" pitchFamily="2"/>
                <a:cs typeface="Arial" pitchFamily="34"/>
              </a:rPr>
              <a:t>a paragraph of text graphic or a video.	</a:t>
            </a:r>
          </a:p>
        </p:txBody>
      </p:sp>
      <p:grpSp>
        <p:nvGrpSpPr>
          <p:cNvPr id="7" name="Group 11"/>
          <p:cNvGrpSpPr/>
          <p:nvPr/>
        </p:nvGrpSpPr>
        <p:grpSpPr>
          <a:xfrm>
            <a:off x="-248" y="-36587"/>
            <a:ext cx="6053340" cy="864096"/>
            <a:chOff x="-248" y="-36587"/>
            <a:chExt cx="6053340" cy="864096"/>
          </a:xfrm>
        </p:grpSpPr>
        <p:sp>
          <p:nvSpPr>
            <p:cNvPr id="8" name="Flowchart: Delay 7"/>
            <p:cNvSpPr/>
            <p:nvPr/>
          </p:nvSpPr>
          <p:spPr>
            <a:xfrm>
              <a:off x="-248" y="-36587"/>
              <a:ext cx="6053340" cy="864096"/>
            </a:xfrm>
            <a:prstGeom prst="flowChartDelay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  <a:alpha val="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1760" y="179437"/>
              <a:ext cx="3406124" cy="4160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MY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FUNDAMENTAL OF MULTIMEDIA</a:t>
              </a:r>
              <a:endParaRPr lang="en-MY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0" y="1691605"/>
            <a:ext cx="9072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-1" y="1009293"/>
            <a:ext cx="10080625" cy="65883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MY" sz="2800" b="1" dirty="0" smtClean="0">
                <a:latin typeface="Arial" pitchFamily="34" charset="0"/>
                <a:cs typeface="Arial" pitchFamily="34" charset="0"/>
              </a:rPr>
              <a:t>5.3 	Multimedia Software</a:t>
            </a:r>
            <a:endParaRPr lang="en-MY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23E64290-D1F3-4807-8AAA-2019057AFD9F}" type="slidenum">
              <a:rPr/>
              <a:pPr lvl="0"/>
              <a:t>31</a:t>
            </a:fld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-248" y="-36587"/>
            <a:ext cx="6053340" cy="864096"/>
            <a:chOff x="-248" y="-36587"/>
            <a:chExt cx="6053340" cy="864096"/>
          </a:xfrm>
        </p:grpSpPr>
        <p:sp>
          <p:nvSpPr>
            <p:cNvPr id="7" name="Flowchart: Delay 6"/>
            <p:cNvSpPr/>
            <p:nvPr/>
          </p:nvSpPr>
          <p:spPr>
            <a:xfrm>
              <a:off x="-248" y="-36587"/>
              <a:ext cx="6053340" cy="864096"/>
            </a:xfrm>
            <a:prstGeom prst="flowChartDelay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  <a:alpha val="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1760" y="179437"/>
              <a:ext cx="3406124" cy="4160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MY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FUNDAMENTAL OF MULTIMEDIA</a:t>
              </a:r>
              <a:endParaRPr lang="en-MY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0" y="1691605"/>
            <a:ext cx="9072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-1" y="1009293"/>
            <a:ext cx="10080625" cy="65883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MY" sz="2800" b="1" dirty="0" smtClean="0">
                <a:latin typeface="Arial" pitchFamily="34" charset="0"/>
                <a:cs typeface="Arial" pitchFamily="34" charset="0"/>
              </a:rPr>
              <a:t>5.3 	Multimedia Software</a:t>
            </a:r>
            <a:endParaRPr lang="en-MY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544512" y="1720850"/>
            <a:ext cx="8839200" cy="5868987"/>
          </a:xfrm>
          <a:prstGeom prst="rect">
            <a:avLst/>
          </a:prstGeom>
        </p:spPr>
        <p:txBody>
          <a:bodyPr vert="horz" wrap="square" lIns="92160" tIns="46080" rIns="92160" bIns="46080" rtlCol="0" anchor="t" anchorCtr="0"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Tahoma" pitchFamily="2"/>
              </a:defRPr>
            </a:lvl9pPr>
          </a:lstStyle>
          <a:p>
            <a:pPr marL="173038" marR="0" lvl="0" indent="-173038" algn="l" defTabSz="1007943" rtl="0" eaLnBrk="1" fontAlgn="auto" latinLnBrk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StarSymbol"/>
              <a:buNone/>
              <a:tabLst/>
              <a:defRPr/>
            </a:pPr>
            <a:r>
              <a:rPr kumimoji="0" lang="en-US" sz="2400" b="1" i="0" u="sng" strike="noStrike" kern="1200" cap="none" spc="3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/>
                <a:ea typeface="SimSun" pitchFamily="2"/>
                <a:cs typeface="Arial" pitchFamily="34"/>
              </a:rPr>
              <a:t>Authoring Tools</a:t>
            </a:r>
            <a:endParaRPr kumimoji="0" lang="en-US" sz="2000" b="1" i="0" u="sng" strike="noStrike" kern="1200" cap="none" spc="33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18"/>
              <a:ea typeface="SimSun" pitchFamily="2"/>
              <a:cs typeface="Tahoma" pitchFamily="2"/>
            </a:endParaRPr>
          </a:p>
          <a:p>
            <a:pPr marL="173038" marR="0" lvl="0" indent="-173038" algn="l" defTabSz="1007943" rtl="0" eaLnBrk="1" fontAlgn="auto" latinLnBrk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StarSymbol"/>
              <a:buNone/>
              <a:tabLst/>
              <a:defRPr/>
            </a:pPr>
            <a:r>
              <a:rPr kumimoji="0" lang="en-US" sz="2200" b="0" i="0" u="none" strike="noStrike" kern="1200" cap="none" spc="3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18"/>
                <a:ea typeface="SimSun" pitchFamily="2"/>
                <a:cs typeface="Tahoma" pitchFamily="2"/>
              </a:rPr>
              <a:t>Three basic metaphor  / categories /  types of authoring tools :</a:t>
            </a:r>
          </a:p>
          <a:p>
            <a:pPr marL="725488" marR="0" lvl="0" indent="-173038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3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18"/>
                <a:ea typeface="SimSun" pitchFamily="2"/>
                <a:cs typeface="Tahoma" pitchFamily="2"/>
              </a:rPr>
              <a:t> </a:t>
            </a:r>
            <a:r>
              <a:rPr kumimoji="0" lang="en-US" sz="2200" b="0" i="0" u="none" strike="noStrike" kern="1200" cap="none" spc="33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18"/>
                <a:ea typeface="SimSun" pitchFamily="2"/>
                <a:cs typeface="Tahoma" pitchFamily="2"/>
              </a:rPr>
              <a:t>Time-based</a:t>
            </a:r>
            <a:r>
              <a:rPr kumimoji="0" lang="en-US" sz="2200" b="0" i="0" u="none" strike="noStrike" kern="1200" cap="none" spc="33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18"/>
                <a:ea typeface="SimSun" pitchFamily="2"/>
                <a:cs typeface="Tahoma" pitchFamily="2"/>
              </a:rPr>
              <a:t> authoring tools</a:t>
            </a:r>
          </a:p>
          <a:p>
            <a:pPr marL="725488" marR="0" lvl="0" indent="-173038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pitchFamily="2" charset="2"/>
              <a:buChar char="Ø"/>
              <a:tabLst/>
              <a:defRPr/>
            </a:pPr>
            <a:r>
              <a:rPr lang="en-US" sz="2200" spc="33" baseline="0" dirty="0" smtClean="0">
                <a:solidFill>
                  <a:srgbClr val="FFFF00"/>
                </a:solidFill>
              </a:rPr>
              <a:t>Page-based</a:t>
            </a:r>
            <a:r>
              <a:rPr lang="en-US" sz="2200" spc="33" dirty="0" smtClean="0">
                <a:solidFill>
                  <a:srgbClr val="FFFF00"/>
                </a:solidFill>
              </a:rPr>
              <a:t> authoring tools</a:t>
            </a:r>
          </a:p>
          <a:p>
            <a:pPr marL="725488" marR="0" lvl="0" indent="-173038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33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18"/>
                <a:ea typeface="SimSun" pitchFamily="2"/>
                <a:cs typeface="Tahoma" pitchFamily="2"/>
              </a:rPr>
              <a:t>Icon-based</a:t>
            </a:r>
            <a:r>
              <a:rPr kumimoji="0" lang="en-US" sz="2200" b="0" i="0" u="none" strike="noStrike" kern="1200" cap="none" spc="33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18"/>
                <a:ea typeface="SimSun" pitchFamily="2"/>
                <a:cs typeface="Tahoma" pitchFamily="2"/>
              </a:rPr>
              <a:t> authoring tools</a:t>
            </a:r>
          </a:p>
          <a:p>
            <a:pPr marL="725488" marR="0" lvl="0" indent="-173038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45000"/>
              <a:buNone/>
              <a:tabLst/>
              <a:defRPr/>
            </a:pPr>
            <a:endParaRPr kumimoji="0" lang="en-US" sz="2200" b="0" i="0" u="none" strike="noStrike" kern="1200" cap="none" spc="33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18"/>
              <a:ea typeface="SimSun" pitchFamily="2"/>
              <a:cs typeface="Tahoma" pitchFamily="2"/>
            </a:endParaRPr>
          </a:p>
          <a:p>
            <a:pPr marL="341313" marR="0" lvl="0" indent="-341313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StarSymbol"/>
              <a:buNone/>
              <a:tabLst/>
              <a:defRPr/>
            </a:pPr>
            <a:r>
              <a:rPr kumimoji="0" lang="en-US" sz="2200" b="0" i="0" u="none" strike="noStrike" kern="1200" cap="none" spc="3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18"/>
                <a:ea typeface="SimSun" pitchFamily="2"/>
                <a:cs typeface="Tahoma" pitchFamily="2"/>
              </a:rPr>
              <a:t>More metaphor of authoring tools:</a:t>
            </a:r>
          </a:p>
          <a:p>
            <a:pPr marL="519113" marR="0" lvl="0" indent="-231775" algn="l" defTabSz="1007943" rtl="0" eaLnBrk="1" fontAlgn="auto" latinLnBrk="0" hangingPunct="1">
              <a:lnSpc>
                <a:spcPct val="110000"/>
              </a:lnSpc>
              <a:spcBef>
                <a:spcPts val="697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StarSymbol"/>
              <a:buNone/>
              <a:tabLst/>
              <a:defRPr/>
            </a:pPr>
            <a:r>
              <a:rPr kumimoji="0" lang="en-US" sz="2200" b="0" i="0" u="none" strike="noStrike" kern="1200" cap="none" spc="3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18"/>
                <a:ea typeface="SimSun" pitchFamily="2"/>
                <a:cs typeface="Tahoma" pitchFamily="2"/>
              </a:rPr>
              <a:t>1. Web page authoring tools</a:t>
            </a:r>
          </a:p>
          <a:p>
            <a:pPr marL="725488" marR="0" lvl="1" indent="-188913" algn="l" defTabSz="1007943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18"/>
                <a:ea typeface="SimSun" pitchFamily="2"/>
                <a:cs typeface="Tahoma" pitchFamily="2"/>
              </a:rPr>
              <a:t> Allow user to create Web pages</a:t>
            </a:r>
          </a:p>
          <a:p>
            <a:pPr marL="725488" marR="0" lvl="1" indent="-188913" algn="l" defTabSz="1007943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18"/>
                <a:ea typeface="SimSun" pitchFamily="2"/>
                <a:cs typeface="Tahoma" pitchFamily="2"/>
              </a:rPr>
              <a:t>Some application software include Web page programs</a:t>
            </a:r>
          </a:p>
          <a:p>
            <a:pPr marL="725488" marR="0" lvl="1" indent="-188913" algn="l" defTabSz="1007943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18"/>
                <a:ea typeface="SimSun" pitchFamily="2"/>
                <a:cs typeface="Tahoma" pitchFamily="2"/>
              </a:rPr>
              <a:t>Example : Adobe Dreamweaver, FrontPage,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18"/>
                <a:ea typeface="SimSun" pitchFamily="2"/>
                <a:cs typeface="Tahoma" pitchFamily="2"/>
              </a:rPr>
              <a:t>KompoZer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18"/>
                <a:ea typeface="SimSun" pitchFamily="2"/>
                <a:cs typeface="Tahoma" pitchFamily="2"/>
              </a:rPr>
              <a:t>  </a:t>
            </a:r>
          </a:p>
          <a:p>
            <a:pPr marL="287338" marR="0" lvl="1" indent="0" algn="l" defTabSz="1007943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18"/>
                <a:ea typeface="SimSun" pitchFamily="2"/>
                <a:cs typeface="Tahoma" pitchFamily="2"/>
              </a:rPr>
              <a:t>2.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18"/>
                <a:ea typeface="SimSun" pitchFamily="2"/>
                <a:cs typeface="Tahoma" pitchFamily="2"/>
              </a:rPr>
              <a:t>Theatrical authoring tools</a:t>
            </a:r>
          </a:p>
          <a:p>
            <a:pPr marL="736600" marR="0" lvl="1" indent="-217488" algn="l" defTabSz="1007943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18"/>
                <a:ea typeface="SimSun" pitchFamily="2"/>
                <a:cs typeface="Tahoma" pitchFamily="2"/>
              </a:rPr>
              <a:t> Multimedia elements – as cast members.</a:t>
            </a:r>
          </a:p>
          <a:p>
            <a:pPr marL="736600" marR="0" lvl="1" indent="-217488" algn="l" defTabSz="1007943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18"/>
                <a:ea typeface="SimSun" pitchFamily="2"/>
                <a:cs typeface="Tahoma" pitchFamily="2"/>
              </a:rPr>
              <a:t> Example : Adobe Director</a:t>
            </a:r>
          </a:p>
          <a:p>
            <a:pPr marL="533160" marR="0" lvl="0" indent="-533160" algn="l" defTabSz="1007943" rtl="0" eaLnBrk="1" fontAlgn="auto" latinLnBrk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StarSymbol"/>
              <a:buNone/>
              <a:tabLst/>
              <a:defRPr/>
            </a:pPr>
            <a:endParaRPr kumimoji="0" lang="en-US" sz="2200" b="0" i="0" u="none" strike="noStrike" kern="1200" cap="none" spc="33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18"/>
              <a:ea typeface="SimSun" pitchFamily="2"/>
              <a:cs typeface="Tahoma" pitchFamily="2"/>
            </a:endParaRPr>
          </a:p>
          <a:p>
            <a:pPr marL="533160" marR="0" lvl="0" indent="-533160" algn="l" defTabSz="1007943" rtl="0" eaLnBrk="1" fontAlgn="auto" latinLnBrk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StarSymbol"/>
              <a:buNone/>
              <a:tabLst/>
              <a:defRPr/>
            </a:pPr>
            <a:endParaRPr kumimoji="0" lang="en-US" sz="3200" b="0" i="0" u="none" strike="noStrike" kern="1200" cap="none" spc="33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18"/>
              <a:ea typeface="SimSun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831E3CC0-0DA6-49D3-9232-DDF2FD5B4342}" type="slidenum">
              <a:rPr/>
              <a:pPr lvl="0"/>
              <a:t>32</a:t>
            </a:fld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-248" y="-36587"/>
            <a:ext cx="6053340" cy="864096"/>
            <a:chOff x="-248" y="-36587"/>
            <a:chExt cx="6053340" cy="864096"/>
          </a:xfrm>
        </p:grpSpPr>
        <p:sp>
          <p:nvSpPr>
            <p:cNvPr id="7" name="Flowchart: Delay 6"/>
            <p:cNvSpPr/>
            <p:nvPr/>
          </p:nvSpPr>
          <p:spPr>
            <a:xfrm>
              <a:off x="-248" y="-36587"/>
              <a:ext cx="6053340" cy="864096"/>
            </a:xfrm>
            <a:prstGeom prst="flowChartDelay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  <a:alpha val="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1760" y="179437"/>
              <a:ext cx="3406124" cy="4160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MY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FUNDAMENTAL OF MULTIMEDIA</a:t>
              </a:r>
              <a:endParaRPr lang="en-MY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0" y="1691605"/>
            <a:ext cx="9072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/>
          <p:cNvSpPr txBox="1">
            <a:spLocks/>
          </p:cNvSpPr>
          <p:nvPr/>
        </p:nvSpPr>
        <p:spPr>
          <a:xfrm>
            <a:off x="1077912" y="2179637"/>
            <a:ext cx="8424936" cy="3419798"/>
          </a:xfrm>
          <a:prstGeom prst="rect">
            <a:avLst/>
          </a:prstGeom>
        </p:spPr>
        <p:txBody>
          <a:bodyPr vert="horz" wrap="square" lIns="92160" tIns="46080" rIns="92160" bIns="46080" anchor="t" anchorCtr="0"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Tahoma" pitchFamily="2"/>
              </a:defRPr>
            </a:lvl9pPr>
          </a:lstStyle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StarSymbol"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/>
                <a:ea typeface="SimSun" pitchFamily="2"/>
                <a:cs typeface="Arial" pitchFamily="34"/>
              </a:rPr>
              <a:t>Authoring Tools</a:t>
            </a: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StarSymbol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/>
              <a:ea typeface="SimSun" pitchFamily="2"/>
              <a:cs typeface="Arial" pitchFamily="34"/>
            </a:endParaRPr>
          </a:p>
          <a:p>
            <a:pPr marL="361950" lvl="0" indent="-361950" hangingPunct="0">
              <a:spcAft>
                <a:spcPts val="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Arial" pitchFamily="34"/>
                <a:cs typeface="Arial" pitchFamily="34"/>
              </a:rPr>
              <a:t>How authoring tools are classified ?</a:t>
            </a:r>
          </a:p>
          <a:p>
            <a:pPr marL="0" lvl="0" indent="0" hangingPunct="0">
              <a:spcAft>
                <a:spcPts val="0"/>
              </a:spcAft>
              <a:buNone/>
            </a:pPr>
            <a:r>
              <a:rPr lang="en-US" sz="2400" dirty="0" smtClean="0">
                <a:latin typeface="Arial" pitchFamily="34"/>
                <a:cs typeface="Arial" pitchFamily="34"/>
              </a:rPr>
              <a:t> </a:t>
            </a:r>
          </a:p>
          <a:p>
            <a:pPr marL="803275" lvl="0" indent="-266700" hangingPunct="0"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2400" dirty="0" smtClean="0">
                <a:latin typeface="Arial" pitchFamily="34"/>
                <a:cs typeface="Arial" pitchFamily="34"/>
              </a:rPr>
              <a:t> Way program organizes elements</a:t>
            </a:r>
          </a:p>
          <a:p>
            <a:pPr marL="803275" lvl="0" indent="-266700" hangingPunct="0"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2400" dirty="0" smtClean="0">
                <a:latin typeface="Arial" pitchFamily="34"/>
                <a:cs typeface="Arial" pitchFamily="34"/>
              </a:rPr>
              <a:t> Sequences events</a:t>
            </a:r>
          </a:p>
          <a:p>
            <a:pPr marL="803275" lvl="0" indent="-266700" hangingPunct="0"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2400" dirty="0" smtClean="0">
                <a:latin typeface="Arial" pitchFamily="34"/>
                <a:cs typeface="Arial" pitchFamily="34"/>
              </a:rPr>
              <a:t> Delivers</a:t>
            </a: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StarSymbo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18"/>
              <a:ea typeface="SimSun" pitchFamily="2"/>
              <a:cs typeface="Tahoma" pitchFamily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1009293"/>
            <a:ext cx="10080625" cy="65883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MY" sz="2800" b="1" dirty="0" smtClean="0">
                <a:latin typeface="Arial" pitchFamily="34" charset="0"/>
                <a:cs typeface="Arial" pitchFamily="34" charset="0"/>
              </a:rPr>
              <a:t>5.3 	Multimedia Software</a:t>
            </a:r>
            <a:endParaRPr lang="en-MY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605391CA-5505-4270-A0AC-BD7A3740FA22}" type="slidenum">
              <a:rPr/>
              <a:pPr lvl="0"/>
              <a:t>33</a:t>
            </a:fld>
            <a:endParaRPr lang="en-US"/>
          </a:p>
        </p:txBody>
      </p:sp>
      <p:grpSp>
        <p:nvGrpSpPr>
          <p:cNvPr id="5" name="Group 11"/>
          <p:cNvGrpSpPr/>
          <p:nvPr/>
        </p:nvGrpSpPr>
        <p:grpSpPr>
          <a:xfrm>
            <a:off x="-248" y="-36587"/>
            <a:ext cx="6053340" cy="864096"/>
            <a:chOff x="-248" y="-36587"/>
            <a:chExt cx="6053340" cy="864096"/>
          </a:xfrm>
        </p:grpSpPr>
        <p:sp>
          <p:nvSpPr>
            <p:cNvPr id="6" name="Flowchart: Delay 5"/>
            <p:cNvSpPr/>
            <p:nvPr/>
          </p:nvSpPr>
          <p:spPr>
            <a:xfrm>
              <a:off x="-248" y="-36587"/>
              <a:ext cx="6053340" cy="864096"/>
            </a:xfrm>
            <a:prstGeom prst="flowChartDelay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  <a:alpha val="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1760" y="179437"/>
              <a:ext cx="3406124" cy="4160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MY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FUNDAMENTAL OF MULTIMEDIA</a:t>
              </a:r>
              <a:endParaRPr lang="en-MY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0" y="1691605"/>
            <a:ext cx="9072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03808" y="2051645"/>
          <a:ext cx="9217024" cy="417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350"/>
                <a:gridCol w="2359558"/>
                <a:gridCol w="2414860"/>
                <a:gridCol w="2304256"/>
              </a:tblGrid>
              <a:tr h="72008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Classified / feature</a:t>
                      </a:r>
                      <a:endParaRPr lang="en-MY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Time-based tools</a:t>
                      </a:r>
                      <a:endParaRPr lang="en-MY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Icon-based tools </a:t>
                      </a:r>
                      <a:endParaRPr lang="en-MY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Page-based tools</a:t>
                      </a:r>
                      <a:endParaRPr lang="en-MY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</a:tr>
              <a:tr h="162018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Way program organize multimedia elements</a:t>
                      </a:r>
                      <a:r>
                        <a:rPr lang="en-US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(events)</a:t>
                      </a:r>
                      <a:endParaRPr lang="en-MY" sz="18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MY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600"/>
                        </a:spcAft>
                        <a:buAutoNum type="arabicPeriod"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The multimedia elements  (events) are presented &amp; organized along a time line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AutoNum type="arabicPeriod"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Each element arrange in different</a:t>
                      </a: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 layer</a:t>
                      </a:r>
                      <a:endParaRPr lang="en-MY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600"/>
                        </a:spcAft>
                        <a:buAutoNum type="arabicPeriod"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The multimedia elements  (icons) are presented &amp; organized in structural framework (flowchart)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AutoNum type="arabicPeriod"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The</a:t>
                      </a: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 icons &amp; other elements should be played in a logical flow or flowchart</a:t>
                      </a:r>
                      <a:endParaRPr lang="en-MY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600"/>
                        </a:spcAft>
                        <a:buAutoNum type="arabicPeriod"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It</a:t>
                      </a: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 provides a facility for linking objects to pages or cards</a:t>
                      </a:r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indent="-342900">
                        <a:spcAft>
                          <a:spcPts val="600"/>
                        </a:spcAft>
                        <a:buAutoNum type="arabicPeriod"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Each page</a:t>
                      </a: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 or card contains many elements</a:t>
                      </a:r>
                      <a:endParaRPr lang="en-MY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MY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-1" y="1009293"/>
            <a:ext cx="10080625" cy="65883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MY" sz="2800" b="1" dirty="0" smtClean="0">
                <a:latin typeface="Arial" pitchFamily="34" charset="0"/>
                <a:cs typeface="Arial" pitchFamily="34" charset="0"/>
              </a:rPr>
              <a:t>5.3 	Multimedia Software</a:t>
            </a:r>
            <a:endParaRPr lang="en-MY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605391CA-5505-4270-A0AC-BD7A3740FA22}" type="slidenum">
              <a:rPr/>
              <a:pPr lvl="0"/>
              <a:t>34</a:t>
            </a:fld>
            <a:endParaRPr lang="en-US"/>
          </a:p>
        </p:txBody>
      </p:sp>
      <p:grpSp>
        <p:nvGrpSpPr>
          <p:cNvPr id="2" name="Group 11"/>
          <p:cNvGrpSpPr/>
          <p:nvPr/>
        </p:nvGrpSpPr>
        <p:grpSpPr>
          <a:xfrm>
            <a:off x="-248" y="-36587"/>
            <a:ext cx="6053340" cy="864096"/>
            <a:chOff x="-248" y="-36587"/>
            <a:chExt cx="6053340" cy="864096"/>
          </a:xfrm>
        </p:grpSpPr>
        <p:sp>
          <p:nvSpPr>
            <p:cNvPr id="6" name="Flowchart: Delay 5"/>
            <p:cNvSpPr/>
            <p:nvPr/>
          </p:nvSpPr>
          <p:spPr>
            <a:xfrm>
              <a:off x="-248" y="-36587"/>
              <a:ext cx="6053340" cy="864096"/>
            </a:xfrm>
            <a:prstGeom prst="flowChartDelay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  <a:alpha val="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1760" y="179437"/>
              <a:ext cx="3406124" cy="4160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MY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FUNDAMENTAL OF MULTIMEDIA</a:t>
              </a:r>
              <a:endParaRPr lang="en-MY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0" y="1691605"/>
            <a:ext cx="9072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03808" y="2051645"/>
          <a:ext cx="9217024" cy="398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350"/>
                <a:gridCol w="2359558"/>
                <a:gridCol w="2414860"/>
                <a:gridCol w="2304256"/>
              </a:tblGrid>
              <a:tr h="72008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Classified / feature</a:t>
                      </a:r>
                      <a:endParaRPr lang="en-MY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Time-based tools</a:t>
                      </a:r>
                      <a:endParaRPr lang="en-MY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Icon-based tools </a:t>
                      </a:r>
                      <a:endParaRPr lang="en-MY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Page-based tools</a:t>
                      </a:r>
                      <a:endParaRPr lang="en-MY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</a:tr>
              <a:tr h="162018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" pitchFamily="34"/>
                          <a:cs typeface="Arial" pitchFamily="34"/>
                        </a:rPr>
                        <a:t>Sequences events</a:t>
                      </a:r>
                    </a:p>
                    <a:p>
                      <a:endParaRPr lang="en-MY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600"/>
                        </a:spcAft>
                        <a:buAutoNum type="arabicPeriod"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The</a:t>
                      </a: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 tools coordinates:</a:t>
                      </a:r>
                    </a:p>
                    <a:p>
                      <a:pPr marL="536575" indent="-174625"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The time each element is played</a:t>
                      </a:r>
                    </a:p>
                    <a:p>
                      <a:pPr marL="536575" indent="-174625"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The speed</a:t>
                      </a:r>
                    </a:p>
                    <a:p>
                      <a:pPr marL="536575" indent="-174625"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The length of time its remains on the screen</a:t>
                      </a:r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600"/>
                        </a:spcAft>
                        <a:buAutoNum type="arabicPeriod"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Logical flow or</a:t>
                      </a: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 events visually by dragging icons from an icon menu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AutoNum type="arabicPeriod"/>
                      </a:pP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Use visual programming approach to sequencing events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None/>
                      </a:pPr>
                      <a:endParaRPr lang="en-MY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600"/>
                        </a:spcAft>
                        <a:buAutoNum type="arabicPeriod"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1 screen = 1 card = 1 page</a:t>
                      </a:r>
                      <a:endParaRPr lang="en-MY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MY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-1" y="1009293"/>
            <a:ext cx="10080625" cy="65883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MY" sz="2800" b="1" dirty="0" smtClean="0">
                <a:latin typeface="Arial" pitchFamily="34" charset="0"/>
                <a:cs typeface="Arial" pitchFamily="34" charset="0"/>
              </a:rPr>
              <a:t>5.3 	Multimedia Software</a:t>
            </a:r>
            <a:endParaRPr lang="en-MY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605391CA-5505-4270-A0AC-BD7A3740FA22}" type="slidenum">
              <a:rPr/>
              <a:pPr lvl="0"/>
              <a:t>35</a:t>
            </a:fld>
            <a:endParaRPr lang="en-US"/>
          </a:p>
        </p:txBody>
      </p:sp>
      <p:grpSp>
        <p:nvGrpSpPr>
          <p:cNvPr id="2" name="Group 11"/>
          <p:cNvGrpSpPr/>
          <p:nvPr/>
        </p:nvGrpSpPr>
        <p:grpSpPr>
          <a:xfrm>
            <a:off x="-248" y="-36587"/>
            <a:ext cx="6053340" cy="864096"/>
            <a:chOff x="-248" y="-36587"/>
            <a:chExt cx="6053340" cy="864096"/>
          </a:xfrm>
        </p:grpSpPr>
        <p:sp>
          <p:nvSpPr>
            <p:cNvPr id="6" name="Flowchart: Delay 5"/>
            <p:cNvSpPr/>
            <p:nvPr/>
          </p:nvSpPr>
          <p:spPr>
            <a:xfrm>
              <a:off x="-248" y="-36587"/>
              <a:ext cx="6053340" cy="864096"/>
            </a:xfrm>
            <a:prstGeom prst="flowChartDelay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  <a:alpha val="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1760" y="179437"/>
              <a:ext cx="3406124" cy="4160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MY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FUNDAMENTAL OF MULTIMEDIA</a:t>
              </a:r>
              <a:endParaRPr lang="en-MY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0" y="1691605"/>
            <a:ext cx="9072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03808" y="2051645"/>
          <a:ext cx="9217024" cy="385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3298"/>
                <a:gridCol w="2500330"/>
                <a:gridCol w="2571768"/>
                <a:gridCol w="2251628"/>
              </a:tblGrid>
              <a:tr h="72008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Classified / feature</a:t>
                      </a:r>
                      <a:endParaRPr lang="en-MY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Time-based tools</a:t>
                      </a:r>
                      <a:endParaRPr lang="en-MY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Icon-based tools </a:t>
                      </a:r>
                      <a:endParaRPr lang="en-MY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Page-based tools</a:t>
                      </a:r>
                      <a:endParaRPr lang="en-MY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</a:tr>
              <a:tr h="162018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" pitchFamily="34"/>
                          <a:cs typeface="Arial" pitchFamily="34"/>
                        </a:rPr>
                        <a:t>Example of software</a:t>
                      </a:r>
                    </a:p>
                    <a:p>
                      <a:endParaRPr lang="en-MY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600"/>
                        </a:spcAft>
                        <a:buAutoNum type="arabicPeriod"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Adobe Flash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AutoNum type="arabicPeriod"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Adobe Director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AutoNum type="arabicPeriod"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Ktoon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600"/>
                        </a:spcAft>
                        <a:buAutoNum type="arabicPeriod"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Adobe  </a:t>
                      </a:r>
                      <a:r>
                        <a:rPr lang="en-US" sz="1800" dirty="0" err="1" smtClean="0">
                          <a:latin typeface="Arial" pitchFamily="34" charset="0"/>
                          <a:cs typeface="Arial" pitchFamily="34" charset="0"/>
                        </a:rPr>
                        <a:t>Authorware</a:t>
                      </a:r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indent="-342900">
                        <a:spcAft>
                          <a:spcPts val="600"/>
                        </a:spcAft>
                        <a:buAutoNum type="arabicPeriod"/>
                      </a:pP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Icon Author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None/>
                      </a:pPr>
                      <a:endParaRPr lang="en-MY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600"/>
                        </a:spcAft>
                        <a:buAutoNum type="arabicPeriod"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Impress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AutoNum type="arabicPeriod"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Toolbook (Windows platform)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AutoNum type="arabicPeriod"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HyperCard (Macintosh platform)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AutoNum type="arabicPeriod"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Microsoft office</a:t>
                      </a: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 presentation</a:t>
                      </a:r>
                      <a:endParaRPr lang="en-MY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MY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-1" y="1009293"/>
            <a:ext cx="10080625" cy="65883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MY" sz="2800" b="1" dirty="0" smtClean="0">
                <a:latin typeface="Arial" pitchFamily="34" charset="0"/>
                <a:cs typeface="Arial" pitchFamily="34" charset="0"/>
              </a:rPr>
              <a:t>5.3 	Multimedia Software</a:t>
            </a:r>
            <a:endParaRPr lang="en-MY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605391CA-5505-4270-A0AC-BD7A3740FA22}" type="slidenum">
              <a:rPr/>
              <a:pPr lvl="0"/>
              <a:t>36</a:t>
            </a:fld>
            <a:endParaRPr lang="en-US"/>
          </a:p>
        </p:txBody>
      </p:sp>
      <p:grpSp>
        <p:nvGrpSpPr>
          <p:cNvPr id="2" name="Group 11"/>
          <p:cNvGrpSpPr/>
          <p:nvPr/>
        </p:nvGrpSpPr>
        <p:grpSpPr>
          <a:xfrm>
            <a:off x="-248" y="-36587"/>
            <a:ext cx="6053340" cy="864096"/>
            <a:chOff x="-248" y="-36587"/>
            <a:chExt cx="6053340" cy="864096"/>
          </a:xfrm>
        </p:grpSpPr>
        <p:sp>
          <p:nvSpPr>
            <p:cNvPr id="6" name="Flowchart: Delay 5"/>
            <p:cNvSpPr/>
            <p:nvPr/>
          </p:nvSpPr>
          <p:spPr>
            <a:xfrm>
              <a:off x="-248" y="-36587"/>
              <a:ext cx="6053340" cy="864096"/>
            </a:xfrm>
            <a:prstGeom prst="flowChartDelay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  <a:alpha val="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1760" y="179437"/>
              <a:ext cx="3406124" cy="4160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MY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FUNDAMENTAL OF MULTIMEDIA</a:t>
              </a:r>
              <a:endParaRPr lang="en-MY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0" y="1691605"/>
            <a:ext cx="9072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03808" y="2051645"/>
          <a:ext cx="9217024" cy="385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350"/>
                <a:gridCol w="2359558"/>
                <a:gridCol w="2414860"/>
                <a:gridCol w="2304256"/>
              </a:tblGrid>
              <a:tr h="72008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Classified / feature</a:t>
                      </a:r>
                      <a:endParaRPr lang="en-MY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Time-based tools</a:t>
                      </a:r>
                      <a:endParaRPr lang="en-MY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Icon-based tools </a:t>
                      </a:r>
                      <a:endParaRPr lang="en-MY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Page-based tools</a:t>
                      </a:r>
                      <a:endParaRPr lang="en-MY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</a:tr>
              <a:tr h="162018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" pitchFamily="34"/>
                          <a:cs typeface="Arial" pitchFamily="34"/>
                        </a:rPr>
                        <a:t>Advantages</a:t>
                      </a:r>
                    </a:p>
                    <a:p>
                      <a:endParaRPr lang="en-MY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600"/>
                        </a:spcAft>
                        <a:buAutoNum type="arabicPeriod"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Support</a:t>
                      </a: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 multi platform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AutoNum type="arabicPeriod"/>
                      </a:pP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Good for create animation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AutoNum type="arabicPeriod"/>
                      </a:pP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Interactive menu</a:t>
                      </a:r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600"/>
                        </a:spcAft>
                        <a:buAutoNum type="arabicPeriod"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Support</a:t>
                      </a: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 multi platform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AutoNum type="arabicPeriod"/>
                      </a:pP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Clear structure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AutoNum type="arabicPeriod"/>
                      </a:pP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Easy editing &amp; updating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None/>
                      </a:pPr>
                      <a:endParaRPr lang="en-MY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600"/>
                        </a:spcAft>
                        <a:buAutoNum type="arabicPeriod"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Easy to use</a:t>
                      </a:r>
                    </a:p>
                    <a:p>
                      <a:pPr marL="536575" indent="-174625"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Provide template</a:t>
                      </a:r>
                    </a:p>
                    <a:p>
                      <a:pPr marL="536575" indent="-174625"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Short development time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None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2.   Easy to understand metaphor</a:t>
                      </a:r>
                      <a:endParaRPr lang="en-MY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MY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-1" y="1009293"/>
            <a:ext cx="10080625" cy="65883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MY" sz="2800" b="1" dirty="0" smtClean="0">
                <a:latin typeface="Arial" pitchFamily="34" charset="0"/>
                <a:cs typeface="Arial" pitchFamily="34" charset="0"/>
              </a:rPr>
              <a:t>5.3 	Multimedia Software</a:t>
            </a:r>
            <a:endParaRPr lang="en-MY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605391CA-5505-4270-A0AC-BD7A3740FA22}" type="slidenum">
              <a:rPr/>
              <a:pPr lvl="0"/>
              <a:t>37</a:t>
            </a:fld>
            <a:endParaRPr lang="en-US"/>
          </a:p>
        </p:txBody>
      </p:sp>
      <p:grpSp>
        <p:nvGrpSpPr>
          <p:cNvPr id="2" name="Group 11"/>
          <p:cNvGrpSpPr/>
          <p:nvPr/>
        </p:nvGrpSpPr>
        <p:grpSpPr>
          <a:xfrm>
            <a:off x="-248" y="-36587"/>
            <a:ext cx="6053340" cy="864096"/>
            <a:chOff x="-248" y="-36587"/>
            <a:chExt cx="6053340" cy="864096"/>
          </a:xfrm>
        </p:grpSpPr>
        <p:sp>
          <p:nvSpPr>
            <p:cNvPr id="6" name="Flowchart: Delay 5"/>
            <p:cNvSpPr/>
            <p:nvPr/>
          </p:nvSpPr>
          <p:spPr>
            <a:xfrm>
              <a:off x="-248" y="-36587"/>
              <a:ext cx="6053340" cy="864096"/>
            </a:xfrm>
            <a:prstGeom prst="flowChartDelay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  <a:alpha val="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1760" y="179437"/>
              <a:ext cx="3406124" cy="4160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MY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FUNDAMENTAL OF MULTIMEDIA</a:t>
              </a:r>
              <a:endParaRPr lang="en-MY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0" y="1691605"/>
            <a:ext cx="9072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03808" y="2051645"/>
          <a:ext cx="9217024" cy="378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350"/>
                <a:gridCol w="2359558"/>
                <a:gridCol w="2414860"/>
                <a:gridCol w="2304256"/>
              </a:tblGrid>
              <a:tr h="72008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Classified / feature</a:t>
                      </a:r>
                      <a:endParaRPr lang="en-MY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Time-based tools</a:t>
                      </a:r>
                      <a:endParaRPr lang="en-MY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Icon-based tools </a:t>
                      </a:r>
                      <a:endParaRPr lang="en-MY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Page-based tools</a:t>
                      </a:r>
                      <a:endParaRPr lang="en-MY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</a:tr>
              <a:tr h="162018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" pitchFamily="34"/>
                          <a:cs typeface="Arial" pitchFamily="34"/>
                        </a:rPr>
                        <a:t>Disadvantages</a:t>
                      </a:r>
                    </a:p>
                    <a:p>
                      <a:endParaRPr lang="en-MY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600"/>
                        </a:spcAft>
                        <a:buAutoNum type="arabicPeriod"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Steep</a:t>
                      </a: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 learning curve for advance feature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AutoNum type="arabicPeriod"/>
                      </a:pP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Expensive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AutoNum type="arabicPeriod"/>
                      </a:pP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Increase in file size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AutoNum type="arabicPeriod"/>
                      </a:pP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Increase the download time when insert sound &amp; movie</a:t>
                      </a:r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600"/>
                        </a:spcAft>
                        <a:buAutoNum type="arabicPeriod"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Difficult to learn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AutoNum type="arabicPeriod"/>
                      </a:pP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Expensive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None/>
                      </a:pPr>
                      <a:endParaRPr lang="en-MY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600"/>
                        </a:spcAft>
                        <a:buAutoNum type="arabicPeriod"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Some run only in one platform</a:t>
                      </a:r>
                      <a:endParaRPr lang="en-MY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MY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-1" y="1009293"/>
            <a:ext cx="10080625" cy="65883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MY" sz="2800" b="1" dirty="0" smtClean="0">
                <a:latin typeface="Arial" pitchFamily="34" charset="0"/>
                <a:cs typeface="Arial" pitchFamily="34" charset="0"/>
              </a:rPr>
              <a:t>5.3 	Multimedia Software</a:t>
            </a:r>
            <a:endParaRPr lang="en-MY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E63BA27E-C06F-44D7-A827-838810A6494D}" type="slidenum">
              <a:rPr/>
              <a:pPr lvl="0"/>
              <a:t>38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8568704" y="5930949"/>
            <a:ext cx="1080120" cy="1080120"/>
          </a:xfrm>
          <a:prstGeom prst="ellipse">
            <a:avLst/>
          </a:prstGeom>
          <a:ln w="63500" cap="rnd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73312" y="2179095"/>
            <a:ext cx="6026696" cy="482135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935856" y="1764374"/>
            <a:ext cx="6768752" cy="41526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0">
              <a:buNone/>
            </a:pPr>
            <a:r>
              <a:rPr lang="en-US" sz="2200" b="1" u="sng" dirty="0" smtClean="0">
                <a:effectLst>
                  <a:outerShdw dist="17961" dir="2700000">
                    <a:scrgbClr r="0" g="0" b="0"/>
                  </a:outerShdw>
                </a:effectLst>
                <a:latin typeface="Arial" pitchFamily="34" charset="0"/>
                <a:cs typeface="Arial" pitchFamily="34" charset="0"/>
              </a:rPr>
              <a:t>Time-based Authoring Tools </a:t>
            </a:r>
          </a:p>
        </p:txBody>
      </p:sp>
      <p:grpSp>
        <p:nvGrpSpPr>
          <p:cNvPr id="9" name="Group 11"/>
          <p:cNvGrpSpPr/>
          <p:nvPr/>
        </p:nvGrpSpPr>
        <p:grpSpPr>
          <a:xfrm>
            <a:off x="-248" y="-36587"/>
            <a:ext cx="6053340" cy="864096"/>
            <a:chOff x="-248" y="-36587"/>
            <a:chExt cx="6053340" cy="864096"/>
          </a:xfrm>
        </p:grpSpPr>
        <p:sp>
          <p:nvSpPr>
            <p:cNvPr id="10" name="Flowchart: Delay 9"/>
            <p:cNvSpPr/>
            <p:nvPr/>
          </p:nvSpPr>
          <p:spPr>
            <a:xfrm>
              <a:off x="-248" y="-36587"/>
              <a:ext cx="6053340" cy="864096"/>
            </a:xfrm>
            <a:prstGeom prst="flowChartDelay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  <a:alpha val="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760" y="179437"/>
              <a:ext cx="3406124" cy="4160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MY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FUNDAMENTAL OF MULTIMEDIA</a:t>
              </a:r>
              <a:endParaRPr lang="en-MY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0" y="1691605"/>
            <a:ext cx="9072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888184" y="7020197"/>
            <a:ext cx="2869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hangingPunct="0">
              <a:buNone/>
            </a:pPr>
            <a:r>
              <a:rPr lang="en-US" b="1" dirty="0" smtClean="0">
                <a:latin typeface="Arial" pitchFamily="34" charset="0"/>
                <a:ea typeface="SimSun" pitchFamily="2"/>
                <a:cs typeface="Arial" pitchFamily="34" charset="0"/>
              </a:rPr>
              <a:t>Interface of Adobe Flash</a:t>
            </a:r>
            <a:endParaRPr lang="en-US" b="1" dirty="0">
              <a:latin typeface="Arial" pitchFamily="34" charset="0"/>
              <a:ea typeface="SimSun" pitchFamily="2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" y="1009293"/>
            <a:ext cx="10080625" cy="65883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MY" sz="2800" b="1" dirty="0" smtClean="0">
                <a:latin typeface="Arial" pitchFamily="34" charset="0"/>
                <a:cs typeface="Arial" pitchFamily="34" charset="0"/>
              </a:rPr>
              <a:t>5.3 	Multimedia Software</a:t>
            </a:r>
            <a:endParaRPr lang="en-MY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33DC6A14-187D-4A2C-9266-E91B99D0EAE6}" type="slidenum">
              <a:rPr/>
              <a:pPr lvl="0"/>
              <a:t>39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5652045"/>
            <a:ext cx="7857752" cy="100811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dirty="0">
                <a:ln>
                  <a:noFill/>
                </a:ln>
                <a:latin typeface="Arial" pitchFamily="34"/>
                <a:ea typeface="SimSun" pitchFamily="2"/>
                <a:cs typeface="Arial" pitchFamily="34"/>
              </a:rPr>
              <a:t>A simple presentation could contain three layers; layer one could contain a picture of a blue sky, layer two could contain a picture of a mountain and layer three a picture of a mountain climber.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23888" y="2267669"/>
            <a:ext cx="7611480" cy="2693160"/>
            <a:chOff x="685799" y="2514600"/>
            <a:chExt cx="7611480" cy="269316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685799" y="2514600"/>
              <a:ext cx="7611480" cy="26931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2519640" y="2623680"/>
              <a:ext cx="5693760" cy="524160"/>
            </a:xfrm>
            <a:prstGeom prst="rect">
              <a:avLst/>
            </a:prstGeom>
            <a:solidFill>
              <a:srgbClr val="99CCFF">
                <a:alpha val="40000"/>
              </a:srgbClr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Tahoma" pitchFamily="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45999" y="3604680"/>
              <a:ext cx="1760760" cy="43164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vert="horz" lIns="90000" tIns="45000" rIns="90000" bIns="4500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200" b="0" i="0" u="none" strike="noStrike" kern="1200" dirty="0">
                  <a:ln>
                    <a:noFill/>
                  </a:ln>
                  <a:solidFill>
                    <a:schemeClr val="bg1"/>
                  </a:solidFill>
                  <a:latin typeface="Arial" pitchFamily="18"/>
                  <a:ea typeface="SimSun" pitchFamily="2"/>
                  <a:cs typeface="Tahoma" pitchFamily="2"/>
                </a:rPr>
                <a:t>Layer : each layer for 1 element multimedia</a:t>
              </a:r>
            </a:p>
          </p:txBody>
        </p:sp>
        <p:sp>
          <p:nvSpPr>
            <p:cNvPr id="10" name="Straight Connector 9"/>
            <p:cNvSpPr/>
            <p:nvPr/>
          </p:nvSpPr>
          <p:spPr>
            <a:xfrm flipV="1">
              <a:off x="1770120" y="3080880"/>
              <a:ext cx="37440" cy="523800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prstDash val="solid"/>
              <a:tailEnd type="arrow"/>
            </a:ln>
          </p:spPr>
          <p:txBody>
            <a:bodyPr vert="horz" lIns="17640" tIns="17640" rIns="17640" bIns="17640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Tahoma" pitchFamily="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43679" y="3623760"/>
              <a:ext cx="649440" cy="60228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vert="horz" lIns="90000" tIns="45000" rIns="90000" bIns="4500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2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Tahoma" pitchFamily="2"/>
                </a:rPr>
                <a:t> </a:t>
              </a:r>
              <a:r>
                <a:rPr lang="en-US" sz="1200" b="0" i="0" u="none" strike="noStrike" kern="1200" dirty="0">
                  <a:ln>
                    <a:noFill/>
                  </a:ln>
                  <a:solidFill>
                    <a:schemeClr val="bg1"/>
                  </a:solidFill>
                  <a:latin typeface="Arial" pitchFamily="18"/>
                  <a:ea typeface="SimSun" pitchFamily="2"/>
                  <a:cs typeface="Tahoma" pitchFamily="2"/>
                </a:rPr>
                <a:t>Frame</a:t>
              </a:r>
              <a:r>
                <a:rPr lang="en-US" sz="12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Tahoma" pitchFamily="2"/>
                </a:rPr>
                <a:t>: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68400" y="2985839"/>
              <a:ext cx="112320" cy="433440"/>
            </a:xfrm>
            <a:prstGeom prst="rect">
              <a:avLst/>
            </a:prstGeom>
            <a:solidFill>
              <a:srgbClr val="4C4C4C"/>
            </a:solidFill>
            <a:ln>
              <a:noFill/>
            </a:ln>
          </p:spPr>
          <p:txBody>
            <a:bodyPr vert="horz" lIns="90000" tIns="45000" rIns="90000" bIns="4500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Tahoma" pitchFamily="2"/>
              </a:endParaRPr>
            </a:p>
          </p:txBody>
        </p:sp>
        <p:sp>
          <p:nvSpPr>
            <p:cNvPr id="13" name="Straight Connector 12"/>
            <p:cNvSpPr/>
            <p:nvPr/>
          </p:nvSpPr>
          <p:spPr>
            <a:xfrm flipV="1">
              <a:off x="3668040" y="3099959"/>
              <a:ext cx="37439" cy="523801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prstDash val="solid"/>
              <a:tailEnd type="arrow"/>
            </a:ln>
          </p:spPr>
          <p:txBody>
            <a:bodyPr vert="horz" lIns="17640" tIns="17640" rIns="17640" bIns="17640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Tahoma" pitchFamily="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91400" y="2623680"/>
              <a:ext cx="874439" cy="261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vert="horz" lIns="90000" tIns="45000" rIns="90000" bIns="4500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200" b="0" i="0" u="none" strike="noStrike" kern="1200" dirty="0">
                  <a:ln>
                    <a:noFill/>
                  </a:ln>
                  <a:solidFill>
                    <a:schemeClr val="bg1"/>
                  </a:solidFill>
                  <a:latin typeface="Arial" pitchFamily="18"/>
                  <a:ea typeface="SimSun" pitchFamily="2"/>
                  <a:cs typeface="Tahoma" pitchFamily="2"/>
                </a:rPr>
                <a:t>Timeline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254920" y="5075981"/>
            <a:ext cx="3657600" cy="356336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SimSun" pitchFamily="2"/>
                <a:cs typeface="Tahoma" pitchFamily="2"/>
              </a:rPr>
              <a:t>Interface of </a:t>
            </a:r>
            <a:r>
              <a:rPr lang="en-US" sz="1800" b="0" i="0" u="none" strike="noStrike" kern="1200" dirty="0" smtClean="0">
                <a:ln>
                  <a:noFill/>
                </a:ln>
                <a:latin typeface="Arial" pitchFamily="18"/>
                <a:ea typeface="SimSun" pitchFamily="2"/>
                <a:cs typeface="Tahoma" pitchFamily="2"/>
              </a:rPr>
              <a:t>Adobe </a:t>
            </a: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SimSun" pitchFamily="2"/>
                <a:cs typeface="Tahoma" pitchFamily="2"/>
              </a:rPr>
              <a:t>Flash</a:t>
            </a:r>
          </a:p>
        </p:txBody>
      </p:sp>
      <p:grpSp>
        <p:nvGrpSpPr>
          <p:cNvPr id="17" name="Group 11"/>
          <p:cNvGrpSpPr/>
          <p:nvPr/>
        </p:nvGrpSpPr>
        <p:grpSpPr>
          <a:xfrm>
            <a:off x="-248" y="-36587"/>
            <a:ext cx="6053340" cy="864096"/>
            <a:chOff x="-248" y="-36587"/>
            <a:chExt cx="6053340" cy="864096"/>
          </a:xfrm>
        </p:grpSpPr>
        <p:sp>
          <p:nvSpPr>
            <p:cNvPr id="18" name="Flowchart: Delay 17"/>
            <p:cNvSpPr/>
            <p:nvPr/>
          </p:nvSpPr>
          <p:spPr>
            <a:xfrm>
              <a:off x="-248" y="-36587"/>
              <a:ext cx="6053340" cy="864096"/>
            </a:xfrm>
            <a:prstGeom prst="flowChartDelay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  <a:alpha val="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1760" y="179437"/>
              <a:ext cx="3406124" cy="4160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MY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FUNDAMENTAL OF MULTIMEDIA</a:t>
              </a:r>
              <a:endParaRPr lang="en-MY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0" y="1691605"/>
            <a:ext cx="9072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35856" y="1691605"/>
            <a:ext cx="6768752" cy="41526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0">
              <a:buNone/>
            </a:pPr>
            <a:r>
              <a:rPr lang="en-US" sz="2200" b="1" u="sng" dirty="0" smtClean="0">
                <a:effectLst>
                  <a:outerShdw dist="17961" dir="2700000">
                    <a:scrgbClr r="0" g="0" b="0"/>
                  </a:outerShdw>
                </a:effectLst>
                <a:latin typeface="Arial" pitchFamily="34" charset="0"/>
                <a:cs typeface="Arial" pitchFamily="34" charset="0"/>
              </a:rPr>
              <a:t>Time-based Authoring Tools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-1" y="1009293"/>
            <a:ext cx="10080625" cy="65883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MY" sz="2800" b="1" dirty="0" smtClean="0">
                <a:latin typeface="Arial" pitchFamily="34" charset="0"/>
                <a:cs typeface="Arial" pitchFamily="34" charset="0"/>
              </a:rPr>
              <a:t>5.3 	Multimedia Software</a:t>
            </a:r>
            <a:endParaRPr lang="en-MY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4D242FB6-C07F-4EC6-B1F2-C7C683DD7FB3}" type="slidenum">
              <a:rPr/>
              <a:pPr lvl="0"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31800" y="1619597"/>
            <a:ext cx="8784976" cy="126677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28600" indent="-228600" algn="ctr">
              <a:lnSpc>
                <a:spcPct val="150000"/>
              </a:lnSpc>
              <a:spcBef>
                <a:spcPts val="201"/>
              </a:spcBef>
              <a:buNone/>
              <a:tabLst>
                <a:tab pos="457200" algn="l"/>
              </a:tabLst>
            </a:pPr>
            <a:r>
              <a:rPr lang="en-US" sz="3200" b="1" spc="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Multi</a:t>
            </a:r>
            <a:r>
              <a:rPr lang="en-US" sz="3200" b="1" spc="600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media</a:t>
            </a:r>
          </a:p>
          <a:p>
            <a:pPr marL="228600" lvl="0" indent="-228600">
              <a:lnSpc>
                <a:spcPct val="150000"/>
              </a:lnSpc>
              <a:spcBef>
                <a:spcPts val="201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-248" y="-36587"/>
            <a:ext cx="6053340" cy="864096"/>
            <a:chOff x="-248" y="-36587"/>
            <a:chExt cx="6053340" cy="864096"/>
          </a:xfrm>
        </p:grpSpPr>
        <p:sp>
          <p:nvSpPr>
            <p:cNvPr id="10" name="Flowchart: Delay 9"/>
            <p:cNvSpPr/>
            <p:nvPr/>
          </p:nvSpPr>
          <p:spPr>
            <a:xfrm>
              <a:off x="-248" y="-36587"/>
              <a:ext cx="6053340" cy="864096"/>
            </a:xfrm>
            <a:prstGeom prst="flowChartDelay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  <a:alpha val="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760" y="179437"/>
              <a:ext cx="3406124" cy="4160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MY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FUNDAMENTAL OF MULTIMEDIA</a:t>
              </a:r>
              <a:endParaRPr lang="en-MY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4" name="Straight Connector 13"/>
          <p:cNvCxnSpPr/>
          <p:nvPr/>
        </p:nvCxnSpPr>
        <p:spPr>
          <a:xfrm>
            <a:off x="0" y="1691605"/>
            <a:ext cx="9072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ular Callout 15"/>
          <p:cNvSpPr/>
          <p:nvPr/>
        </p:nvSpPr>
        <p:spPr>
          <a:xfrm>
            <a:off x="647824" y="3059757"/>
            <a:ext cx="3672408" cy="1368152"/>
          </a:xfrm>
          <a:prstGeom prst="wedgeRoundRectCallout">
            <a:avLst>
              <a:gd name="adj1" fmla="val 30952"/>
              <a:gd name="adj2" fmla="val -95716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Various, many, multiple</a:t>
            </a:r>
            <a:endParaRPr lang="en-MY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5400352" y="3059757"/>
            <a:ext cx="3672408" cy="1368152"/>
          </a:xfrm>
          <a:prstGeom prst="wedgeRoundRectCallout">
            <a:avLst>
              <a:gd name="adj1" fmla="val -33872"/>
              <a:gd name="adj2" fmla="val -98453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  <a:buNone/>
              <a:tabLst>
                <a:tab pos="-228600" algn="l"/>
              </a:tabLst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hardware or software used for communicating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9832" y="4499917"/>
            <a:ext cx="8424936" cy="186027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361950" indent="-361950">
              <a:buFont typeface="Wingdings" pitchFamily="2" charset="2"/>
              <a:buChar char="Ø"/>
            </a:pPr>
            <a:r>
              <a:rPr lang="en-US" sz="2400" dirty="0" smtClean="0">
                <a:latin typeface="Arial" pitchFamily="34"/>
                <a:cs typeface="Arial" pitchFamily="34"/>
              </a:rPr>
              <a:t>An interactive communication process or presentation of information by using a combination of text, audio, graphic, video and animation, OR</a:t>
            </a:r>
          </a:p>
          <a:p>
            <a:pPr marL="361950" indent="-361950">
              <a:buFont typeface="Wingdings" pitchFamily="2" charset="2"/>
              <a:buChar char="Ø"/>
              <a:tabLst>
                <a:tab pos="-457199" algn="l"/>
              </a:tabLst>
            </a:pPr>
            <a:endParaRPr lang="en-US" sz="2400" b="1" dirty="0" smtClean="0">
              <a:latin typeface="Arial" pitchFamily="34"/>
              <a:cs typeface="Arial" pitchFamily="34"/>
            </a:endParaRPr>
          </a:p>
          <a:p>
            <a:pPr marL="361950" indent="-361950">
              <a:buFont typeface="Wingdings" pitchFamily="2" charset="2"/>
              <a:buChar char="Ø"/>
              <a:tabLst>
                <a:tab pos="-457199" algn="l"/>
              </a:tabLst>
            </a:pPr>
            <a:r>
              <a:rPr lang="en-US" sz="2400" dirty="0" smtClean="0">
                <a:latin typeface="Arial" pitchFamily="34"/>
                <a:cs typeface="Arial" pitchFamily="34"/>
              </a:rPr>
              <a:t>A combination of different media via a computer system.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" y="1043534"/>
            <a:ext cx="10080625" cy="7397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MY" sz="3200" b="1" dirty="0" smtClean="0">
                <a:latin typeface="Arial" pitchFamily="34" charset="0"/>
                <a:cs typeface="Arial" pitchFamily="34" charset="0"/>
              </a:rPr>
              <a:t>5.1 	Introduction to Multimedia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2A168EE2-2D29-4E60-9F91-EBBAF38D373E}" type="slidenum">
              <a:rPr/>
              <a:pPr lvl="0"/>
              <a:t>40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96096" y="6732165"/>
            <a:ext cx="4154016" cy="356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 i="0" u="none" strike="noStrike" kern="1200" dirty="0">
                <a:ln>
                  <a:noFill/>
                </a:ln>
                <a:latin typeface="Arial" pitchFamily="18"/>
                <a:ea typeface="SimSun" pitchFamily="2"/>
                <a:cs typeface="Tahoma" pitchFamily="2"/>
              </a:rPr>
              <a:t>Interface of Authorware Software</a:t>
            </a:r>
          </a:p>
        </p:txBody>
      </p:sp>
      <p:grpSp>
        <p:nvGrpSpPr>
          <p:cNvPr id="9" name="Group 11"/>
          <p:cNvGrpSpPr/>
          <p:nvPr/>
        </p:nvGrpSpPr>
        <p:grpSpPr>
          <a:xfrm>
            <a:off x="-248" y="-36587"/>
            <a:ext cx="6053340" cy="864096"/>
            <a:chOff x="-248" y="-36587"/>
            <a:chExt cx="6053340" cy="864096"/>
          </a:xfrm>
        </p:grpSpPr>
        <p:sp>
          <p:nvSpPr>
            <p:cNvPr id="10" name="Flowchart: Delay 9"/>
            <p:cNvSpPr/>
            <p:nvPr/>
          </p:nvSpPr>
          <p:spPr>
            <a:xfrm>
              <a:off x="-248" y="-36587"/>
              <a:ext cx="6053340" cy="864096"/>
            </a:xfrm>
            <a:prstGeom prst="flowChartDelay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  <a:alpha val="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760" y="179437"/>
              <a:ext cx="3406124" cy="4160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MY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FUNDAMENTAL OF MULTIMEDIA</a:t>
              </a:r>
              <a:endParaRPr lang="en-MY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0" y="1691605"/>
            <a:ext cx="9072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66" name="AutoShape 2" descr="http://screenshots.en.sftcdn.net/en/scrn/44000/44554/macromedia-authorware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62468" name="AutoShape 4" descr="http://screenshots.en.sftcdn.net/en/scrn/44000/44554/macromedia-authorware-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16" name="Picture 15" descr="macromedia-authorware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5112" y="2141587"/>
            <a:ext cx="5691808" cy="44016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544368" y="3131765"/>
            <a:ext cx="2514600" cy="212364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935856" y="1691605"/>
            <a:ext cx="6768752" cy="41526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0">
              <a:buNone/>
            </a:pPr>
            <a:r>
              <a:rPr lang="en-US" sz="2200" b="1" u="sng" dirty="0" smtClean="0">
                <a:effectLst>
                  <a:outerShdw dist="17961" dir="2700000">
                    <a:scrgbClr r="0" g="0" b="0"/>
                  </a:outerShdw>
                </a:effectLst>
                <a:latin typeface="Arial" pitchFamily="34" charset="0"/>
                <a:cs typeface="Arial" pitchFamily="34" charset="0"/>
              </a:rPr>
              <a:t>Icon-based Authoring Tools </a:t>
            </a:r>
          </a:p>
        </p:txBody>
      </p:sp>
      <p:sp>
        <p:nvSpPr>
          <p:cNvPr id="62470" name="AutoShape 6" descr="https://encrypted-tbn1.gstatic.com/images?q=tbn:ANd9GcQncdRfIjizBgyGIOJrGaGxrZXpelT7jS3NwLCzzZkY4lm5oZCk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20" name="Picture 19" descr="macromedia_authorwar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60592" y="5180543"/>
            <a:ext cx="1512168" cy="1512168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3672160" y="4427909"/>
            <a:ext cx="3096344" cy="648072"/>
            <a:chOff x="3672160" y="4427909"/>
            <a:chExt cx="3096344" cy="648072"/>
          </a:xfrm>
        </p:grpSpPr>
        <p:sp>
          <p:nvSpPr>
            <p:cNvPr id="21" name="TextBox 20"/>
            <p:cNvSpPr txBox="1"/>
            <p:nvPr/>
          </p:nvSpPr>
          <p:spPr>
            <a:xfrm>
              <a:off x="3672160" y="4787949"/>
              <a:ext cx="1152128" cy="28803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vert="horz" lIns="90000" tIns="45000" rIns="90000" bIns="4500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200" b="0" i="0" u="none" strike="noStrike" kern="1200" dirty="0">
                  <a:ln>
                    <a:noFill/>
                  </a:ln>
                  <a:latin typeface="Arial" pitchFamily="18"/>
                  <a:ea typeface="SimSun" pitchFamily="2"/>
                  <a:cs typeface="Tahoma" pitchFamily="2"/>
                </a:rPr>
                <a:t> </a:t>
              </a:r>
              <a:r>
                <a:rPr lang="en-US" sz="1200" b="0" i="0" u="none" strike="noStrike" kern="1200" dirty="0" smtClean="0">
                  <a:ln>
                    <a:noFill/>
                  </a:ln>
                  <a:solidFill>
                    <a:schemeClr val="bg1"/>
                  </a:solidFill>
                  <a:latin typeface="Arial" pitchFamily="18"/>
                  <a:ea typeface="SimSun" pitchFamily="2"/>
                  <a:cs typeface="Tahoma" pitchFamily="2"/>
                </a:rPr>
                <a:t>Framework</a:t>
              </a:r>
              <a:r>
                <a:rPr lang="en-US" sz="1200" b="0" i="0" u="none" strike="noStrike" kern="1200" dirty="0" smtClean="0">
                  <a:ln>
                    <a:noFill/>
                  </a:ln>
                  <a:latin typeface="Arial" pitchFamily="18"/>
                  <a:ea typeface="SimSun" pitchFamily="2"/>
                  <a:cs typeface="Tahoma" pitchFamily="2"/>
                </a:rPr>
                <a:t>:</a:t>
              </a:r>
              <a:endParaRPr lang="en-US" sz="1200" b="0" i="0" u="none" strike="noStrike" kern="1200" dirty="0">
                <a:ln>
                  <a:noFill/>
                </a:ln>
                <a:latin typeface="Arial" pitchFamily="18"/>
                <a:ea typeface="SimSun" pitchFamily="2"/>
                <a:cs typeface="Tahoma" pitchFamily="2"/>
              </a:endParaRPr>
            </a:p>
          </p:txBody>
        </p:sp>
        <p:sp>
          <p:nvSpPr>
            <p:cNvPr id="22" name="Straight Connector 21"/>
            <p:cNvSpPr/>
            <p:nvPr/>
          </p:nvSpPr>
          <p:spPr>
            <a:xfrm flipV="1">
              <a:off x="4824288" y="4859954"/>
              <a:ext cx="864096" cy="72010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prstDash val="solid"/>
              <a:tailEnd type="arrow"/>
            </a:ln>
          </p:spPr>
          <p:txBody>
            <a:bodyPr vert="horz" lIns="17640" tIns="17640" rIns="17640" bIns="17640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Tahoma" pitchFamily="2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616376" y="4427909"/>
              <a:ext cx="1152128" cy="5760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087984" y="2699717"/>
            <a:ext cx="3536776" cy="3024336"/>
            <a:chOff x="2087984" y="2699717"/>
            <a:chExt cx="3536776" cy="3024336"/>
          </a:xfrm>
        </p:grpSpPr>
        <p:sp>
          <p:nvSpPr>
            <p:cNvPr id="24" name="TextBox 23"/>
            <p:cNvSpPr txBox="1"/>
            <p:nvPr/>
          </p:nvSpPr>
          <p:spPr>
            <a:xfrm>
              <a:off x="3672160" y="3779837"/>
              <a:ext cx="1152128" cy="28803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vert="horz" lIns="90000" tIns="45000" rIns="90000" bIns="4500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200" b="0" i="0" u="none" strike="noStrike" kern="1200" dirty="0" smtClean="0">
                  <a:ln>
                    <a:noFill/>
                  </a:ln>
                  <a:solidFill>
                    <a:schemeClr val="bg1"/>
                  </a:solidFill>
                  <a:latin typeface="Arial" pitchFamily="18"/>
                  <a:ea typeface="SimSun" pitchFamily="2"/>
                  <a:cs typeface="Tahoma" pitchFamily="2"/>
                </a:rPr>
                <a:t>Sequencing</a:t>
              </a:r>
              <a:endParaRPr lang="en-US" sz="1200" b="0" i="0" u="none" strike="noStrike" kern="1200" dirty="0">
                <a:ln>
                  <a:noFill/>
                </a:ln>
                <a:solidFill>
                  <a:schemeClr val="bg1"/>
                </a:solidFill>
                <a:latin typeface="Arial" pitchFamily="18"/>
                <a:ea typeface="SimSun" pitchFamily="2"/>
                <a:cs typeface="Tahoma" pitchFamily="2"/>
              </a:endParaRPr>
            </a:p>
          </p:txBody>
        </p:sp>
        <p:sp>
          <p:nvSpPr>
            <p:cNvPr id="25" name="Straight Connector 24"/>
            <p:cNvSpPr/>
            <p:nvPr/>
          </p:nvSpPr>
          <p:spPr>
            <a:xfrm>
              <a:off x="4824288" y="3923853"/>
              <a:ext cx="432048" cy="432048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prstDash val="solid"/>
              <a:tailEnd type="arrow"/>
            </a:ln>
          </p:spPr>
          <p:txBody>
            <a:bodyPr vert="horz" lIns="17640" tIns="17640" rIns="17640" bIns="17640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Tahoma" pitchFamily="2"/>
              </a:endParaRPr>
            </a:p>
          </p:txBody>
        </p:sp>
        <p:sp>
          <p:nvSpPr>
            <p:cNvPr id="27" name="Left Brace 26"/>
            <p:cNvSpPr/>
            <p:nvPr/>
          </p:nvSpPr>
          <p:spPr>
            <a:xfrm flipH="1" flipV="1">
              <a:off x="2087984" y="2699717"/>
              <a:ext cx="432048" cy="3024336"/>
            </a:xfrm>
            <a:prstGeom prst="leftBrace">
              <a:avLst>
                <a:gd name="adj1" fmla="val 59419"/>
                <a:gd name="adj2" fmla="val 5000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28" name="Left Brace 27"/>
            <p:cNvSpPr/>
            <p:nvPr/>
          </p:nvSpPr>
          <p:spPr>
            <a:xfrm>
              <a:off x="5184328" y="3491805"/>
              <a:ext cx="440432" cy="1808584"/>
            </a:xfrm>
            <a:prstGeom prst="leftBrace">
              <a:avLst>
                <a:gd name="adj1" fmla="val 43386"/>
                <a:gd name="adj2" fmla="val 5000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29" name="Straight Connector 28"/>
            <p:cNvSpPr/>
            <p:nvPr/>
          </p:nvSpPr>
          <p:spPr>
            <a:xfrm flipH="1">
              <a:off x="2520032" y="3923853"/>
              <a:ext cx="1152128" cy="288032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prstDash val="solid"/>
              <a:tailEnd type="arrow"/>
            </a:ln>
          </p:spPr>
          <p:txBody>
            <a:bodyPr vert="horz" lIns="17640" tIns="17640" rIns="17640" bIns="17640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Tahoma" pitchFamily="2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-1" y="1009293"/>
            <a:ext cx="10080625" cy="65883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MY" sz="2800" b="1" dirty="0" smtClean="0">
                <a:latin typeface="Arial" pitchFamily="34" charset="0"/>
                <a:cs typeface="Arial" pitchFamily="34" charset="0"/>
              </a:rPr>
              <a:t>5.3 	Multimedia Software</a:t>
            </a:r>
            <a:endParaRPr lang="en-MY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821F5A10-C186-4573-BCCB-C7AC888F1577}" type="slidenum">
              <a:rPr/>
              <a:pPr lvl="0"/>
              <a:t>41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16376" y="2843733"/>
            <a:ext cx="3514725" cy="25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559176" y="5508029"/>
            <a:ext cx="3900736" cy="356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 i="0" u="none" strike="noStrike" kern="1200" dirty="0">
                <a:ln>
                  <a:noFill/>
                </a:ln>
                <a:latin typeface="Arial" pitchFamily="18"/>
                <a:ea typeface="SimSun" pitchFamily="2"/>
                <a:cs typeface="Tahoma" pitchFamily="2"/>
              </a:rPr>
              <a:t>Interface of Authorware Software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7864" y="2411685"/>
            <a:ext cx="4176464" cy="333535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173038" marR="0" lvl="0" indent="-173038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000" dirty="0" smtClean="0">
                <a:latin typeface="Arial" pitchFamily="18"/>
                <a:ea typeface="SimSun" pitchFamily="2"/>
                <a:cs typeface="Tahoma" pitchFamily="2"/>
              </a:rPr>
              <a:t>E</a:t>
            </a:r>
            <a:r>
              <a:rPr lang="en-US" sz="2000" b="0" i="0" u="none" strike="noStrike" kern="1200" dirty="0" smtClean="0">
                <a:ln>
                  <a:noFill/>
                </a:ln>
                <a:latin typeface="Arial" pitchFamily="18"/>
                <a:ea typeface="SimSun" pitchFamily="2"/>
                <a:cs typeface="Tahoma" pitchFamily="2"/>
              </a:rPr>
              <a:t>ach </a:t>
            </a:r>
            <a:r>
              <a:rPr lang="en-US" sz="2000" b="0" i="0" u="none" strike="noStrike" kern="1200" dirty="0">
                <a:ln>
                  <a:noFill/>
                </a:ln>
                <a:latin typeface="Arial" pitchFamily="18"/>
                <a:ea typeface="SimSun" pitchFamily="2"/>
                <a:cs typeface="Tahoma" pitchFamily="2"/>
              </a:rPr>
              <a:t>part is represented an icon (symbolic picture)</a:t>
            </a:r>
          </a:p>
          <a:p>
            <a:pPr marL="173038" marR="0" lvl="0" indent="-173038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endParaRPr lang="en-US" sz="2000" b="0" i="0" u="none" strike="noStrike" kern="1200" dirty="0">
              <a:ln>
                <a:noFill/>
              </a:ln>
              <a:latin typeface="Arial" pitchFamily="18"/>
              <a:ea typeface="SimSun" pitchFamily="2"/>
              <a:cs typeface="Tahoma" pitchFamily="2"/>
            </a:endParaRPr>
          </a:p>
          <a:p>
            <a:pPr marL="173038" marR="0" lvl="0" indent="-173038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000" dirty="0" smtClean="0">
                <a:latin typeface="Arial" pitchFamily="18"/>
                <a:ea typeface="SimSun" pitchFamily="2"/>
                <a:cs typeface="Tahoma" pitchFamily="2"/>
              </a:rPr>
              <a:t>E</a:t>
            </a:r>
            <a:r>
              <a:rPr lang="en-US" sz="2000" b="0" i="0" u="none" strike="noStrike" kern="1200" dirty="0" smtClean="0">
                <a:ln>
                  <a:noFill/>
                </a:ln>
                <a:latin typeface="Arial" pitchFamily="18"/>
                <a:ea typeface="SimSun" pitchFamily="2"/>
                <a:cs typeface="Tahoma" pitchFamily="2"/>
              </a:rPr>
              <a:t>ach </a:t>
            </a:r>
            <a:r>
              <a:rPr lang="en-US" sz="2000" b="0" i="0" u="none" strike="noStrike" kern="1200" dirty="0">
                <a:ln>
                  <a:noFill/>
                </a:ln>
                <a:latin typeface="Arial" pitchFamily="18"/>
                <a:ea typeface="SimSun" pitchFamily="2"/>
                <a:cs typeface="Tahoma" pitchFamily="2"/>
              </a:rPr>
              <a:t>icon does a specific task, </a:t>
            </a:r>
            <a:r>
              <a:rPr lang="en-US" sz="2000" b="0" i="0" u="none" strike="noStrike" kern="1200" dirty="0" err="1">
                <a:ln>
                  <a:noFill/>
                </a:ln>
                <a:latin typeface="Arial" pitchFamily="18"/>
                <a:ea typeface="SimSun" pitchFamily="2"/>
                <a:cs typeface="Tahoma" pitchFamily="2"/>
              </a:rPr>
              <a:t>eg</a:t>
            </a:r>
            <a:r>
              <a:rPr lang="en-US" sz="2000" b="0" i="0" u="none" strike="noStrike" kern="1200" dirty="0">
                <a:ln>
                  <a:noFill/>
                </a:ln>
                <a:latin typeface="Arial" pitchFamily="18"/>
                <a:ea typeface="SimSun" pitchFamily="2"/>
                <a:cs typeface="Tahoma" pitchFamily="2"/>
              </a:rPr>
              <a:t>: play a sound</a:t>
            </a:r>
          </a:p>
          <a:p>
            <a:pPr marL="173038" marR="0" lvl="0" indent="-173038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endParaRPr lang="en-US" sz="2000" b="0" i="0" u="none" strike="noStrike" kern="1200" dirty="0">
              <a:ln>
                <a:noFill/>
              </a:ln>
              <a:latin typeface="Arial" pitchFamily="18"/>
              <a:ea typeface="SimSun" pitchFamily="2"/>
              <a:cs typeface="Tahoma" pitchFamily="2"/>
            </a:endParaRPr>
          </a:p>
          <a:p>
            <a:pPr marL="173038" marR="0" lvl="0" indent="-173038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000" dirty="0" smtClean="0">
                <a:latin typeface="Arial" pitchFamily="18"/>
                <a:ea typeface="SimSun" pitchFamily="2"/>
                <a:cs typeface="Tahoma" pitchFamily="2"/>
              </a:rPr>
              <a:t>I</a:t>
            </a:r>
            <a:r>
              <a:rPr lang="en-US" sz="2000" b="0" i="0" u="none" strike="noStrike" kern="1200" dirty="0" smtClean="0">
                <a:ln>
                  <a:noFill/>
                </a:ln>
                <a:latin typeface="Arial" pitchFamily="18"/>
                <a:ea typeface="SimSun" pitchFamily="2"/>
                <a:cs typeface="Tahoma" pitchFamily="2"/>
              </a:rPr>
              <a:t>cons </a:t>
            </a:r>
            <a:r>
              <a:rPr lang="en-US" sz="2000" b="0" i="0" u="none" strike="noStrike" kern="1200" dirty="0">
                <a:ln>
                  <a:noFill/>
                </a:ln>
                <a:latin typeface="Arial" pitchFamily="18"/>
                <a:ea typeface="SimSun" pitchFamily="2"/>
                <a:cs typeface="Tahoma" pitchFamily="2"/>
              </a:rPr>
              <a:t>are then linked together to form complete applications.</a:t>
            </a:r>
          </a:p>
          <a:p>
            <a:pPr marL="173038" marR="0" lvl="0" indent="-173038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endParaRPr lang="en-US" sz="2000" b="0" i="0" u="none" strike="noStrike" kern="1200" dirty="0">
              <a:ln>
                <a:noFill/>
              </a:ln>
              <a:latin typeface="Arial" pitchFamily="18"/>
              <a:ea typeface="SimSun" pitchFamily="2"/>
              <a:cs typeface="Tahoma" pitchFamily="2"/>
            </a:endParaRPr>
          </a:p>
          <a:p>
            <a:pPr marL="173038" marR="0" lvl="0" indent="-173038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US" sz="2000" dirty="0" smtClean="0">
                <a:latin typeface="Arial" pitchFamily="18"/>
                <a:ea typeface="SimSun" pitchFamily="2"/>
                <a:cs typeface="Tahoma" pitchFamily="2"/>
              </a:rPr>
              <a:t>E</a:t>
            </a:r>
            <a:r>
              <a:rPr lang="en-US" sz="2000" b="0" i="0" u="none" strike="noStrike" kern="1200" dirty="0" smtClean="0">
                <a:ln>
                  <a:noFill/>
                </a:ln>
                <a:latin typeface="Arial" pitchFamily="18"/>
                <a:ea typeface="SimSun" pitchFamily="2"/>
                <a:cs typeface="Tahoma" pitchFamily="2"/>
              </a:rPr>
              <a:t>asily </a:t>
            </a:r>
            <a:r>
              <a:rPr lang="en-US" sz="2000" b="0" i="0" u="none" strike="noStrike" kern="1200" dirty="0">
                <a:ln>
                  <a:noFill/>
                </a:ln>
                <a:latin typeface="Arial" pitchFamily="18"/>
                <a:ea typeface="SimSun" pitchFamily="2"/>
                <a:cs typeface="Tahoma" pitchFamily="2"/>
              </a:rPr>
              <a:t>visualize the structure and navigation of the final application.</a:t>
            </a:r>
          </a:p>
        </p:txBody>
      </p:sp>
      <p:grpSp>
        <p:nvGrpSpPr>
          <p:cNvPr id="9" name="Group 11"/>
          <p:cNvGrpSpPr/>
          <p:nvPr/>
        </p:nvGrpSpPr>
        <p:grpSpPr>
          <a:xfrm>
            <a:off x="-248" y="-36587"/>
            <a:ext cx="6053340" cy="864096"/>
            <a:chOff x="-248" y="-36587"/>
            <a:chExt cx="6053340" cy="864096"/>
          </a:xfrm>
        </p:grpSpPr>
        <p:sp>
          <p:nvSpPr>
            <p:cNvPr id="10" name="Flowchart: Delay 9"/>
            <p:cNvSpPr/>
            <p:nvPr/>
          </p:nvSpPr>
          <p:spPr>
            <a:xfrm>
              <a:off x="-248" y="-36587"/>
              <a:ext cx="6053340" cy="864096"/>
            </a:xfrm>
            <a:prstGeom prst="flowChartDelay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  <a:alpha val="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760" y="179437"/>
              <a:ext cx="3406124" cy="4160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MY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FUNDAMENTAL OF MULTIMEDIA</a:t>
              </a:r>
              <a:endParaRPr lang="en-MY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0" y="1691605"/>
            <a:ext cx="9072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35856" y="1691605"/>
            <a:ext cx="6768752" cy="41526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0">
              <a:buNone/>
            </a:pPr>
            <a:r>
              <a:rPr lang="en-US" sz="2200" b="1" u="sng" dirty="0" smtClean="0">
                <a:effectLst>
                  <a:outerShdw dist="17961" dir="2700000">
                    <a:scrgbClr r="0" g="0" b="0"/>
                  </a:outerShdw>
                </a:effectLst>
                <a:latin typeface="Arial" pitchFamily="34" charset="0"/>
                <a:cs typeface="Arial" pitchFamily="34" charset="0"/>
              </a:rPr>
              <a:t>Icon-based Authoring Tools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" y="1009293"/>
            <a:ext cx="10080625" cy="65883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MY" sz="2800" b="1" dirty="0" smtClean="0">
                <a:latin typeface="Arial" pitchFamily="34" charset="0"/>
                <a:cs typeface="Arial" pitchFamily="34" charset="0"/>
              </a:rPr>
              <a:t>5.3 	Multimedia Software</a:t>
            </a:r>
            <a:endParaRPr lang="en-MY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C0D30A8C-2336-4998-9F09-3E1F9FACED13}" type="slidenum">
              <a:rPr/>
              <a:pPr lvl="0"/>
              <a:t>42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6616" y="5040535"/>
            <a:ext cx="971550" cy="971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1583928" y="2411685"/>
            <a:ext cx="5983200" cy="35931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600152" y="6156101"/>
            <a:ext cx="2811760" cy="356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 i="0" u="none" strike="noStrike" kern="1200" dirty="0">
                <a:ln>
                  <a:noFill/>
                </a:ln>
                <a:latin typeface="Arial" pitchFamily="18"/>
                <a:ea typeface="SimSun" pitchFamily="2"/>
                <a:cs typeface="Tahoma" pitchFamily="2"/>
              </a:rPr>
              <a:t>Interface of Impress</a:t>
            </a:r>
          </a:p>
        </p:txBody>
      </p:sp>
      <p:grpSp>
        <p:nvGrpSpPr>
          <p:cNvPr id="9" name="Group 11"/>
          <p:cNvGrpSpPr/>
          <p:nvPr/>
        </p:nvGrpSpPr>
        <p:grpSpPr>
          <a:xfrm>
            <a:off x="-248" y="-36587"/>
            <a:ext cx="6053340" cy="864096"/>
            <a:chOff x="-248" y="-36587"/>
            <a:chExt cx="6053340" cy="864096"/>
          </a:xfrm>
        </p:grpSpPr>
        <p:sp>
          <p:nvSpPr>
            <p:cNvPr id="10" name="Flowchart: Delay 9"/>
            <p:cNvSpPr/>
            <p:nvPr/>
          </p:nvSpPr>
          <p:spPr>
            <a:xfrm>
              <a:off x="-248" y="-36587"/>
              <a:ext cx="6053340" cy="864096"/>
            </a:xfrm>
            <a:prstGeom prst="flowChartDelay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  <a:alpha val="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760" y="179437"/>
              <a:ext cx="3406124" cy="4160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MY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FUNDAMENTAL OF MULTIMEDIA</a:t>
              </a:r>
              <a:endParaRPr lang="en-MY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0" y="1691605"/>
            <a:ext cx="9072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35856" y="1691605"/>
            <a:ext cx="6768752" cy="41526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0">
              <a:buNone/>
            </a:pPr>
            <a:r>
              <a:rPr lang="en-US" sz="2200" b="1" u="sng" dirty="0" smtClean="0">
                <a:effectLst>
                  <a:outerShdw dist="17961" dir="2700000">
                    <a:scrgbClr r="0" g="0" b="0"/>
                  </a:outerShdw>
                </a:effectLst>
                <a:latin typeface="Arial" pitchFamily="34" charset="0"/>
                <a:cs typeface="Arial" pitchFamily="34" charset="0"/>
              </a:rPr>
              <a:t>Page-based Authoring Tools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" y="1009293"/>
            <a:ext cx="10080625" cy="65883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MY" sz="2800" b="1" dirty="0" smtClean="0">
                <a:latin typeface="Arial" pitchFamily="34" charset="0"/>
                <a:cs typeface="Arial" pitchFamily="34" charset="0"/>
              </a:rPr>
              <a:t>5.3 	Multimedia Software</a:t>
            </a:r>
            <a:endParaRPr lang="en-MY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99B0ACF6-CB86-4E46-BF07-0FB83A56FAD3}" type="slidenum">
              <a:rPr/>
              <a:pPr lvl="0"/>
              <a:t>43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3928" y="2555701"/>
            <a:ext cx="6794584" cy="32269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672160" y="5868069"/>
            <a:ext cx="2514600" cy="356336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 i="0" u="none" strike="noStrike" kern="1200" dirty="0">
                <a:ln>
                  <a:noFill/>
                </a:ln>
                <a:latin typeface="Arial" pitchFamily="18"/>
                <a:ea typeface="SimSun" pitchFamily="2"/>
                <a:cs typeface="Tahoma" pitchFamily="2"/>
              </a:rPr>
              <a:t>Interface of Toolbook</a:t>
            </a:r>
          </a:p>
        </p:txBody>
      </p:sp>
      <p:grpSp>
        <p:nvGrpSpPr>
          <p:cNvPr id="8" name="Group 11"/>
          <p:cNvGrpSpPr/>
          <p:nvPr/>
        </p:nvGrpSpPr>
        <p:grpSpPr>
          <a:xfrm>
            <a:off x="-248" y="-36587"/>
            <a:ext cx="6053340" cy="864096"/>
            <a:chOff x="-248" y="-36587"/>
            <a:chExt cx="6053340" cy="864096"/>
          </a:xfrm>
        </p:grpSpPr>
        <p:sp>
          <p:nvSpPr>
            <p:cNvPr id="9" name="Flowchart: Delay 8"/>
            <p:cNvSpPr/>
            <p:nvPr/>
          </p:nvSpPr>
          <p:spPr>
            <a:xfrm>
              <a:off x="-248" y="-36587"/>
              <a:ext cx="6053340" cy="864096"/>
            </a:xfrm>
            <a:prstGeom prst="flowChartDelay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  <a:alpha val="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1760" y="179437"/>
              <a:ext cx="3406124" cy="4160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MY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FUNDAMENTAL OF MULTIMEDIA</a:t>
              </a:r>
              <a:endParaRPr lang="en-MY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0" y="1691605"/>
            <a:ext cx="9072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35856" y="1691605"/>
            <a:ext cx="6768752" cy="41526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0">
              <a:buNone/>
            </a:pPr>
            <a:r>
              <a:rPr lang="en-US" sz="2200" b="1" u="sng" dirty="0" smtClean="0">
                <a:effectLst>
                  <a:outerShdw dist="17961" dir="2700000">
                    <a:scrgbClr r="0" g="0" b="0"/>
                  </a:outerShdw>
                </a:effectLst>
                <a:latin typeface="Arial" pitchFamily="34" charset="0"/>
                <a:cs typeface="Arial" pitchFamily="34" charset="0"/>
              </a:rPr>
              <a:t>Page-based Authoring Tools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" y="1009293"/>
            <a:ext cx="10080625" cy="65883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MY" sz="2800" b="1" dirty="0" smtClean="0">
                <a:latin typeface="Arial" pitchFamily="34" charset="0"/>
                <a:cs typeface="Arial" pitchFamily="34" charset="0"/>
              </a:rPr>
              <a:t>5.3 	Multimedia Software</a:t>
            </a:r>
            <a:endParaRPr lang="en-MY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F98ED862-1AD5-432C-BA12-5948FA303DF5}" type="slidenum">
              <a:rPr/>
              <a:pPr lvl="0"/>
              <a:t>44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600152" y="5436021"/>
            <a:ext cx="333324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35857" y="1716480"/>
            <a:ext cx="8208142" cy="37220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1" i="0" u="none" strike="noStrike" kern="1200" dirty="0">
                <a:ln>
                  <a:noFill/>
                </a:ln>
                <a:latin typeface="Arial" pitchFamily="18"/>
                <a:ea typeface="SimSun" pitchFamily="2"/>
                <a:cs typeface="Tahoma" pitchFamily="2"/>
              </a:rPr>
              <a:t>TERM used in multimedia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000" b="1" i="0" u="none" strike="noStrike" kern="1200" dirty="0">
              <a:ln>
                <a:noFill/>
              </a:ln>
              <a:latin typeface="Arial" pitchFamily="18"/>
              <a:ea typeface="SimSun" pitchFamily="2"/>
              <a:cs typeface="Tahoma" pitchFamily="2"/>
            </a:endParaRPr>
          </a:p>
          <a:p>
            <a:pPr marL="173038" marR="0" lvl="0" indent="-173038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/>
            </a:pPr>
            <a:r>
              <a:rPr lang="en-US" sz="2000" b="1" i="0" u="none" strike="noStrike" kern="1200" dirty="0">
                <a:ln>
                  <a:noFill/>
                </a:ln>
                <a:latin typeface="Arial" pitchFamily="18"/>
                <a:ea typeface="SimSun" pitchFamily="2"/>
                <a:cs typeface="Tahoma" pitchFamily="2"/>
              </a:rPr>
              <a:t>Multimedia elements</a:t>
            </a:r>
            <a:r>
              <a:rPr lang="en-US" sz="2000" b="0" i="0" u="none" strike="noStrike" kern="1200" dirty="0">
                <a:ln>
                  <a:noFill/>
                </a:ln>
                <a:latin typeface="Arial" pitchFamily="18"/>
                <a:ea typeface="SimSun" pitchFamily="2"/>
                <a:cs typeface="Tahoma" pitchFamily="2"/>
              </a:rPr>
              <a:t> such as text, Still image, Special effect , animation, video and audio.</a:t>
            </a:r>
          </a:p>
          <a:p>
            <a:pPr marL="173038" marR="0" lvl="0" indent="-173038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/>
            </a:pPr>
            <a:endParaRPr lang="en-US" sz="2000" b="0" i="0" u="none" strike="noStrike" kern="1200" dirty="0">
              <a:ln>
                <a:noFill/>
              </a:ln>
              <a:latin typeface="Arial" pitchFamily="18"/>
              <a:ea typeface="SimSun" pitchFamily="2"/>
              <a:cs typeface="Tahoma" pitchFamily="2"/>
            </a:endParaRPr>
          </a:p>
          <a:p>
            <a:pPr marL="173038" marR="0" lvl="0" indent="-173038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/>
            </a:pPr>
            <a:r>
              <a:rPr lang="en-US" sz="2000" b="1" i="0" u="none" strike="noStrike" kern="1200" dirty="0">
                <a:ln>
                  <a:noFill/>
                </a:ln>
                <a:latin typeface="Arial" pitchFamily="18"/>
                <a:ea typeface="SimSun" pitchFamily="2"/>
                <a:cs typeface="Tahoma" pitchFamily="2"/>
              </a:rPr>
              <a:t>Multimedia objects (OBJE)</a:t>
            </a:r>
            <a:r>
              <a:rPr lang="en-US" sz="2000" b="0" i="0" u="none" strike="noStrike" kern="1200" dirty="0">
                <a:ln>
                  <a:noFill/>
                </a:ln>
                <a:latin typeface="Arial" pitchFamily="18"/>
                <a:ea typeface="SimSun" pitchFamily="2"/>
                <a:cs typeface="Tahoma" pitchFamily="2"/>
              </a:rPr>
              <a:t> are files that contain e.g. images, scanned documents, audio recordings, video clips.</a:t>
            </a:r>
          </a:p>
          <a:p>
            <a:pPr marL="173038" marR="0" lvl="0" indent="-173038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/>
            </a:pPr>
            <a:endParaRPr lang="en-US" sz="2000" b="0" i="0" u="none" strike="noStrike" kern="1200" dirty="0">
              <a:ln>
                <a:noFill/>
              </a:ln>
              <a:latin typeface="Arial" pitchFamily="18"/>
              <a:ea typeface="SimSun" pitchFamily="2"/>
              <a:cs typeface="Tahoma" pitchFamily="2"/>
            </a:endParaRPr>
          </a:p>
          <a:p>
            <a:pPr marL="173038" marR="0" lvl="0" indent="-173038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/>
            </a:pPr>
            <a:r>
              <a:rPr lang="en-US" sz="2000" b="1" i="0" u="none" strike="noStrike" kern="1200" dirty="0">
                <a:ln>
                  <a:noFill/>
                </a:ln>
                <a:latin typeface="Arial" pitchFamily="18"/>
                <a:ea typeface="SimSun" pitchFamily="2"/>
                <a:cs typeface="Tahoma" pitchFamily="2"/>
              </a:rPr>
              <a:t>media objects</a:t>
            </a:r>
            <a:r>
              <a:rPr lang="en-US" sz="2000" b="0" i="0" u="none" strike="noStrike" kern="1200" dirty="0">
                <a:ln>
                  <a:noFill/>
                </a:ln>
                <a:latin typeface="Arial" pitchFamily="18"/>
                <a:ea typeface="SimSun" pitchFamily="2"/>
                <a:cs typeface="Tahoma" pitchFamily="2"/>
              </a:rPr>
              <a:t> such as buttons, text fields, and graphic object, Video, Audio, Image, Application (like Flash object).</a:t>
            </a:r>
          </a:p>
          <a:p>
            <a:pPr marL="173038" marR="0" lvl="0" indent="-173038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/>
            </a:pPr>
            <a:endParaRPr lang="en-US" sz="2000" b="0" i="0" u="none" strike="noStrike" kern="1200" dirty="0">
              <a:ln>
                <a:noFill/>
              </a:ln>
              <a:latin typeface="Arial" pitchFamily="18"/>
              <a:ea typeface="SimSun" pitchFamily="2"/>
              <a:cs typeface="Tahoma" pitchFamily="2"/>
            </a:endParaRPr>
          </a:p>
          <a:p>
            <a:pPr marL="173038" marR="0" lvl="0" indent="-173038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/>
            </a:pPr>
            <a:r>
              <a:rPr lang="en-US" sz="2000" b="0" i="0" u="none" strike="noStrike" kern="1200" dirty="0">
                <a:ln>
                  <a:noFill/>
                </a:ln>
                <a:latin typeface="Arial" pitchFamily="18"/>
                <a:ea typeface="SimSun" pitchFamily="2"/>
                <a:cs typeface="Tahoma" pitchFamily="2"/>
              </a:rPr>
              <a:t>An </a:t>
            </a:r>
            <a:r>
              <a:rPr lang="en-US" sz="2000" b="1" i="0" u="none" strike="noStrike" kern="1200" dirty="0">
                <a:ln>
                  <a:noFill/>
                </a:ln>
                <a:latin typeface="Arial" pitchFamily="18"/>
                <a:ea typeface="SimSun" pitchFamily="2"/>
                <a:cs typeface="Tahoma" pitchFamily="2"/>
              </a:rPr>
              <a:t>object</a:t>
            </a:r>
            <a:r>
              <a:rPr lang="en-US" sz="2000" b="0" i="0" u="none" strike="noStrike" kern="1200" dirty="0">
                <a:ln>
                  <a:noFill/>
                </a:ln>
                <a:latin typeface="Arial" pitchFamily="18"/>
                <a:ea typeface="SimSun" pitchFamily="2"/>
                <a:cs typeface="Tahoma" pitchFamily="2"/>
              </a:rPr>
              <a:t> is a helper program that provides access to specified data or technologies.  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SimSun" pitchFamily="2"/>
              <a:cs typeface="Tahoma" pitchFamily="2"/>
            </a:endParaRPr>
          </a:p>
        </p:txBody>
      </p:sp>
      <p:grpSp>
        <p:nvGrpSpPr>
          <p:cNvPr id="5" name="Group 11"/>
          <p:cNvGrpSpPr/>
          <p:nvPr/>
        </p:nvGrpSpPr>
        <p:grpSpPr>
          <a:xfrm>
            <a:off x="-248" y="-36587"/>
            <a:ext cx="6053340" cy="864096"/>
            <a:chOff x="-248" y="-36587"/>
            <a:chExt cx="6053340" cy="864096"/>
          </a:xfrm>
        </p:grpSpPr>
        <p:sp>
          <p:nvSpPr>
            <p:cNvPr id="6" name="Flowchart: Delay 5"/>
            <p:cNvSpPr/>
            <p:nvPr/>
          </p:nvSpPr>
          <p:spPr>
            <a:xfrm>
              <a:off x="-248" y="-36587"/>
              <a:ext cx="6053340" cy="864096"/>
            </a:xfrm>
            <a:prstGeom prst="flowChartDelay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  <a:alpha val="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1760" y="179437"/>
              <a:ext cx="3406124" cy="4160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MY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FUNDAMENTAL OF MULTIMEDIA</a:t>
              </a:r>
              <a:endParaRPr lang="en-MY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0" y="1691605"/>
            <a:ext cx="9072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-1" y="1009293"/>
            <a:ext cx="10080625" cy="65883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MY" sz="2800" b="1" dirty="0" smtClean="0">
                <a:latin typeface="Arial" pitchFamily="34" charset="0"/>
                <a:cs typeface="Arial" pitchFamily="34" charset="0"/>
              </a:rPr>
              <a:t>5.3 	Multimedia Software</a:t>
            </a:r>
            <a:endParaRPr lang="en-MY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8FFFE83D-7DB2-4575-AE20-E307198ABD55}" type="slidenum">
              <a:rPr/>
              <a:pPr lvl="0"/>
              <a:t>45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01880" y="2485247"/>
            <a:ext cx="7913519" cy="3629668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173038" marR="0" lvl="0" indent="-173038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/>
            </a:pPr>
            <a:r>
              <a:rPr lang="en-US" sz="2400" b="0" i="0" u="none" strike="noStrike" kern="1200" dirty="0">
                <a:ln>
                  <a:noFill/>
                </a:ln>
                <a:solidFill>
                  <a:srgbClr val="FFFF00"/>
                </a:solidFill>
                <a:latin typeface="Arial" pitchFamily="34"/>
                <a:ea typeface="SimSun" pitchFamily="2"/>
                <a:cs typeface="Arial" pitchFamily="34"/>
              </a:rPr>
              <a:t>Definition</a:t>
            </a:r>
            <a:r>
              <a:rPr lang="en-US" sz="2400" b="0" i="0" u="none" strike="noStrike" kern="1200" dirty="0">
                <a:ln>
                  <a:noFill/>
                </a:ln>
                <a:latin typeface="Arial" pitchFamily="34"/>
                <a:ea typeface="SimSun" pitchFamily="2"/>
                <a:cs typeface="Arial" pitchFamily="34"/>
              </a:rPr>
              <a:t> : </a:t>
            </a:r>
            <a:r>
              <a:rPr lang="en-US" sz="2400" b="0" i="0" u="none" strike="noStrike" kern="1200" dirty="0" smtClean="0">
                <a:ln>
                  <a:noFill/>
                </a:ln>
                <a:solidFill>
                  <a:srgbClr val="FFFF00"/>
                </a:solidFill>
                <a:latin typeface="Arial" pitchFamily="34"/>
                <a:ea typeface="SimSun" pitchFamily="2"/>
                <a:cs typeface="Arial" pitchFamily="34"/>
              </a:rPr>
              <a:t>software </a:t>
            </a:r>
            <a:r>
              <a:rPr lang="en-US" sz="2400" b="0" i="0" u="none" strike="noStrike" kern="1200" dirty="0">
                <a:ln>
                  <a:noFill/>
                </a:ln>
                <a:solidFill>
                  <a:srgbClr val="FFFF00"/>
                </a:solidFill>
                <a:latin typeface="Arial" pitchFamily="34"/>
                <a:ea typeface="SimSun" pitchFamily="2"/>
                <a:cs typeface="Arial" pitchFamily="34"/>
              </a:rPr>
              <a:t>that </a:t>
            </a:r>
            <a:r>
              <a:rPr lang="en-US" sz="2400" b="0" i="0" u="none" strike="noStrike" kern="1200" dirty="0" smtClean="0">
                <a:ln>
                  <a:noFill/>
                </a:ln>
                <a:solidFill>
                  <a:srgbClr val="FFFF00"/>
                </a:solidFill>
                <a:latin typeface="Arial" pitchFamily="34"/>
                <a:ea typeface="SimSun" pitchFamily="2"/>
                <a:cs typeface="Arial" pitchFamily="34"/>
              </a:rPr>
              <a:t>is use </a:t>
            </a:r>
            <a:r>
              <a:rPr lang="en-US" sz="2400" b="0" i="0" u="none" strike="noStrike" kern="1200" dirty="0">
                <a:ln>
                  <a:noFill/>
                </a:ln>
                <a:solidFill>
                  <a:srgbClr val="FFFF00"/>
                </a:solidFill>
                <a:latin typeface="Arial" pitchFamily="34"/>
                <a:ea typeface="SimSun" pitchFamily="2"/>
                <a:cs typeface="Arial" pitchFamily="34"/>
              </a:rPr>
              <a:t>to produce multimedia elements.</a:t>
            </a:r>
          </a:p>
          <a:p>
            <a:pPr marL="173038" marR="0" lvl="0" indent="-173038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/>
            </a:pPr>
            <a:endParaRPr lang="en-US" sz="2400" b="0" i="0" u="none" strike="noStrike" kern="1200" dirty="0">
              <a:ln>
                <a:noFill/>
              </a:ln>
              <a:solidFill>
                <a:srgbClr val="FF0000"/>
              </a:solidFill>
              <a:latin typeface="Arial" pitchFamily="34"/>
              <a:ea typeface="SimSun" pitchFamily="2"/>
              <a:cs typeface="Arial" pitchFamily="34"/>
            </a:endParaRPr>
          </a:p>
          <a:p>
            <a:pPr marL="173038" marR="0" lvl="0" indent="-173038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/>
            </a:pPr>
            <a:r>
              <a:rPr lang="en-US" sz="2400" b="0" i="0" u="none" strike="noStrike" kern="1200" dirty="0">
                <a:ln>
                  <a:noFill/>
                </a:ln>
                <a:solidFill>
                  <a:srgbClr val="FFFF00"/>
                </a:solidFill>
                <a:latin typeface="Arial" pitchFamily="34"/>
                <a:ea typeface="SimSun" pitchFamily="2"/>
                <a:cs typeface="Arial" pitchFamily="34"/>
              </a:rPr>
              <a:t>Types of </a:t>
            </a:r>
            <a:r>
              <a:rPr lang="en-US" sz="2400" b="0" i="0" u="none" strike="noStrike" kern="1200" dirty="0" smtClean="0">
                <a:ln>
                  <a:noFill/>
                </a:ln>
                <a:solidFill>
                  <a:srgbClr val="FFFF00"/>
                </a:solidFill>
                <a:latin typeface="Arial" pitchFamily="34"/>
                <a:ea typeface="SimSun" pitchFamily="2"/>
                <a:cs typeface="Arial" pitchFamily="34"/>
              </a:rPr>
              <a:t>editing software </a:t>
            </a:r>
            <a:r>
              <a:rPr lang="en-US" sz="2400" b="0" i="0" u="none" strike="noStrike" kern="1200" dirty="0">
                <a:ln>
                  <a:noFill/>
                </a:ln>
                <a:solidFill>
                  <a:srgbClr val="FFFF00"/>
                </a:solidFill>
                <a:latin typeface="Arial" pitchFamily="34"/>
                <a:ea typeface="SimSun" pitchFamily="2"/>
                <a:cs typeface="Arial" pitchFamily="34"/>
              </a:rPr>
              <a:t>:</a:t>
            </a:r>
          </a:p>
          <a:p>
            <a:pPr marL="993775" marR="0" lvl="0" indent="-19050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/>
            </a:pPr>
            <a:r>
              <a:rPr lang="en-US" sz="2400" b="0" i="0" u="none" strike="noStrike" kern="1200" dirty="0" smtClean="0">
                <a:ln>
                  <a:noFill/>
                </a:ln>
                <a:solidFill>
                  <a:srgbClr val="FFFF00"/>
                </a:solidFill>
                <a:latin typeface="Arial" pitchFamily="34"/>
                <a:ea typeface="SimSun" pitchFamily="2"/>
                <a:cs typeface="Arial" pitchFamily="34"/>
              </a:rPr>
              <a:t>Text editor</a:t>
            </a:r>
          </a:p>
          <a:p>
            <a:pPr marL="993775" marR="0" lvl="0" indent="-19050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/>
            </a:pPr>
            <a:r>
              <a:rPr lang="en-US" sz="2400" b="0" i="0" u="none" strike="noStrike" kern="1200" dirty="0" smtClean="0">
                <a:ln>
                  <a:noFill/>
                </a:ln>
                <a:solidFill>
                  <a:srgbClr val="FFFF00"/>
                </a:solidFill>
                <a:latin typeface="Arial" pitchFamily="34"/>
                <a:ea typeface="SimSun" pitchFamily="2"/>
                <a:cs typeface="Arial" pitchFamily="34"/>
              </a:rPr>
              <a:t>Font editor</a:t>
            </a:r>
          </a:p>
          <a:p>
            <a:pPr marL="993775" indent="-190500" hangingPunct="0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FF00"/>
                </a:solidFill>
                <a:latin typeface="Arial" pitchFamily="34"/>
                <a:ea typeface="SimSun" pitchFamily="2"/>
                <a:cs typeface="Arial" pitchFamily="34"/>
              </a:rPr>
              <a:t>Graphic editor</a:t>
            </a:r>
            <a:endParaRPr lang="en-US" sz="2400" b="0" i="0" u="none" strike="noStrike" kern="1200" dirty="0">
              <a:ln>
                <a:noFill/>
              </a:ln>
              <a:solidFill>
                <a:srgbClr val="FFFF00"/>
              </a:solidFill>
              <a:latin typeface="Arial" pitchFamily="34"/>
              <a:ea typeface="SimSun" pitchFamily="2"/>
              <a:cs typeface="Arial" pitchFamily="34"/>
            </a:endParaRPr>
          </a:p>
          <a:p>
            <a:pPr marL="993775" marR="0" lvl="0" indent="-19050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/>
            </a:pPr>
            <a:r>
              <a:rPr lang="en-US" sz="2400" b="0" i="0" u="none" strike="noStrike" kern="1200" dirty="0" smtClean="0">
                <a:ln>
                  <a:noFill/>
                </a:ln>
                <a:solidFill>
                  <a:srgbClr val="FFFF00"/>
                </a:solidFill>
                <a:latin typeface="Arial" pitchFamily="34"/>
                <a:ea typeface="SimSun" pitchFamily="2"/>
                <a:cs typeface="Arial" pitchFamily="34"/>
              </a:rPr>
              <a:t>Audio </a:t>
            </a:r>
            <a:r>
              <a:rPr lang="en-US" sz="2400" dirty="0" smtClean="0">
                <a:solidFill>
                  <a:srgbClr val="FFFF00"/>
                </a:solidFill>
                <a:latin typeface="Arial" pitchFamily="34"/>
                <a:ea typeface="SimSun" pitchFamily="2"/>
                <a:cs typeface="Arial" pitchFamily="34"/>
              </a:rPr>
              <a:t>e</a:t>
            </a:r>
            <a:r>
              <a:rPr lang="en-US" sz="2400" b="0" i="0" u="none" strike="noStrike" kern="1200" dirty="0" smtClean="0">
                <a:ln>
                  <a:noFill/>
                </a:ln>
                <a:solidFill>
                  <a:srgbClr val="FFFF00"/>
                </a:solidFill>
                <a:latin typeface="Arial" pitchFamily="34"/>
                <a:ea typeface="SimSun" pitchFamily="2"/>
                <a:cs typeface="Arial" pitchFamily="34"/>
              </a:rPr>
              <a:t>ditor</a:t>
            </a:r>
            <a:endParaRPr lang="en-US" sz="2400" b="0" i="0" u="none" strike="noStrike" kern="1200" dirty="0">
              <a:ln>
                <a:noFill/>
              </a:ln>
              <a:solidFill>
                <a:srgbClr val="FFFF00"/>
              </a:solidFill>
              <a:latin typeface="Arial" pitchFamily="34"/>
              <a:ea typeface="SimSun" pitchFamily="2"/>
              <a:cs typeface="Arial" pitchFamily="34"/>
            </a:endParaRPr>
          </a:p>
          <a:p>
            <a:pPr marL="993775" marR="0" lvl="0" indent="-19050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/>
            </a:pPr>
            <a:r>
              <a:rPr lang="en-US" sz="2400" b="0" i="0" u="none" strike="noStrike" kern="1200" dirty="0" smtClean="0">
                <a:ln>
                  <a:noFill/>
                </a:ln>
                <a:solidFill>
                  <a:srgbClr val="FFFF00"/>
                </a:solidFill>
                <a:latin typeface="Arial" pitchFamily="34"/>
                <a:ea typeface="SimSun" pitchFamily="2"/>
                <a:cs typeface="Arial" pitchFamily="34"/>
              </a:rPr>
              <a:t>Video </a:t>
            </a:r>
            <a:r>
              <a:rPr lang="en-US" sz="2400" dirty="0">
                <a:solidFill>
                  <a:srgbClr val="FFFF00"/>
                </a:solidFill>
                <a:latin typeface="Arial" pitchFamily="34"/>
                <a:ea typeface="SimSun" pitchFamily="2"/>
                <a:cs typeface="Arial" pitchFamily="34"/>
              </a:rPr>
              <a:t>e</a:t>
            </a:r>
            <a:r>
              <a:rPr lang="en-US" sz="2400" b="0" i="0" u="none" strike="noStrike" kern="1200" dirty="0" smtClean="0">
                <a:ln>
                  <a:noFill/>
                </a:ln>
                <a:solidFill>
                  <a:srgbClr val="FFFF00"/>
                </a:solidFill>
                <a:latin typeface="Arial" pitchFamily="34"/>
                <a:ea typeface="SimSun" pitchFamily="2"/>
                <a:cs typeface="Arial" pitchFamily="34"/>
              </a:rPr>
              <a:t>ditor</a:t>
            </a:r>
            <a:endParaRPr lang="en-US" sz="2400" b="0" i="0" u="none" strike="noStrike" kern="1200" dirty="0">
              <a:ln>
                <a:noFill/>
              </a:ln>
              <a:solidFill>
                <a:srgbClr val="FFFF00"/>
              </a:solidFill>
              <a:latin typeface="Arial" pitchFamily="34"/>
              <a:ea typeface="SimSun" pitchFamily="2"/>
              <a:cs typeface="Arial" pitchFamily="34"/>
            </a:endParaRPr>
          </a:p>
          <a:p>
            <a:pPr marL="993775" marR="0" lvl="0" indent="-19050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/>
            </a:pPr>
            <a:r>
              <a:rPr lang="en-US" sz="2400" dirty="0" smtClean="0">
                <a:solidFill>
                  <a:srgbClr val="FFFF00"/>
                </a:solidFill>
                <a:latin typeface="Arial" pitchFamily="34"/>
                <a:ea typeface="SimSun" pitchFamily="2"/>
                <a:cs typeface="Arial" pitchFamily="34"/>
              </a:rPr>
              <a:t>Animation editor</a:t>
            </a:r>
            <a:r>
              <a:rPr lang="en-US" sz="2400" b="0" i="0" u="none" strike="noStrike" kern="1200" dirty="0">
                <a:ln>
                  <a:noFill/>
                </a:ln>
                <a:solidFill>
                  <a:srgbClr val="FFFF00"/>
                </a:solidFill>
                <a:latin typeface="Arial" pitchFamily="34"/>
                <a:ea typeface="SimSun" pitchFamily="2"/>
                <a:cs typeface="Arial" pitchFamily="34"/>
              </a:rPr>
              <a:t>	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-248" y="-36587"/>
            <a:ext cx="6053340" cy="864096"/>
            <a:chOff x="-248" y="-36587"/>
            <a:chExt cx="6053340" cy="864096"/>
          </a:xfrm>
        </p:grpSpPr>
        <p:sp>
          <p:nvSpPr>
            <p:cNvPr id="13" name="Flowchart: Delay 12"/>
            <p:cNvSpPr/>
            <p:nvPr/>
          </p:nvSpPr>
          <p:spPr>
            <a:xfrm>
              <a:off x="-248" y="-36587"/>
              <a:ext cx="6053340" cy="864096"/>
            </a:xfrm>
            <a:prstGeom prst="flowChartDelay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  <a:alpha val="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760" y="179437"/>
              <a:ext cx="3406124" cy="4160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MY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FUNDAMENTAL OF MULTIMEDIA</a:t>
              </a:r>
              <a:endParaRPr lang="en-MY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0" y="1691605"/>
            <a:ext cx="9072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25512" y="1811079"/>
            <a:ext cx="6768752" cy="444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0">
              <a:buNone/>
            </a:pPr>
            <a:r>
              <a:rPr lang="en-US" sz="2400" b="1" u="sng" dirty="0" smtClean="0">
                <a:effectLst>
                  <a:outerShdw dist="17961" dir="2700000">
                    <a:scrgbClr r="0" g="0" b="0"/>
                  </a:outerShdw>
                </a:effectLst>
                <a:latin typeface="Arial" pitchFamily="34" charset="0"/>
                <a:cs typeface="Arial" pitchFamily="34" charset="0"/>
              </a:rPr>
              <a:t>Editing Software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1" y="1009293"/>
            <a:ext cx="10080625" cy="65883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MY" sz="2800" b="1" dirty="0" smtClean="0">
                <a:latin typeface="Arial" pitchFamily="34" charset="0"/>
                <a:cs typeface="Arial" pitchFamily="34" charset="0"/>
              </a:rPr>
              <a:t>5.3 	Multimedia Software</a:t>
            </a:r>
            <a:endParaRPr lang="en-MY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8FCADF92-3700-4531-8AE6-B805DD571A22}" type="slidenum">
              <a:rPr/>
              <a:pPr lvl="0"/>
              <a:t>46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01880" y="2678774"/>
            <a:ext cx="7913519" cy="444758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173038" lvl="0" indent="-173038" hangingPunct="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ea typeface="SimSun" pitchFamily="2"/>
                <a:cs typeface="Arial" pitchFamily="34" charset="0"/>
              </a:rPr>
              <a:t>Text editor is used to edit plain text </a:t>
            </a:r>
            <a:endParaRPr lang="en-US" sz="2400" i="0" u="none" strike="noStrike" kern="1200" dirty="0">
              <a:ln>
                <a:noFill/>
              </a:ln>
              <a:solidFill>
                <a:srgbClr val="FFFF00"/>
              </a:solidFill>
              <a:latin typeface="Arial" pitchFamily="34" charset="0"/>
              <a:ea typeface="SimSun" pitchFamily="2"/>
              <a:cs typeface="Arial" pitchFamily="34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248" y="-36587"/>
            <a:ext cx="6053340" cy="864096"/>
            <a:chOff x="-248" y="-36587"/>
            <a:chExt cx="6053340" cy="864096"/>
          </a:xfrm>
        </p:grpSpPr>
        <p:sp>
          <p:nvSpPr>
            <p:cNvPr id="11" name="Flowchart: Delay 10"/>
            <p:cNvSpPr/>
            <p:nvPr/>
          </p:nvSpPr>
          <p:spPr>
            <a:xfrm>
              <a:off x="-248" y="-36587"/>
              <a:ext cx="6053340" cy="864096"/>
            </a:xfrm>
            <a:prstGeom prst="flowChartDelay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  <a:alpha val="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1760" y="179437"/>
              <a:ext cx="3406124" cy="4160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MY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FUNDAMENTAL OF MULTIMEDIA</a:t>
              </a:r>
              <a:endParaRPr lang="en-MY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4" name="Straight Connector 13"/>
          <p:cNvCxnSpPr/>
          <p:nvPr/>
        </p:nvCxnSpPr>
        <p:spPr>
          <a:xfrm>
            <a:off x="0" y="1691605"/>
            <a:ext cx="9072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35856" y="1840574"/>
            <a:ext cx="6768752" cy="444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0">
              <a:buNone/>
            </a:pPr>
            <a:r>
              <a:rPr lang="en-US" sz="2400" dirty="0" smtClean="0">
                <a:effectLst>
                  <a:outerShdw dist="17961" dir="2700000">
                    <a:scrgbClr r="0" g="0" b="0"/>
                  </a:outerShdw>
                </a:effectLst>
                <a:latin typeface="Arial" pitchFamily="34" charset="0"/>
                <a:cs typeface="Arial" pitchFamily="34" charset="0"/>
              </a:rPr>
              <a:t>1. </a:t>
            </a:r>
            <a:r>
              <a:rPr lang="en-US" sz="2400" b="1" u="sng" dirty="0" smtClean="0">
                <a:effectLst>
                  <a:outerShdw dist="17961" dir="2700000">
                    <a:scrgbClr r="0" g="0" b="0"/>
                  </a:outerShdw>
                </a:effectLst>
                <a:latin typeface="Arial" pitchFamily="34" charset="0"/>
                <a:cs typeface="Arial" pitchFamily="34" charset="0"/>
              </a:rPr>
              <a:t>Editing Software : Text Editor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458912" y="4160837"/>
          <a:ext cx="71628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3581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Name of Software</a:t>
                      </a:r>
                      <a:endParaRPr lang="en-MY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Format files</a:t>
                      </a:r>
                      <a:endParaRPr lang="en-MY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Microsoft Word</a:t>
                      </a:r>
                      <a:endParaRPr lang="en-MY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.doc,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.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docx</a:t>
                      </a:r>
                      <a:endParaRPr lang="en-MY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OpenOffice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Writer</a:t>
                      </a:r>
                      <a:endParaRPr lang="en-MY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odt</a:t>
                      </a:r>
                      <a:endParaRPr lang="en-MY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Notepad</a:t>
                      </a:r>
                      <a:endParaRPr lang="en-MY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.txt</a:t>
                      </a:r>
                      <a:endParaRPr lang="en-MY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Wordpad</a:t>
                      </a:r>
                      <a:endParaRPr lang="en-MY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.rtf</a:t>
                      </a:r>
                      <a:endParaRPr lang="en-MY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-1" y="1009293"/>
            <a:ext cx="10080625" cy="65883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MY" sz="2800" b="1" dirty="0" smtClean="0">
                <a:latin typeface="Arial" pitchFamily="34" charset="0"/>
                <a:cs typeface="Arial" pitchFamily="34" charset="0"/>
              </a:rPr>
              <a:t>5.3 	Multimedia Software</a:t>
            </a:r>
            <a:endParaRPr lang="en-MY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8FCADF92-3700-4531-8AE6-B805DD571A22}" type="slidenum">
              <a:rPr/>
              <a:pPr lvl="0"/>
              <a:t>47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01880" y="2332037"/>
            <a:ext cx="7913519" cy="2361565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173038" lvl="0" indent="-173038" hangingPunct="0">
              <a:buFont typeface="Wingdings" pitchFamily="2" charset="2"/>
              <a:buChar char="Ø"/>
            </a:pPr>
            <a:r>
              <a:rPr lang="en-US" sz="2200" dirty="0" smtClean="0">
                <a:latin typeface="Arial" pitchFamily="34" charset="0"/>
                <a:ea typeface="SimSun" pitchFamily="2"/>
                <a:cs typeface="Arial" pitchFamily="34" charset="0"/>
              </a:rPr>
              <a:t>Special font editing tools can be used to </a:t>
            </a: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ea typeface="SimSun" pitchFamily="2"/>
                <a:cs typeface="Arial" pitchFamily="34" charset="0"/>
              </a:rPr>
              <a:t>make your own type</a:t>
            </a:r>
            <a:r>
              <a:rPr lang="en-US" sz="2200" dirty="0" smtClean="0">
                <a:latin typeface="Arial" pitchFamily="34" charset="0"/>
                <a:ea typeface="SimSun" pitchFamily="2"/>
                <a:cs typeface="Arial" pitchFamily="34" charset="0"/>
              </a:rPr>
              <a:t>, so you can communicate an idea or graphic feeling exactly. </a:t>
            </a:r>
          </a:p>
          <a:p>
            <a:pPr marL="173038" lvl="0" indent="-173038" hangingPunct="0">
              <a:buFont typeface="Wingdings" pitchFamily="2" charset="2"/>
              <a:buChar char="Ø"/>
            </a:pPr>
            <a:r>
              <a:rPr lang="en-US" sz="2200" dirty="0" smtClean="0">
                <a:latin typeface="Arial" pitchFamily="34" charset="0"/>
                <a:ea typeface="SimSun" pitchFamily="2"/>
                <a:cs typeface="Arial" pitchFamily="34" charset="0"/>
              </a:rPr>
              <a:t>With these tools, professional typographers create distinct text and display faces. </a:t>
            </a:r>
          </a:p>
          <a:p>
            <a:pPr marL="173038" lvl="0" indent="-173038" hangingPunct="0">
              <a:buFont typeface="Wingdings" pitchFamily="2" charset="2"/>
              <a:buChar char="Ø"/>
            </a:pPr>
            <a:r>
              <a:rPr lang="en-US" sz="2200" dirty="0" smtClean="0">
                <a:latin typeface="Arial" pitchFamily="34" charset="0"/>
                <a:ea typeface="SimSun" pitchFamily="2"/>
                <a:cs typeface="Arial" pitchFamily="34" charset="0"/>
              </a:rPr>
              <a:t>Graphic designers, publishers, and ad agencies can design instant variations of existing typefaces</a:t>
            </a:r>
            <a:endParaRPr lang="en-US" sz="2200" i="0" u="none" strike="noStrike" kern="1200" dirty="0">
              <a:ln>
                <a:noFill/>
              </a:ln>
              <a:latin typeface="Arial" pitchFamily="34" charset="0"/>
              <a:ea typeface="SimSun" pitchFamily="2"/>
              <a:cs typeface="Arial" pitchFamily="34" charset="0"/>
            </a:endParaRPr>
          </a:p>
        </p:txBody>
      </p:sp>
      <p:grpSp>
        <p:nvGrpSpPr>
          <p:cNvPr id="10" name="Group 11"/>
          <p:cNvGrpSpPr/>
          <p:nvPr/>
        </p:nvGrpSpPr>
        <p:grpSpPr>
          <a:xfrm>
            <a:off x="-248" y="-36587"/>
            <a:ext cx="6053340" cy="864096"/>
            <a:chOff x="-248" y="-36587"/>
            <a:chExt cx="6053340" cy="864096"/>
          </a:xfrm>
        </p:grpSpPr>
        <p:sp>
          <p:nvSpPr>
            <p:cNvPr id="11" name="Flowchart: Delay 10"/>
            <p:cNvSpPr/>
            <p:nvPr/>
          </p:nvSpPr>
          <p:spPr>
            <a:xfrm>
              <a:off x="-248" y="-36587"/>
              <a:ext cx="6053340" cy="864096"/>
            </a:xfrm>
            <a:prstGeom prst="flowChartDelay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  <a:alpha val="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1760" y="179437"/>
              <a:ext cx="3406124" cy="4160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MY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FUNDAMENTAL OF MULTIMEDIA</a:t>
              </a:r>
              <a:endParaRPr lang="en-MY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4" name="Straight Connector 13"/>
          <p:cNvCxnSpPr/>
          <p:nvPr/>
        </p:nvCxnSpPr>
        <p:spPr>
          <a:xfrm>
            <a:off x="0" y="1691605"/>
            <a:ext cx="9072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35856" y="1691605"/>
            <a:ext cx="6768752" cy="41526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0">
              <a:buNone/>
            </a:pPr>
            <a:r>
              <a:rPr lang="en-US" sz="2200" dirty="0" smtClean="0">
                <a:effectLst>
                  <a:outerShdw dist="17961" dir="2700000">
                    <a:scrgbClr r="0" g="0" b="0"/>
                  </a:outerShdw>
                </a:effectLst>
                <a:latin typeface="Arial" pitchFamily="34" charset="0"/>
                <a:cs typeface="Arial" pitchFamily="34" charset="0"/>
              </a:rPr>
              <a:t>1. </a:t>
            </a:r>
            <a:r>
              <a:rPr lang="en-US" sz="2200" b="1" u="sng" dirty="0" smtClean="0">
                <a:effectLst>
                  <a:outerShdw dist="17961" dir="2700000">
                    <a:scrgbClr r="0" g="0" b="0"/>
                  </a:outerShdw>
                </a:effectLst>
                <a:latin typeface="Arial" pitchFamily="34" charset="0"/>
                <a:cs typeface="Arial" pitchFamily="34" charset="0"/>
              </a:rPr>
              <a:t>Editing Software : Font Editor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458912" y="4922837"/>
          <a:ext cx="71628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3581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Name of Software</a:t>
                      </a:r>
                      <a:endParaRPr lang="en-MY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Format files</a:t>
                      </a:r>
                      <a:endParaRPr lang="en-MY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FontLab</a:t>
                      </a:r>
                      <a:endParaRPr lang="en-US" sz="2000" b="0" i="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MY" dirty="0" err="1" smtClean="0">
                          <a:latin typeface="Arial" pitchFamily="34" charset="0"/>
                          <a:cs typeface="Arial" pitchFamily="34" charset="0"/>
                        </a:rPr>
                        <a:t>vfb</a:t>
                      </a:r>
                      <a:endParaRPr lang="en-MY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Fontographer</a:t>
                      </a:r>
                      <a:endParaRPr lang="en-US" sz="2000" b="0" i="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dirty="0" smtClean="0">
                          <a:latin typeface="Arial" pitchFamily="34" charset="0"/>
                          <a:cs typeface="Arial" pitchFamily="34" charset="0"/>
                        </a:rPr>
                        <a:t>.fog</a:t>
                      </a:r>
                      <a:endParaRPr lang="en-MY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BitFonter</a:t>
                      </a: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3.0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MY" dirty="0" err="1" smtClean="0">
                          <a:latin typeface="Arial" pitchFamily="34" charset="0"/>
                          <a:cs typeface="Arial" pitchFamily="34" charset="0"/>
                        </a:rPr>
                        <a:t>bfb</a:t>
                      </a:r>
                      <a:endParaRPr lang="en-MY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0" y="7056437"/>
            <a:ext cx="366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Multimedia : Making It </a:t>
            </a:r>
            <a:r>
              <a:rPr lang="en-US" i="1" dirty="0" err="1" smtClean="0"/>
              <a:t>Workpg</a:t>
            </a:r>
            <a:r>
              <a:rPr lang="en-US" i="1" dirty="0" smtClean="0"/>
              <a:t> 50</a:t>
            </a:r>
            <a:endParaRPr lang="en-US" i="1" dirty="0"/>
          </a:p>
        </p:txBody>
      </p:sp>
      <p:sp>
        <p:nvSpPr>
          <p:cNvPr id="19" name="Rectangle 18"/>
          <p:cNvSpPr/>
          <p:nvPr/>
        </p:nvSpPr>
        <p:spPr>
          <a:xfrm>
            <a:off x="-1" y="1009293"/>
            <a:ext cx="10080625" cy="65883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MY" sz="2800" b="1" dirty="0" smtClean="0">
                <a:latin typeface="Arial" pitchFamily="34" charset="0"/>
                <a:cs typeface="Arial" pitchFamily="34" charset="0"/>
              </a:rPr>
              <a:t>5.3 	Multimedia Software</a:t>
            </a:r>
            <a:endParaRPr lang="en-MY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807AE784-D40D-426A-BB6D-5A2135269E72}" type="slidenum">
              <a:rPr/>
              <a:pPr lvl="0"/>
              <a:t>48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35856" y="2334807"/>
            <a:ext cx="8136904" cy="106403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173038" marR="0" lvl="0" indent="-173038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/>
            </a:pPr>
            <a:r>
              <a:rPr lang="en-US" sz="2200" i="0" u="none" strike="noStrike" kern="1200" dirty="0">
                <a:ln>
                  <a:noFill/>
                </a:ln>
                <a:solidFill>
                  <a:srgbClr val="FFFF00"/>
                </a:solidFill>
                <a:latin typeface="Arial" pitchFamily="34"/>
                <a:ea typeface="SimSun" pitchFamily="2"/>
                <a:cs typeface="Arial" pitchFamily="34"/>
              </a:rPr>
              <a:t>Graphic editor can edit images, draw or illustrate pictures or objects.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200" i="0" u="none" strike="noStrike" kern="1200" dirty="0">
              <a:ln>
                <a:noFill/>
              </a:ln>
              <a:latin typeface="Arial" pitchFamily="34"/>
              <a:ea typeface="SimSun" pitchFamily="2"/>
              <a:cs typeface="Arial" pitchFamily="34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808064" y="5508028"/>
            <a:ext cx="4176465" cy="1467137"/>
            <a:chOff x="2808064" y="5508028"/>
            <a:chExt cx="4176465" cy="146713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/>
            <a:srcRect l="4725" r="10226"/>
            <a:stretch>
              <a:fillRect/>
            </a:stretch>
          </p:blipFill>
          <p:spPr>
            <a:xfrm>
              <a:off x="4248224" y="5508029"/>
              <a:ext cx="1296144" cy="1447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/>
            <a:srcRect t="-4054" b="31088"/>
            <a:stretch>
              <a:fillRect/>
            </a:stretch>
          </p:blipFill>
          <p:spPr>
            <a:xfrm rot="5400000">
              <a:off x="5602888" y="5593525"/>
              <a:ext cx="1467137" cy="129614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/>
            <a:srcRect b="8081"/>
            <a:stretch>
              <a:fillRect/>
            </a:stretch>
          </p:blipFill>
          <p:spPr>
            <a:xfrm>
              <a:off x="2808064" y="5508029"/>
              <a:ext cx="1296144" cy="144016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11" name="Group 11"/>
          <p:cNvGrpSpPr/>
          <p:nvPr/>
        </p:nvGrpSpPr>
        <p:grpSpPr>
          <a:xfrm>
            <a:off x="-248" y="-36587"/>
            <a:ext cx="6053340" cy="864096"/>
            <a:chOff x="-248" y="-36587"/>
            <a:chExt cx="6053340" cy="864096"/>
          </a:xfrm>
        </p:grpSpPr>
        <p:sp>
          <p:nvSpPr>
            <p:cNvPr id="12" name="Flowchart: Delay 11"/>
            <p:cNvSpPr/>
            <p:nvPr/>
          </p:nvSpPr>
          <p:spPr>
            <a:xfrm>
              <a:off x="-248" y="-36587"/>
              <a:ext cx="6053340" cy="864096"/>
            </a:xfrm>
            <a:prstGeom prst="flowChartDelay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  <a:alpha val="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760" y="179437"/>
              <a:ext cx="3406124" cy="4160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MY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FUNDAMENTAL OF MULTIMEDIA</a:t>
              </a:r>
              <a:endParaRPr lang="en-MY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0" y="1691605"/>
            <a:ext cx="9072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35856" y="1764374"/>
            <a:ext cx="6768752" cy="41526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0">
              <a:buNone/>
            </a:pPr>
            <a:r>
              <a:rPr lang="en-US" sz="2200" b="1" u="sng" dirty="0" smtClean="0">
                <a:effectLst>
                  <a:outerShdw dist="17961" dir="2700000">
                    <a:scrgbClr r="0" g="0" b="0"/>
                  </a:outerShdw>
                </a:effectLst>
                <a:latin typeface="Arial" pitchFamily="34" charset="0"/>
                <a:cs typeface="Arial" pitchFamily="34" charset="0"/>
              </a:rPr>
              <a:t>2. Editing Software : Graphic Editor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655936" y="3246437"/>
          <a:ext cx="6720418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0209"/>
                <a:gridCol w="33602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Name of Software</a:t>
                      </a:r>
                      <a:endParaRPr lang="en-MY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Format files</a:t>
                      </a:r>
                      <a:endParaRPr lang="en-MY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GIMP 2.0</a:t>
                      </a:r>
                      <a:endParaRPr lang="en-MY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.xcf</a:t>
                      </a:r>
                      <a:endParaRPr lang="en-MY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Adobe Photoshop</a:t>
                      </a:r>
                      <a:endParaRPr lang="en-MY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.psd</a:t>
                      </a:r>
                      <a:endParaRPr lang="en-MY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Corel Draw</a:t>
                      </a:r>
                      <a:endParaRPr lang="en-MY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.cdr</a:t>
                      </a:r>
                      <a:endParaRPr lang="en-MY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Microsoft Paint</a:t>
                      </a:r>
                      <a:endParaRPr lang="en-MY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.bmp</a:t>
                      </a:r>
                      <a:endParaRPr lang="en-MY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-1" y="1009293"/>
            <a:ext cx="10080625" cy="65883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MY" sz="2800" b="1" dirty="0" smtClean="0">
                <a:latin typeface="Arial" pitchFamily="34" charset="0"/>
                <a:cs typeface="Arial" pitchFamily="34" charset="0"/>
              </a:rPr>
              <a:t>5.3 	Multimedia Software</a:t>
            </a:r>
            <a:endParaRPr lang="en-MY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C356680D-55EC-4986-A9E5-0BF899969784}" type="slidenum">
              <a:rPr/>
              <a:pPr lvl="0"/>
              <a:t>49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63848" y="2267669"/>
            <a:ext cx="8136904" cy="7520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173038" marR="0" lvl="0" indent="-173038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/>
            </a:pPr>
            <a:r>
              <a:rPr lang="en-US" sz="2200" i="0" u="none" strike="noStrike" kern="1200" dirty="0">
                <a:ln>
                  <a:noFill/>
                </a:ln>
                <a:solidFill>
                  <a:srgbClr val="FFFF00"/>
                </a:solidFill>
                <a:latin typeface="Arial" pitchFamily="34"/>
                <a:ea typeface="SimSun" pitchFamily="2"/>
                <a:cs typeface="Arial" pitchFamily="34"/>
              </a:rPr>
              <a:t>Animation editors are used for producing 2D, 3D, special effects and animation for the Web.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220912" y="5380037"/>
            <a:ext cx="4956344" cy="1512168"/>
            <a:chOff x="2448024" y="5364013"/>
            <a:chExt cx="4956344" cy="151216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5904408" y="5376221"/>
              <a:ext cx="1499960" cy="149996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alphaModFix/>
              <a:lum/>
            </a:blip>
            <a:srcRect l="7178" r="13861"/>
            <a:stretch>
              <a:fillRect/>
            </a:stretch>
          </p:blipFill>
          <p:spPr>
            <a:xfrm>
              <a:off x="4176216" y="5364013"/>
              <a:ext cx="1584176" cy="1504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alphaModFix/>
              <a:lum/>
            </a:blip>
            <a:srcRect l="12000" t="4324" b="4877"/>
            <a:stretch>
              <a:fillRect/>
            </a:stretch>
          </p:blipFill>
          <p:spPr>
            <a:xfrm>
              <a:off x="2448024" y="5364013"/>
              <a:ext cx="1584176" cy="151216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11" name="Group 11"/>
          <p:cNvGrpSpPr/>
          <p:nvPr/>
        </p:nvGrpSpPr>
        <p:grpSpPr>
          <a:xfrm>
            <a:off x="-248" y="-36587"/>
            <a:ext cx="6053340" cy="864096"/>
            <a:chOff x="-248" y="-36587"/>
            <a:chExt cx="6053340" cy="864096"/>
          </a:xfrm>
        </p:grpSpPr>
        <p:sp>
          <p:nvSpPr>
            <p:cNvPr id="12" name="Flowchart: Delay 11"/>
            <p:cNvSpPr/>
            <p:nvPr/>
          </p:nvSpPr>
          <p:spPr>
            <a:xfrm>
              <a:off x="-248" y="-36587"/>
              <a:ext cx="6053340" cy="864096"/>
            </a:xfrm>
            <a:prstGeom prst="flowChartDelay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  <a:alpha val="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760" y="179437"/>
              <a:ext cx="3406124" cy="4160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MY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FUNDAMENTAL OF MULTIMEDIA</a:t>
              </a:r>
              <a:endParaRPr lang="en-MY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0" y="1691605"/>
            <a:ext cx="9072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35856" y="1764374"/>
            <a:ext cx="6768752" cy="41526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0">
              <a:buNone/>
            </a:pPr>
            <a:r>
              <a:rPr lang="en-US" sz="2200" b="1" u="sng" dirty="0" smtClean="0">
                <a:effectLst>
                  <a:outerShdw dist="17961" dir="2700000">
                    <a:scrgbClr r="0" g="0" b="0"/>
                  </a:outerShdw>
                </a:effectLst>
                <a:latin typeface="Arial" pitchFamily="34" charset="0"/>
                <a:cs typeface="Arial" pitchFamily="34" charset="0"/>
              </a:rPr>
              <a:t>3. Editing Software : Animation Editor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655936" y="3131765"/>
          <a:ext cx="6720418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0209"/>
                <a:gridCol w="33602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Name of Software</a:t>
                      </a:r>
                      <a:endParaRPr lang="en-MY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Format files</a:t>
                      </a:r>
                      <a:endParaRPr lang="en-MY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3D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Blender</a:t>
                      </a:r>
                      <a:endParaRPr lang="en-MY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.blender</a:t>
                      </a:r>
                      <a:endParaRPr lang="en-MY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Adobe Flash</a:t>
                      </a:r>
                      <a:endParaRPr lang="en-MY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.swf</a:t>
                      </a:r>
                      <a:endParaRPr lang="en-MY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3D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Studio Max</a:t>
                      </a:r>
                      <a:endParaRPr lang="en-MY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.max</a:t>
                      </a:r>
                      <a:endParaRPr lang="en-MY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Lightwave</a:t>
                      </a:r>
                      <a:endParaRPr lang="en-MY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.dvs</a:t>
                      </a:r>
                      <a:endParaRPr lang="en-MY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-1" y="1009293"/>
            <a:ext cx="10080625" cy="65883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MY" sz="2800" b="1" dirty="0" smtClean="0">
                <a:latin typeface="Arial" pitchFamily="34" charset="0"/>
                <a:cs typeface="Arial" pitchFamily="34" charset="0"/>
              </a:rPr>
              <a:t>5.3 	Multimedia Software</a:t>
            </a:r>
            <a:endParaRPr lang="en-MY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4D242FB6-C07F-4EC6-B1F2-C7C683DD7FB3}" type="slidenum">
              <a:rPr/>
              <a:pPr lvl="0"/>
              <a:t>5</a:t>
            </a:fld>
            <a:endParaRPr lang="en-US"/>
          </a:p>
        </p:txBody>
      </p:sp>
      <p:grpSp>
        <p:nvGrpSpPr>
          <p:cNvPr id="2" name="Group 8"/>
          <p:cNvGrpSpPr/>
          <p:nvPr/>
        </p:nvGrpSpPr>
        <p:grpSpPr>
          <a:xfrm>
            <a:off x="-248" y="-36587"/>
            <a:ext cx="6053340" cy="864096"/>
            <a:chOff x="-248" y="-36587"/>
            <a:chExt cx="6053340" cy="864096"/>
          </a:xfrm>
        </p:grpSpPr>
        <p:sp>
          <p:nvSpPr>
            <p:cNvPr id="10" name="Flowchart: Delay 9"/>
            <p:cNvSpPr/>
            <p:nvPr/>
          </p:nvSpPr>
          <p:spPr>
            <a:xfrm>
              <a:off x="-248" y="-36587"/>
              <a:ext cx="6053340" cy="864096"/>
            </a:xfrm>
            <a:prstGeom prst="flowChartDelay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  <a:alpha val="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760" y="179437"/>
              <a:ext cx="3406124" cy="4160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MY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FUNDAMENTAL OF MULTIMEDIA</a:t>
              </a:r>
              <a:endParaRPr lang="en-MY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0" y="1691605"/>
            <a:ext cx="9072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9397" y="2699717"/>
            <a:ext cx="9184152" cy="2604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5" name="Rounded Rectangle 14"/>
          <p:cNvSpPr/>
          <p:nvPr/>
        </p:nvSpPr>
        <p:spPr>
          <a:xfrm>
            <a:off x="2664048" y="2699717"/>
            <a:ext cx="4896544" cy="5040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6" name="Rounded Rectangle 15"/>
          <p:cNvSpPr/>
          <p:nvPr/>
        </p:nvSpPr>
        <p:spPr>
          <a:xfrm>
            <a:off x="1007864" y="4715941"/>
            <a:ext cx="2592288" cy="504056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7" name="Rounded Rectangle 16"/>
          <p:cNvSpPr/>
          <p:nvPr/>
        </p:nvSpPr>
        <p:spPr>
          <a:xfrm>
            <a:off x="5472360" y="4715941"/>
            <a:ext cx="2808312" cy="504056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8" name="Rounded Rectangle 17"/>
          <p:cNvSpPr/>
          <p:nvPr/>
        </p:nvSpPr>
        <p:spPr>
          <a:xfrm>
            <a:off x="575816" y="3707829"/>
            <a:ext cx="3456384" cy="576064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9" name="Rounded Rectangle 18"/>
          <p:cNvSpPr/>
          <p:nvPr/>
        </p:nvSpPr>
        <p:spPr>
          <a:xfrm>
            <a:off x="4248224" y="3707829"/>
            <a:ext cx="5256584" cy="576064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1" name="Rectangle 20"/>
          <p:cNvSpPr/>
          <p:nvPr/>
        </p:nvSpPr>
        <p:spPr>
          <a:xfrm>
            <a:off x="-1" y="1043534"/>
            <a:ext cx="10080625" cy="7397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MY" sz="3200" b="1" dirty="0" smtClean="0">
                <a:latin typeface="Arial" pitchFamily="34" charset="0"/>
                <a:cs typeface="Arial" pitchFamily="34" charset="0"/>
              </a:rPr>
              <a:t>5.1 	Introduction to Multimedia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2DF72583-1847-4A73-9907-B445EA33B8E7}" type="slidenum">
              <a:rPr/>
              <a:pPr lvl="0"/>
              <a:t>50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07864" y="2430591"/>
            <a:ext cx="7913519" cy="739646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173038" marR="0" lvl="0" indent="-173038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/>
            </a:pPr>
            <a:r>
              <a:rPr lang="en-US" sz="2200" i="0" u="none" strike="noStrike" kern="1200" dirty="0">
                <a:ln>
                  <a:noFill/>
                </a:ln>
                <a:solidFill>
                  <a:srgbClr val="FFFF00"/>
                </a:solidFill>
                <a:latin typeface="Arial" pitchFamily="34"/>
                <a:ea typeface="SimSun" pitchFamily="2"/>
                <a:cs typeface="Arial" pitchFamily="34"/>
              </a:rPr>
              <a:t>Audio editor is used for voice recording or producing music and  special sound effects.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747736" y="5292005"/>
            <a:ext cx="4524824" cy="1728192"/>
            <a:chOff x="2747736" y="5292005"/>
            <a:chExt cx="4524824" cy="172819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alphaModFix/>
              <a:lum/>
            </a:blip>
            <a:srcRect l="3550" t="3204" r="25457" b="19901"/>
            <a:stretch>
              <a:fillRect/>
            </a:stretch>
          </p:blipFill>
          <p:spPr>
            <a:xfrm>
              <a:off x="5832400" y="5292005"/>
              <a:ext cx="1440160" cy="172819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4320232" y="5292005"/>
              <a:ext cx="1335960" cy="172188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alphaModFix/>
              <a:lum/>
            </a:blip>
            <a:srcRect b="8352"/>
            <a:stretch>
              <a:fillRect/>
            </a:stretch>
          </p:blipFill>
          <p:spPr>
            <a:xfrm>
              <a:off x="2747736" y="5292005"/>
              <a:ext cx="1428480" cy="172819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11" name="Group 11"/>
          <p:cNvGrpSpPr/>
          <p:nvPr/>
        </p:nvGrpSpPr>
        <p:grpSpPr>
          <a:xfrm>
            <a:off x="-248" y="-36587"/>
            <a:ext cx="6053340" cy="864096"/>
            <a:chOff x="-248" y="-36587"/>
            <a:chExt cx="6053340" cy="864096"/>
          </a:xfrm>
        </p:grpSpPr>
        <p:sp>
          <p:nvSpPr>
            <p:cNvPr id="12" name="Flowchart: Delay 11"/>
            <p:cNvSpPr/>
            <p:nvPr/>
          </p:nvSpPr>
          <p:spPr>
            <a:xfrm>
              <a:off x="-248" y="-36587"/>
              <a:ext cx="6053340" cy="864096"/>
            </a:xfrm>
            <a:prstGeom prst="flowChartDelay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  <a:alpha val="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760" y="179437"/>
              <a:ext cx="3406124" cy="4160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MY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FUNDAMENTAL OF MULTIMEDIA</a:t>
              </a:r>
              <a:endParaRPr lang="en-MY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0" y="1691605"/>
            <a:ext cx="9072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35856" y="1840574"/>
            <a:ext cx="6768752" cy="41526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0">
              <a:buNone/>
            </a:pPr>
            <a:r>
              <a:rPr lang="en-US" sz="2200" b="1" u="sng" dirty="0" smtClean="0">
                <a:effectLst>
                  <a:outerShdw dist="17961" dir="2700000">
                    <a:scrgbClr r="0" g="0" b="0"/>
                  </a:outerShdw>
                </a:effectLst>
                <a:latin typeface="Arial" pitchFamily="34" charset="0"/>
                <a:cs typeface="Arial" pitchFamily="34" charset="0"/>
              </a:rPr>
              <a:t>4. Editing Software : Audio Editor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655936" y="3337877"/>
          <a:ext cx="6720418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0209"/>
                <a:gridCol w="33602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Name of Software</a:t>
                      </a:r>
                      <a:endParaRPr lang="en-MY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Format files</a:t>
                      </a:r>
                      <a:endParaRPr lang="en-MY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Audacity</a:t>
                      </a:r>
                      <a:endParaRPr lang="en-MY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.aup</a:t>
                      </a:r>
                      <a:endParaRPr lang="en-MY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Sound Forge</a:t>
                      </a:r>
                      <a:endParaRPr lang="en-MY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.wav</a:t>
                      </a:r>
                      <a:endParaRPr lang="en-MY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Wave Pad</a:t>
                      </a:r>
                      <a:endParaRPr lang="en-MY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.dvs</a:t>
                      </a:r>
                      <a:endParaRPr lang="en-MY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-1" y="1009293"/>
            <a:ext cx="10080625" cy="65883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MY" sz="2800" b="1" dirty="0" smtClean="0">
                <a:latin typeface="Arial" pitchFamily="34" charset="0"/>
                <a:cs typeface="Arial" pitchFamily="34" charset="0"/>
              </a:rPr>
              <a:t>5.3 	Multimedia Software</a:t>
            </a:r>
            <a:endParaRPr lang="en-MY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D2946EC8-1DAF-4BAE-8079-F01DB10FDD96}" type="slidenum">
              <a:rPr/>
              <a:pPr lvl="0"/>
              <a:t>51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35856" y="2267669"/>
            <a:ext cx="7913519" cy="415263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173038" marR="0" lvl="0" indent="-173038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/>
            </a:pPr>
            <a:r>
              <a:rPr lang="en-US" sz="2200" i="0" u="none" strike="noStrike" kern="1200" dirty="0">
                <a:ln>
                  <a:noFill/>
                </a:ln>
                <a:solidFill>
                  <a:srgbClr val="FFFF99"/>
                </a:solidFill>
                <a:latin typeface="Arial" pitchFamily="34"/>
                <a:ea typeface="SimSun" pitchFamily="2"/>
                <a:cs typeface="Arial" pitchFamily="34"/>
              </a:rPr>
              <a:t>Video editor is used to edit video</a:t>
            </a:r>
            <a:r>
              <a:rPr lang="en-US" sz="2200" i="0" u="none" strike="noStrike" kern="1200" dirty="0" smtClean="0">
                <a:ln>
                  <a:noFill/>
                </a:ln>
                <a:solidFill>
                  <a:srgbClr val="FFFF99"/>
                </a:solidFill>
                <a:latin typeface="Arial" pitchFamily="34"/>
                <a:ea typeface="SimSun" pitchFamily="2"/>
                <a:cs typeface="Arial" pitchFamily="34"/>
              </a:rPr>
              <a:t>.</a:t>
            </a:r>
            <a:r>
              <a:rPr lang="en-US" sz="2200" i="0" u="none" strike="noStrike" kern="1200" dirty="0">
                <a:ln>
                  <a:noFill/>
                </a:ln>
                <a:solidFill>
                  <a:srgbClr val="FFFF99"/>
                </a:solidFill>
                <a:latin typeface="Arial" pitchFamily="34"/>
                <a:ea typeface="SimSun" pitchFamily="2"/>
                <a:cs typeface="Arial" pitchFamily="34"/>
              </a:rPr>
              <a:t>	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278479" y="5380037"/>
            <a:ext cx="3438233" cy="1481697"/>
            <a:chOff x="3278479" y="5269940"/>
            <a:chExt cx="3634040" cy="16782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alphaModFix/>
              <a:lum/>
            </a:blip>
            <a:srcRect l="4166" b="15564"/>
            <a:stretch>
              <a:fillRect/>
            </a:stretch>
          </p:blipFill>
          <p:spPr>
            <a:xfrm rot="5400000">
              <a:off x="5563550" y="5577157"/>
              <a:ext cx="1656186" cy="104175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alphaModFix/>
              <a:lum/>
            </a:blip>
            <a:srcRect l="15199" t="4114" r="9977"/>
            <a:stretch>
              <a:fillRect/>
            </a:stretch>
          </p:blipFill>
          <p:spPr>
            <a:xfrm>
              <a:off x="4574623" y="5269940"/>
              <a:ext cx="1080120" cy="167824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/>
            <a:srcRect l="20000" r="5000" b="8000"/>
            <a:stretch>
              <a:fillRect/>
            </a:stretch>
          </p:blipFill>
          <p:spPr>
            <a:xfrm>
              <a:off x="3278479" y="5269940"/>
              <a:ext cx="1080120" cy="165618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11" name="Group 11"/>
          <p:cNvGrpSpPr/>
          <p:nvPr/>
        </p:nvGrpSpPr>
        <p:grpSpPr>
          <a:xfrm>
            <a:off x="-248" y="-36587"/>
            <a:ext cx="6053340" cy="864096"/>
            <a:chOff x="-248" y="-36587"/>
            <a:chExt cx="6053340" cy="864096"/>
          </a:xfrm>
        </p:grpSpPr>
        <p:sp>
          <p:nvSpPr>
            <p:cNvPr id="12" name="Flowchart: Delay 11"/>
            <p:cNvSpPr/>
            <p:nvPr/>
          </p:nvSpPr>
          <p:spPr>
            <a:xfrm>
              <a:off x="-248" y="-36587"/>
              <a:ext cx="6053340" cy="864096"/>
            </a:xfrm>
            <a:prstGeom prst="flowChartDelay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  <a:alpha val="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760" y="179437"/>
              <a:ext cx="3406124" cy="4160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MY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FUNDAMENTAL OF MULTIMEDIA</a:t>
              </a:r>
              <a:endParaRPr lang="en-MY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0" y="1691605"/>
            <a:ext cx="9072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35856" y="1764374"/>
            <a:ext cx="6768752" cy="41526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0">
              <a:buNone/>
            </a:pPr>
            <a:r>
              <a:rPr lang="en-US" sz="2200" b="1" u="sng" dirty="0" smtClean="0">
                <a:effectLst>
                  <a:outerShdw dist="17961" dir="2700000">
                    <a:scrgbClr r="0" g="0" b="0"/>
                  </a:outerShdw>
                </a:effectLst>
                <a:latin typeface="Arial" pitchFamily="34" charset="0"/>
                <a:cs typeface="Arial" pitchFamily="34" charset="0"/>
              </a:rPr>
              <a:t>5. Editing Software : Video Editor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992312" y="2850197"/>
          <a:ext cx="6384042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2021"/>
                <a:gridCol w="3192021"/>
              </a:tblGrid>
              <a:tr h="36722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Name of Software</a:t>
                      </a:r>
                      <a:endParaRPr lang="en-MY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Format files</a:t>
                      </a:r>
                      <a:endParaRPr lang="en-MY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2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Windows Movie Maker</a:t>
                      </a:r>
                      <a:endParaRPr lang="en-MY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.mswmm</a:t>
                      </a:r>
                      <a:endParaRPr lang="en-MY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722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Pitivi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Video Editor</a:t>
                      </a:r>
                      <a:endParaRPr lang="en-MY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.xptv</a:t>
                      </a:r>
                      <a:endParaRPr lang="en-MY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722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OpenShot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Video Editor</a:t>
                      </a:r>
                      <a:endParaRPr lang="en-MY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.osp</a:t>
                      </a:r>
                      <a:endParaRPr lang="en-MY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722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Adobe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Premier</a:t>
                      </a:r>
                      <a:endParaRPr lang="en-MY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.ptl</a:t>
                      </a:r>
                      <a:endParaRPr lang="en-MY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722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Final Cut Pro</a:t>
                      </a:r>
                      <a:endParaRPr lang="en-MY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.fcp</a:t>
                      </a:r>
                      <a:endParaRPr lang="en-MY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-1" y="1009293"/>
            <a:ext cx="10080625" cy="65883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MY" sz="2800" b="1" dirty="0" smtClean="0">
                <a:latin typeface="Arial" pitchFamily="34" charset="0"/>
                <a:cs typeface="Arial" pitchFamily="34" charset="0"/>
              </a:rPr>
              <a:t>5.3 	Multimedia Software</a:t>
            </a:r>
            <a:endParaRPr lang="en-MY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F6DD8F5E-04C6-4EBB-97CF-E861A3431C8D}" type="slidenum">
              <a:rPr/>
              <a:pPr lvl="0"/>
              <a:t>52</a:t>
            </a:fld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-248" y="-36587"/>
            <a:ext cx="6053340" cy="864096"/>
            <a:chOff x="-248" y="-36587"/>
            <a:chExt cx="6053340" cy="864096"/>
          </a:xfrm>
        </p:grpSpPr>
        <p:sp>
          <p:nvSpPr>
            <p:cNvPr id="7" name="Flowchart: Delay 6"/>
            <p:cNvSpPr/>
            <p:nvPr/>
          </p:nvSpPr>
          <p:spPr>
            <a:xfrm>
              <a:off x="-248" y="-36587"/>
              <a:ext cx="6053340" cy="864096"/>
            </a:xfrm>
            <a:prstGeom prst="flowChartDelay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  <a:alpha val="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1760" y="179437"/>
              <a:ext cx="3406124" cy="4160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MY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FUNDAMENTAL OF MULTIMEDIA</a:t>
              </a:r>
              <a:endParaRPr lang="en-MY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-1" y="1009293"/>
            <a:ext cx="10080625" cy="65883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MY" sz="2800" b="1" dirty="0" smtClean="0">
                <a:latin typeface="Arial" pitchFamily="34" charset="0"/>
                <a:cs typeface="Arial" pitchFamily="34" charset="0"/>
              </a:rPr>
              <a:t>5.4 	Medium of Distribution</a:t>
            </a:r>
            <a:endParaRPr lang="en-MY" sz="2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691605"/>
            <a:ext cx="9072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 txBox="1">
            <a:spLocks/>
          </p:cNvSpPr>
          <p:nvPr/>
        </p:nvSpPr>
        <p:spPr>
          <a:xfrm>
            <a:off x="5832401" y="1650504"/>
            <a:ext cx="3744415" cy="761181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41"/>
              </a:spcBef>
              <a:spcAft>
                <a:spcPts val="0"/>
              </a:spcAft>
              <a:buClr>
                <a:schemeClr val="accent1"/>
              </a:buClr>
              <a:buSzPct val="45000"/>
              <a:buFont typeface="StarSymbol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uLnTx/>
                <a:uFillTx/>
                <a:latin typeface="Mistral" pitchFamily="66" charset="0"/>
                <a:ea typeface="+mn-ea"/>
                <a:cs typeface="+mn-cs"/>
              </a:rPr>
              <a:t>Learning Outcome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uLnTx/>
              <a:uFillTx/>
              <a:latin typeface="Mistral" pitchFamily="66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1712" y="2941637"/>
            <a:ext cx="7848872" cy="184623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SimSun" pitchFamily="2"/>
                <a:cs typeface="Tahoma" pitchFamily="2"/>
              </a:rPr>
              <a:t>At the end of this topic, </a:t>
            </a:r>
            <a:endParaRPr lang="en-US" sz="3200" b="0" i="0" u="none" strike="noStrike" kern="1200" dirty="0" smtClean="0">
              <a:ln>
                <a:noFill/>
              </a:ln>
              <a:latin typeface="Arial" pitchFamily="18"/>
              <a:ea typeface="SimSun" pitchFamily="2"/>
              <a:cs typeface="Tahoma" pitchFamily="2"/>
            </a:endParaRPr>
          </a:p>
          <a:p>
            <a:pPr marL="0" marR="0" lvl="0" indent="0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0" i="0" u="none" strike="noStrike" kern="1200" dirty="0" smtClean="0">
                <a:ln>
                  <a:noFill/>
                </a:ln>
                <a:latin typeface="Arial" pitchFamily="18"/>
                <a:ea typeface="SimSun" pitchFamily="2"/>
                <a:cs typeface="Tahoma" pitchFamily="2"/>
              </a:rPr>
              <a:t>students should be </a:t>
            </a: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SimSun" pitchFamily="2"/>
                <a:cs typeface="Tahoma" pitchFamily="2"/>
              </a:rPr>
              <a:t>able to:</a:t>
            </a:r>
          </a:p>
          <a:p>
            <a:pPr marL="0" marR="0" lvl="0" indent="0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SimSun" pitchFamily="2"/>
              <a:cs typeface="Tahoma" pitchFamily="2"/>
            </a:endParaRPr>
          </a:p>
          <a:p>
            <a:pPr marL="441325" lvl="0" indent="-441325" hangingPunct="0">
              <a:lnSpc>
                <a:spcPct val="93000"/>
              </a:lnSpc>
              <a:spcAft>
                <a:spcPts val="1200"/>
              </a:spcAft>
              <a:buNone/>
            </a:pPr>
            <a:r>
              <a:rPr lang="en-US" sz="3200" dirty="0" smtClean="0">
                <a:latin typeface="Arial" pitchFamily="18"/>
                <a:ea typeface="SimSun" pitchFamily="2"/>
                <a:cs typeface="Tahoma" pitchFamily="2"/>
              </a:rPr>
              <a:t>1. Differentiate medium of distribution</a:t>
            </a:r>
            <a:endParaRPr lang="en-US" sz="3200" dirty="0">
              <a:solidFill>
                <a:srgbClr val="FFFF00"/>
              </a:solidFill>
              <a:latin typeface="Arial" pitchFamily="18"/>
              <a:ea typeface="SimSun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E1DC10A5-C563-4CC1-B383-7A82556AE4D9}" type="slidenum">
              <a:rPr/>
              <a:pPr lvl="0"/>
              <a:t>53</a:t>
            </a:fld>
            <a:endParaRPr lang="en-US"/>
          </a:p>
        </p:txBody>
      </p:sp>
      <p:grpSp>
        <p:nvGrpSpPr>
          <p:cNvPr id="2" name="Group 11"/>
          <p:cNvGrpSpPr/>
          <p:nvPr/>
        </p:nvGrpSpPr>
        <p:grpSpPr>
          <a:xfrm>
            <a:off x="-248" y="-36587"/>
            <a:ext cx="6053340" cy="864096"/>
            <a:chOff x="-248" y="-36587"/>
            <a:chExt cx="6053340" cy="864096"/>
          </a:xfrm>
        </p:grpSpPr>
        <p:sp>
          <p:nvSpPr>
            <p:cNvPr id="7" name="Flowchart: Delay 6"/>
            <p:cNvSpPr/>
            <p:nvPr/>
          </p:nvSpPr>
          <p:spPr>
            <a:xfrm>
              <a:off x="-248" y="-36587"/>
              <a:ext cx="6053340" cy="864096"/>
            </a:xfrm>
            <a:prstGeom prst="flowChartDelay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  <a:alpha val="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1760" y="179437"/>
              <a:ext cx="3406124" cy="4160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MY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FUNDAMENTAL OF MULTIMEDIA</a:t>
              </a:r>
              <a:endParaRPr lang="en-MY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0" y="1691605"/>
            <a:ext cx="9072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4512" y="1722437"/>
            <a:ext cx="899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CD-ROM</a:t>
            </a:r>
          </a:p>
          <a:p>
            <a:pPr marL="342900" indent="-342900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Compact disc that contains </a:t>
            </a:r>
            <a:r>
              <a:rPr lang="en-US" sz="2400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data accessible to but not written by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 computer for data storage and music playback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Popularity used to distribute computer software</a:t>
            </a:r>
          </a:p>
          <a:p>
            <a:pPr marL="342900" indent="-342900">
              <a:buAutoNum type="arabicPeriod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4512" y="4237037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2.DVD-ROM</a:t>
            </a:r>
          </a:p>
          <a:p>
            <a:pPr marL="342900" indent="-342900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Digital video disc or digital versatile disc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storage capacity than compact disc while having the same dimensions</a:t>
            </a:r>
          </a:p>
          <a:p>
            <a:pPr marL="342900" indent="-342900">
              <a:buAutoNum type="arabicPeriod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" y="1009293"/>
            <a:ext cx="10080625" cy="65883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MY" sz="2800" b="1" dirty="0" smtClean="0">
                <a:latin typeface="Arial" pitchFamily="34" charset="0"/>
                <a:cs typeface="Arial" pitchFamily="34" charset="0"/>
              </a:rPr>
              <a:t>5.4 	Medium of Distribution</a:t>
            </a:r>
            <a:endParaRPr lang="en-MY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E1DC10A5-C563-4CC1-B383-7A82556AE4D9}" type="slidenum">
              <a:rPr/>
              <a:pPr lvl="0"/>
              <a:t>54</a:t>
            </a:fld>
            <a:endParaRPr lang="en-US"/>
          </a:p>
        </p:txBody>
      </p:sp>
      <p:grpSp>
        <p:nvGrpSpPr>
          <p:cNvPr id="2" name="Group 11"/>
          <p:cNvGrpSpPr/>
          <p:nvPr/>
        </p:nvGrpSpPr>
        <p:grpSpPr>
          <a:xfrm>
            <a:off x="-248" y="-36587"/>
            <a:ext cx="6053340" cy="864096"/>
            <a:chOff x="-248" y="-36587"/>
            <a:chExt cx="6053340" cy="864096"/>
          </a:xfrm>
        </p:grpSpPr>
        <p:sp>
          <p:nvSpPr>
            <p:cNvPr id="7" name="Flowchart: Delay 6"/>
            <p:cNvSpPr/>
            <p:nvPr/>
          </p:nvSpPr>
          <p:spPr>
            <a:xfrm>
              <a:off x="-248" y="-36587"/>
              <a:ext cx="6053340" cy="864096"/>
            </a:xfrm>
            <a:prstGeom prst="flowChartDelay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  <a:alpha val="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1760" y="179437"/>
              <a:ext cx="3406124" cy="4160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MY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FUNDAMENTAL OF MULTIMEDIA</a:t>
              </a:r>
              <a:endParaRPr lang="en-MY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0" y="1691605"/>
            <a:ext cx="9072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49312" y="1951037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3. BD-ROM</a:t>
            </a:r>
          </a:p>
          <a:p>
            <a:pPr marL="342900" indent="-342900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Optical disc storage medium design to supersede the DVD format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9312" y="4389437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4. Flash Drives</a:t>
            </a:r>
            <a:br>
              <a:rPr lang="en-US" sz="2400" b="1" u="sng" dirty="0" smtClean="0">
                <a:latin typeface="Arial" pitchFamily="34" charset="0"/>
                <a:cs typeface="Arial" pitchFamily="34" charset="0"/>
              </a:rPr>
            </a:br>
            <a:endParaRPr lang="en-US" sz="2400" b="1" u="sng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Storage device that typically uses </a:t>
            </a:r>
            <a:r>
              <a:rPr lang="en-US" sz="2400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flash memory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to store data, instructions and information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" y="1009293"/>
            <a:ext cx="10080625" cy="65883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MY" sz="2800" b="1" dirty="0" smtClean="0">
                <a:latin typeface="Arial" pitchFamily="34" charset="0"/>
                <a:cs typeface="Arial" pitchFamily="34" charset="0"/>
              </a:rPr>
              <a:t>5.4 	Medium of Distribution</a:t>
            </a:r>
            <a:endParaRPr lang="en-MY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E1DC10A5-C563-4CC1-B383-7A82556AE4D9}" type="slidenum">
              <a:rPr/>
              <a:pPr lvl="0"/>
              <a:t>55</a:t>
            </a:fld>
            <a:endParaRPr lang="en-US"/>
          </a:p>
        </p:txBody>
      </p:sp>
      <p:grpSp>
        <p:nvGrpSpPr>
          <p:cNvPr id="2" name="Group 11"/>
          <p:cNvGrpSpPr/>
          <p:nvPr/>
        </p:nvGrpSpPr>
        <p:grpSpPr>
          <a:xfrm>
            <a:off x="-248" y="-36587"/>
            <a:ext cx="6053340" cy="864096"/>
            <a:chOff x="-248" y="-36587"/>
            <a:chExt cx="6053340" cy="864096"/>
          </a:xfrm>
        </p:grpSpPr>
        <p:sp>
          <p:nvSpPr>
            <p:cNvPr id="7" name="Flowchart: Delay 6"/>
            <p:cNvSpPr/>
            <p:nvPr/>
          </p:nvSpPr>
          <p:spPr>
            <a:xfrm>
              <a:off x="-248" y="-36587"/>
              <a:ext cx="6053340" cy="864096"/>
            </a:xfrm>
            <a:prstGeom prst="flowChartDelay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  <a:alpha val="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1760" y="179437"/>
              <a:ext cx="3406124" cy="4160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MY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FUNDAMENTAL OF MULTIMEDIA</a:t>
              </a:r>
              <a:endParaRPr lang="en-MY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0" y="1691605"/>
            <a:ext cx="9072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20712" y="1951037"/>
            <a:ext cx="88392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5. The Internet</a:t>
            </a:r>
          </a:p>
          <a:p>
            <a:pPr marL="342900" indent="-342900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Combination of </a:t>
            </a:r>
            <a:r>
              <a:rPr lang="en-US" sz="2400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multimedia technology and Internet technology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Make the process of distributing information through the Internet more interesting and effective to the user</a:t>
            </a:r>
          </a:p>
          <a:p>
            <a:pPr marL="228600" lvl="0" indent="-228600" algn="just" hangingPunct="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Arial" pitchFamily="34"/>
                <a:ea typeface="SimSun" pitchFamily="2"/>
                <a:cs typeface="Arial" pitchFamily="34"/>
              </a:rPr>
              <a:t> Downloading a video file could take a long time as it is </a:t>
            </a:r>
            <a:br>
              <a:rPr lang="en-US" sz="2400" dirty="0" smtClean="0">
                <a:latin typeface="Arial" pitchFamily="34"/>
                <a:ea typeface="SimSun" pitchFamily="2"/>
                <a:cs typeface="Arial" pitchFamily="34"/>
              </a:rPr>
            </a:br>
            <a:r>
              <a:rPr lang="en-US" sz="2400" dirty="0" smtClean="0">
                <a:latin typeface="Arial" pitchFamily="34"/>
                <a:ea typeface="SimSun" pitchFamily="2"/>
                <a:cs typeface="Arial" pitchFamily="34"/>
              </a:rPr>
              <a:t> large</a:t>
            </a:r>
          </a:p>
          <a:p>
            <a:pPr marL="228600" lvl="0" indent="-228600" algn="just" hangingPunct="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Arial" pitchFamily="34"/>
                <a:ea typeface="SimSun" pitchFamily="2"/>
                <a:cs typeface="Arial" pitchFamily="34"/>
              </a:rPr>
              <a:t> Quality of a multimedia program received will still depend on </a:t>
            </a:r>
            <a:br>
              <a:rPr lang="en-US" sz="2400" dirty="0" smtClean="0">
                <a:latin typeface="Arial" pitchFamily="34"/>
                <a:ea typeface="SimSun" pitchFamily="2"/>
                <a:cs typeface="Arial" pitchFamily="34"/>
              </a:rPr>
            </a:br>
            <a:r>
              <a:rPr lang="en-US" sz="2400" dirty="0" smtClean="0">
                <a:latin typeface="Arial" pitchFamily="34"/>
                <a:ea typeface="SimSun" pitchFamily="2"/>
                <a:cs typeface="Arial" pitchFamily="34"/>
              </a:rPr>
              <a:t>  the Internet facilities that the user has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" y="1009293"/>
            <a:ext cx="10080625" cy="65883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MY" sz="2800" b="1" dirty="0" smtClean="0">
                <a:latin typeface="Arial" pitchFamily="34" charset="0"/>
                <a:cs typeface="Arial" pitchFamily="34" charset="0"/>
              </a:rPr>
              <a:t>5.4 	Medium of Distribution</a:t>
            </a:r>
            <a:endParaRPr lang="en-MY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9C84EA17-C27A-4A4A-AECD-C50D8B46BF84}" type="slidenum">
              <a:rPr/>
              <a:pPr lvl="0"/>
              <a:t>56</a:t>
            </a:fld>
            <a:endParaRPr lang="en-US"/>
          </a:p>
        </p:txBody>
      </p:sp>
      <p:grpSp>
        <p:nvGrpSpPr>
          <p:cNvPr id="44" name="Group 11"/>
          <p:cNvGrpSpPr/>
          <p:nvPr/>
        </p:nvGrpSpPr>
        <p:grpSpPr>
          <a:xfrm>
            <a:off x="-248" y="-36587"/>
            <a:ext cx="6053340" cy="864096"/>
            <a:chOff x="-248" y="-36587"/>
            <a:chExt cx="6053340" cy="864096"/>
          </a:xfrm>
        </p:grpSpPr>
        <p:sp>
          <p:nvSpPr>
            <p:cNvPr id="45" name="Flowchart: Delay 44"/>
            <p:cNvSpPr/>
            <p:nvPr/>
          </p:nvSpPr>
          <p:spPr>
            <a:xfrm>
              <a:off x="-248" y="-36587"/>
              <a:ext cx="6053340" cy="864096"/>
            </a:xfrm>
            <a:prstGeom prst="flowChartDelay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  <a:alpha val="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1760" y="179437"/>
              <a:ext cx="3406124" cy="4160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MY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FUNDAMENTAL OF MULTIMEDIA</a:t>
              </a:r>
              <a:endParaRPr lang="en-MY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-1" y="1043533"/>
            <a:ext cx="10080625" cy="65883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MY" sz="2800" b="1" dirty="0" smtClean="0">
                <a:latin typeface="Arial" pitchFamily="34" charset="0"/>
                <a:cs typeface="Arial" pitchFamily="34" charset="0"/>
              </a:rPr>
              <a:t>REFERENCES</a:t>
            </a:r>
            <a:endParaRPr lang="en-MY" sz="2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0" y="1691605"/>
            <a:ext cx="9072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96913" y="2119524"/>
            <a:ext cx="8447856" cy="272711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725488" indent="-725488" hangingPunct="0">
              <a:spcBef>
                <a:spcPts val="300"/>
              </a:spcBef>
              <a:spcAft>
                <a:spcPts val="1800"/>
              </a:spcAft>
              <a:buNone/>
              <a:tabLst>
                <a:tab pos="-4572000" algn="l"/>
              </a:tabLst>
            </a:pPr>
            <a:r>
              <a:rPr lang="en-US" sz="2400" dirty="0" smtClean="0">
                <a:latin typeface="Arial" pitchFamily="34"/>
                <a:ea typeface="SimSun" pitchFamily="2"/>
                <a:cs typeface="Arial" pitchFamily="34"/>
              </a:rPr>
              <a:t>Shelly, G.B., &amp; </a:t>
            </a:r>
            <a:r>
              <a:rPr lang="en-US" sz="2400" dirty="0" err="1" smtClean="0">
                <a:latin typeface="Arial" pitchFamily="34"/>
                <a:ea typeface="SimSun" pitchFamily="2"/>
                <a:cs typeface="Arial" pitchFamily="34"/>
              </a:rPr>
              <a:t>Vermaat</a:t>
            </a:r>
            <a:r>
              <a:rPr lang="en-US" sz="2400" dirty="0" smtClean="0">
                <a:latin typeface="Arial" pitchFamily="34"/>
                <a:ea typeface="SimSun" pitchFamily="2"/>
                <a:cs typeface="Arial" pitchFamily="34"/>
              </a:rPr>
              <a:t>, M. (2012). </a:t>
            </a:r>
            <a:r>
              <a:rPr lang="en-US" sz="2400" i="1" dirty="0" smtClean="0">
                <a:latin typeface="Arial" pitchFamily="34"/>
                <a:ea typeface="SimSun" pitchFamily="2"/>
                <a:cs typeface="Arial" pitchFamily="34"/>
              </a:rPr>
              <a:t>Discovering computers: Your interactive guide to the digital world. </a:t>
            </a:r>
            <a:r>
              <a:rPr lang="en-US" sz="2400" dirty="0" smtClean="0">
                <a:latin typeface="Arial" pitchFamily="34"/>
                <a:ea typeface="SimSun" pitchFamily="2"/>
                <a:cs typeface="Arial" pitchFamily="34"/>
              </a:rPr>
              <a:t>Boston, MA: Course Technology/ </a:t>
            </a:r>
            <a:r>
              <a:rPr lang="en-US" sz="2400" dirty="0" err="1" smtClean="0">
                <a:latin typeface="Arial" pitchFamily="34"/>
                <a:ea typeface="SimSun" pitchFamily="2"/>
                <a:cs typeface="Arial" pitchFamily="34"/>
              </a:rPr>
              <a:t>Cengage</a:t>
            </a:r>
            <a:r>
              <a:rPr lang="en-US" sz="2400" dirty="0" smtClean="0">
                <a:latin typeface="Arial" pitchFamily="34"/>
                <a:ea typeface="SimSun" pitchFamily="2"/>
                <a:cs typeface="Arial" pitchFamily="34"/>
              </a:rPr>
              <a:t> Learning.</a:t>
            </a:r>
          </a:p>
          <a:p>
            <a:pPr marL="725488" marR="0" lvl="0" indent="-725488" rtl="0" hangingPunct="0">
              <a:spcBef>
                <a:spcPts val="300"/>
              </a:spcBef>
              <a:spcAft>
                <a:spcPts val="1800"/>
              </a:spcAft>
              <a:buNone/>
              <a:tabLst>
                <a:tab pos="-4572000" algn="l"/>
              </a:tabLst>
            </a:pPr>
            <a:r>
              <a:rPr lang="en-US" sz="2400" b="0" i="0" u="none" strike="noStrike" kern="1200" dirty="0" smtClean="0">
                <a:ln>
                  <a:noFill/>
                </a:ln>
                <a:latin typeface="Arial" pitchFamily="34"/>
                <a:ea typeface="SimSun" pitchFamily="2"/>
                <a:cs typeface="Arial" pitchFamily="34"/>
              </a:rPr>
              <a:t>Vaughan, T. (2011). </a:t>
            </a:r>
            <a:r>
              <a:rPr lang="en-US" sz="2400" b="0" i="1" u="none" strike="noStrike" kern="1200" dirty="0" smtClean="0">
                <a:ln>
                  <a:noFill/>
                </a:ln>
                <a:latin typeface="Arial" pitchFamily="34"/>
                <a:ea typeface="SimSun" pitchFamily="2"/>
                <a:cs typeface="Arial" pitchFamily="34"/>
              </a:rPr>
              <a:t>Multimedia: Making it work. </a:t>
            </a:r>
            <a:r>
              <a:rPr lang="en-US" sz="2400" b="0" u="none" strike="noStrike" kern="1200" dirty="0" smtClean="0">
                <a:ln>
                  <a:noFill/>
                </a:ln>
                <a:latin typeface="Arial" pitchFamily="34"/>
                <a:ea typeface="SimSun" pitchFamily="2"/>
                <a:cs typeface="Arial" pitchFamily="34"/>
              </a:rPr>
              <a:t>New York: McGraw-Hill.</a:t>
            </a:r>
          </a:p>
          <a:p>
            <a:pPr marL="228600" marR="0" lvl="0" indent="-228600" rtl="0" hangingPunct="0">
              <a:spcBef>
                <a:spcPts val="99"/>
              </a:spcBef>
              <a:spcAft>
                <a:spcPts val="0"/>
              </a:spcAft>
              <a:buNone/>
              <a:tabLst>
                <a:tab pos="-1142999" algn="l"/>
              </a:tabLst>
            </a:pPr>
            <a:r>
              <a:rPr lang="en-US" sz="2400" b="0" i="0" u="none" strike="noStrike" kern="1200" dirty="0">
                <a:ln>
                  <a:noFill/>
                </a:ln>
                <a:latin typeface="Arial" pitchFamily="34"/>
                <a:ea typeface="SimSun" pitchFamily="2"/>
                <a:cs typeface="Arial" pitchFamily="34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4D242FB6-C07F-4EC6-B1F2-C7C683DD7FB3}" type="slidenum">
              <a:rPr/>
              <a:pPr lvl="0"/>
              <a:t>6</a:t>
            </a:fld>
            <a:endParaRPr lang="en-US"/>
          </a:p>
        </p:txBody>
      </p:sp>
      <p:grpSp>
        <p:nvGrpSpPr>
          <p:cNvPr id="2" name="Group 8"/>
          <p:cNvGrpSpPr/>
          <p:nvPr/>
        </p:nvGrpSpPr>
        <p:grpSpPr>
          <a:xfrm>
            <a:off x="-248" y="-36587"/>
            <a:ext cx="6053340" cy="864096"/>
            <a:chOff x="-248" y="-36587"/>
            <a:chExt cx="6053340" cy="864096"/>
          </a:xfrm>
        </p:grpSpPr>
        <p:sp>
          <p:nvSpPr>
            <p:cNvPr id="10" name="Flowchart: Delay 9"/>
            <p:cNvSpPr/>
            <p:nvPr/>
          </p:nvSpPr>
          <p:spPr>
            <a:xfrm>
              <a:off x="-248" y="-36587"/>
              <a:ext cx="6053340" cy="864096"/>
            </a:xfrm>
            <a:prstGeom prst="flowChartDelay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  <a:alpha val="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760" y="179437"/>
              <a:ext cx="3406124" cy="4160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MY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FUNDAMENTAL OF MULTIMEDIA</a:t>
              </a:r>
              <a:endParaRPr lang="en-MY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0" y="1691605"/>
            <a:ext cx="9072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35856" y="2310090"/>
            <a:ext cx="8064896" cy="422021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TEXT</a:t>
            </a:r>
          </a:p>
          <a:p>
            <a:pPr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“Using text and symbols for communication and delivers information that can have potent meaning”</a:t>
            </a:r>
            <a:br>
              <a:rPr lang="en-US" sz="2800" i="1" dirty="0" smtClean="0">
                <a:latin typeface="Arial" pitchFamily="34" charset="0"/>
                <a:cs typeface="Arial" pitchFamily="34" charset="0"/>
              </a:rPr>
            </a:b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(Vaughan,2011)</a:t>
            </a:r>
          </a:p>
          <a:p>
            <a:pPr>
              <a:buNone/>
            </a:pPr>
            <a:endParaRPr lang="en-MY" sz="2800" b="1" dirty="0" smtClean="0">
              <a:latin typeface="Arial" pitchFamily="34" charset="0"/>
              <a:cs typeface="Arial" pitchFamily="34" charset="0"/>
            </a:endParaRPr>
          </a:p>
          <a:p>
            <a:pPr marL="173038" indent="-173038">
              <a:buNone/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Text is combination of alphabets, numbers and symbol to form a sentence or word that is used to avoid misunderstanding</a:t>
            </a:r>
          </a:p>
        </p:txBody>
      </p:sp>
      <p:sp>
        <p:nvSpPr>
          <p:cNvPr id="25" name="Round Same Side Corner Rectangle 24"/>
          <p:cNvSpPr/>
          <p:nvPr/>
        </p:nvSpPr>
        <p:spPr>
          <a:xfrm rot="5400000">
            <a:off x="8604708" y="2303673"/>
            <a:ext cx="1656184" cy="57606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441"/>
              </a:spcBef>
              <a:buClr>
                <a:schemeClr val="accent1"/>
              </a:buClr>
              <a:buSzPct val="45000"/>
              <a:defRPr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Text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" y="1043534"/>
            <a:ext cx="10080625" cy="7397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MY" sz="3200" b="1" dirty="0" smtClean="0">
                <a:latin typeface="Arial" pitchFamily="34" charset="0"/>
                <a:cs typeface="Arial" pitchFamily="34" charset="0"/>
              </a:rPr>
              <a:t>5.1 	Introduction to Multimedia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4D242FB6-C07F-4EC6-B1F2-C7C683DD7FB3}" type="slidenum">
              <a:rPr/>
              <a:pPr lvl="0"/>
              <a:t>7</a:t>
            </a:fld>
            <a:endParaRPr lang="en-US"/>
          </a:p>
        </p:txBody>
      </p:sp>
      <p:grpSp>
        <p:nvGrpSpPr>
          <p:cNvPr id="2" name="Group 8"/>
          <p:cNvGrpSpPr/>
          <p:nvPr/>
        </p:nvGrpSpPr>
        <p:grpSpPr>
          <a:xfrm>
            <a:off x="-248" y="-36587"/>
            <a:ext cx="6053340" cy="864096"/>
            <a:chOff x="-248" y="-36587"/>
            <a:chExt cx="6053340" cy="864096"/>
          </a:xfrm>
        </p:grpSpPr>
        <p:sp>
          <p:nvSpPr>
            <p:cNvPr id="10" name="Flowchart: Delay 9"/>
            <p:cNvSpPr/>
            <p:nvPr/>
          </p:nvSpPr>
          <p:spPr>
            <a:xfrm>
              <a:off x="-248" y="-36587"/>
              <a:ext cx="6053340" cy="864096"/>
            </a:xfrm>
            <a:prstGeom prst="flowChartDelay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  <a:alpha val="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760" y="179437"/>
              <a:ext cx="3406124" cy="4160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MY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FUNDAMENTAL OF MULTIMEDIA</a:t>
              </a:r>
              <a:endParaRPr lang="en-MY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0" y="1691605"/>
            <a:ext cx="9072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63848" y="1719361"/>
            <a:ext cx="8064896" cy="499908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173038" indent="-173038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en-MY" sz="2400" dirty="0" smtClean="0">
                <a:latin typeface="Arial" pitchFamily="34" charset="0"/>
                <a:cs typeface="Arial" pitchFamily="34" charset="0"/>
              </a:rPr>
              <a:t>Can be developed using any text editor (such as Notepad, WordPad)</a:t>
            </a:r>
          </a:p>
          <a:p>
            <a:pPr marL="173038" indent="-173038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en-MY" sz="2400" dirty="0" smtClean="0">
                <a:latin typeface="Arial" pitchFamily="34" charset="0"/>
                <a:cs typeface="Arial" pitchFamily="34" charset="0"/>
              </a:rPr>
              <a:t>However to give special effects to text, graphics software is needed. (such </a:t>
            </a:r>
            <a:r>
              <a:rPr lang="en-MY" sz="2400" smtClean="0">
                <a:latin typeface="Arial" pitchFamily="34" charset="0"/>
                <a:cs typeface="Arial" pitchFamily="34" charset="0"/>
              </a:rPr>
              <a:t>as Photoshop, </a:t>
            </a:r>
            <a:r>
              <a:rPr lang="en-MY" sz="2400" dirty="0" smtClean="0">
                <a:latin typeface="Arial" pitchFamily="34" charset="0"/>
                <a:cs typeface="Arial" pitchFamily="34" charset="0"/>
              </a:rPr>
              <a:t>illustrator)</a:t>
            </a:r>
          </a:p>
          <a:p>
            <a:pPr marL="173038" indent="-173038" algn="just">
              <a:buFont typeface="Wingdings" pitchFamily="2" charset="2"/>
              <a:buChar char="Ø"/>
            </a:pPr>
            <a:r>
              <a:rPr lang="en-MY" sz="2400" dirty="0" smtClean="0">
                <a:latin typeface="Arial" pitchFamily="34" charset="0"/>
                <a:cs typeface="Arial" pitchFamily="34" charset="0"/>
              </a:rPr>
              <a:t>Can have different </a:t>
            </a:r>
            <a:r>
              <a:rPr lang="en-US" sz="2400" dirty="0" smtClean="0">
                <a:latin typeface="Arial" pitchFamily="34"/>
                <a:ea typeface="SimSun" pitchFamily="2"/>
                <a:cs typeface="Arial" pitchFamily="34"/>
              </a:rPr>
              <a:t>typeface</a:t>
            </a:r>
            <a:r>
              <a:rPr lang="en-MY" sz="2400" dirty="0" smtClean="0">
                <a:latin typeface="Arial" pitchFamily="34" charset="0"/>
                <a:cs typeface="Arial" pitchFamily="34" charset="0"/>
              </a:rPr>
              <a:t>, size, color and style, </a:t>
            </a:r>
            <a:r>
              <a:rPr lang="en-US" sz="2400" dirty="0" smtClean="0">
                <a:latin typeface="Arial" pitchFamily="34"/>
                <a:ea typeface="SimSun" pitchFamily="2"/>
                <a:cs typeface="Arial" pitchFamily="34"/>
              </a:rPr>
              <a:t>background color</a:t>
            </a:r>
            <a:r>
              <a:rPr lang="en-MY" sz="2400" dirty="0" smtClean="0">
                <a:latin typeface="Arial" pitchFamily="34" charset="0"/>
                <a:cs typeface="Arial" pitchFamily="34" charset="0"/>
              </a:rPr>
              <a:t> to suit the professional requirement of the multimedia software. </a:t>
            </a:r>
          </a:p>
          <a:p>
            <a:pPr marL="173038" indent="-173038" algn="just">
              <a:buFont typeface="Wingdings" pitchFamily="2" charset="2"/>
              <a:buChar char="Ø"/>
            </a:pPr>
            <a:endParaRPr lang="en-US" sz="2400" dirty="0" smtClean="0">
              <a:latin typeface="Arial" pitchFamily="34"/>
              <a:ea typeface="SimSun" pitchFamily="2"/>
              <a:cs typeface="Arial" pitchFamily="34"/>
            </a:endParaRPr>
          </a:p>
          <a:p>
            <a:pPr marL="361950" algn="just">
              <a:buNone/>
            </a:pPr>
            <a:r>
              <a:rPr lang="en-MY" sz="2400" dirty="0" smtClean="0">
                <a:latin typeface="Arial" pitchFamily="34" charset="0"/>
                <a:cs typeface="Arial" pitchFamily="34" charset="0"/>
              </a:rPr>
              <a:t>“A typeface is a family of graphic characters (font) that usually includes many type sizes and styles.”</a:t>
            </a:r>
          </a:p>
          <a:p>
            <a:pPr marL="361950" algn="just">
              <a:buNone/>
            </a:pPr>
            <a:r>
              <a:rPr lang="en-MY" sz="2400" dirty="0" smtClean="0">
                <a:latin typeface="Arial" pitchFamily="34" charset="0"/>
                <a:cs typeface="Arial" pitchFamily="34" charset="0"/>
              </a:rPr>
              <a:t>(Vaughan, 2011)</a:t>
            </a:r>
          </a:p>
          <a:p>
            <a:pPr marL="173038" indent="-173038" algn="just">
              <a:buFont typeface="Wingdings" pitchFamily="2" charset="2"/>
              <a:buChar char="Ø"/>
            </a:pPr>
            <a:endParaRPr lang="en-US" sz="2400" dirty="0" smtClean="0">
              <a:latin typeface="Arial" pitchFamily="34"/>
              <a:ea typeface="SimSun" pitchFamily="2"/>
              <a:cs typeface="Arial" pitchFamily="34"/>
            </a:endParaRPr>
          </a:p>
          <a:p>
            <a:pPr marL="173038" indent="-173038" algn="just">
              <a:buFont typeface="Wingdings" pitchFamily="2" charset="2"/>
              <a:buChar char="Ø"/>
            </a:pPr>
            <a:endParaRPr lang="en-US" sz="2400" dirty="0" smtClean="0">
              <a:latin typeface="Arial" pitchFamily="34"/>
              <a:ea typeface="SimSun" pitchFamily="2"/>
              <a:cs typeface="Arial" pitchFamily="34"/>
            </a:endParaRPr>
          </a:p>
        </p:txBody>
      </p:sp>
      <p:sp>
        <p:nvSpPr>
          <p:cNvPr id="25" name="Round Same Side Corner Rectangle 24"/>
          <p:cNvSpPr/>
          <p:nvPr/>
        </p:nvSpPr>
        <p:spPr>
          <a:xfrm rot="5400000">
            <a:off x="8604708" y="2303673"/>
            <a:ext cx="1656184" cy="57606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441"/>
              </a:spcBef>
              <a:buClr>
                <a:schemeClr val="accent1"/>
              </a:buClr>
              <a:buSzPct val="45000"/>
              <a:defRPr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Text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4672" y="5981890"/>
            <a:ext cx="3960440" cy="1455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ctangle 11"/>
          <p:cNvSpPr/>
          <p:nvPr/>
        </p:nvSpPr>
        <p:spPr>
          <a:xfrm>
            <a:off x="-1" y="1043534"/>
            <a:ext cx="10080625" cy="7397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MY" sz="3200" b="1" dirty="0" smtClean="0">
                <a:latin typeface="Arial" pitchFamily="34" charset="0"/>
                <a:cs typeface="Arial" pitchFamily="34" charset="0"/>
              </a:rPr>
              <a:t>5.1 	Introduction to Multimedia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4D242FB6-C07F-4EC6-B1F2-C7C683DD7FB3}" type="slidenum">
              <a:rPr/>
              <a:pPr lvl="0"/>
              <a:t>8</a:t>
            </a:fld>
            <a:endParaRPr lang="en-US"/>
          </a:p>
        </p:txBody>
      </p:sp>
      <p:grpSp>
        <p:nvGrpSpPr>
          <p:cNvPr id="2" name="Group 8"/>
          <p:cNvGrpSpPr/>
          <p:nvPr/>
        </p:nvGrpSpPr>
        <p:grpSpPr>
          <a:xfrm>
            <a:off x="-248" y="-36587"/>
            <a:ext cx="6053340" cy="864096"/>
            <a:chOff x="-248" y="-36587"/>
            <a:chExt cx="6053340" cy="864096"/>
          </a:xfrm>
        </p:grpSpPr>
        <p:sp>
          <p:nvSpPr>
            <p:cNvPr id="10" name="Flowchart: Delay 9"/>
            <p:cNvSpPr/>
            <p:nvPr/>
          </p:nvSpPr>
          <p:spPr>
            <a:xfrm>
              <a:off x="-248" y="-36587"/>
              <a:ext cx="6053340" cy="864096"/>
            </a:xfrm>
            <a:prstGeom prst="flowChartDelay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  <a:alpha val="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760" y="179437"/>
              <a:ext cx="3406124" cy="4160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MY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FUNDAMENTAL OF MULTIMEDIA</a:t>
              </a:r>
              <a:endParaRPr lang="en-MY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0" y="1691605"/>
            <a:ext cx="9072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35856" y="2136532"/>
            <a:ext cx="8064896" cy="469130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173038" indent="-173038"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/>
                <a:ea typeface="SimSun" pitchFamily="2"/>
                <a:cs typeface="Arial" pitchFamily="34"/>
              </a:rPr>
              <a:t>Font can be altered to create interesting effects</a:t>
            </a:r>
          </a:p>
          <a:p>
            <a:pPr marL="527050" indent="-173038" algn="just">
              <a:buFont typeface="Wingdings" pitchFamily="2" charset="2"/>
              <a:buChar char="ü"/>
            </a:pPr>
            <a:r>
              <a:rPr lang="en-MY" sz="2400" dirty="0" smtClean="0">
                <a:latin typeface="Arial" pitchFamily="34" charset="0"/>
                <a:cs typeface="Arial" pitchFamily="34" charset="0"/>
              </a:rPr>
              <a:t>Cases</a:t>
            </a:r>
          </a:p>
          <a:p>
            <a:pPr marL="527050" indent="-173038" algn="just">
              <a:buFont typeface="Wingdings" pitchFamily="2" charset="2"/>
              <a:buChar char="ü"/>
            </a:pPr>
            <a:r>
              <a:rPr lang="en-MY" sz="2400" dirty="0" smtClean="0">
                <a:latin typeface="Arial" pitchFamily="34" charset="0"/>
                <a:cs typeface="Arial" pitchFamily="34" charset="0"/>
              </a:rPr>
              <a:t>Serif vs. Sans Serif</a:t>
            </a:r>
          </a:p>
          <a:p>
            <a:pPr marL="527050" indent="-173038" algn="just">
              <a:buFont typeface="Wingdings" pitchFamily="2" charset="2"/>
              <a:buChar char="ü"/>
            </a:pPr>
            <a:r>
              <a:rPr lang="en-MY" sz="2400" dirty="0" smtClean="0">
                <a:latin typeface="Arial" pitchFamily="34" charset="0"/>
                <a:cs typeface="Arial" pitchFamily="34" charset="0"/>
              </a:rPr>
              <a:t>Choosing Text Fonts</a:t>
            </a:r>
          </a:p>
          <a:p>
            <a:pPr marL="173038" indent="-173038" algn="just">
              <a:buFont typeface="Wingdings" pitchFamily="2" charset="2"/>
              <a:buChar char="ü"/>
            </a:pPr>
            <a:endParaRPr lang="en-US" sz="2400" dirty="0" smtClean="0">
              <a:latin typeface="Arial" pitchFamily="34"/>
              <a:ea typeface="SimSun" pitchFamily="2"/>
              <a:cs typeface="Arial" pitchFamily="34"/>
            </a:endParaRPr>
          </a:p>
          <a:p>
            <a:pPr marL="173038" indent="-173038"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00"/>
                </a:solidFill>
                <a:latin typeface="Arial" pitchFamily="34"/>
                <a:ea typeface="SimSun" pitchFamily="2"/>
                <a:cs typeface="Arial" pitchFamily="34"/>
              </a:rPr>
              <a:t>Hypertext</a:t>
            </a:r>
          </a:p>
          <a:p>
            <a:pPr marL="173038" indent="-173038" algn="just">
              <a:buFont typeface="Wingdings" pitchFamily="2" charset="2"/>
              <a:buChar char="Ø"/>
            </a:pPr>
            <a:endParaRPr lang="en-US" sz="2400" dirty="0" smtClean="0">
              <a:solidFill>
                <a:srgbClr val="FFFF00"/>
              </a:solidFill>
              <a:latin typeface="Arial" pitchFamily="34"/>
              <a:ea typeface="SimSun" pitchFamily="2"/>
              <a:cs typeface="Arial" pitchFamily="34"/>
            </a:endParaRPr>
          </a:p>
          <a:p>
            <a:pPr marL="355600" algn="just">
              <a:buNone/>
            </a:pPr>
            <a:r>
              <a:rPr lang="en-MY" sz="2400" dirty="0" smtClean="0">
                <a:latin typeface="Arial" pitchFamily="34" charset="0"/>
                <a:cs typeface="Arial" pitchFamily="34" charset="0"/>
              </a:rPr>
              <a:t>“The text more accessible and meaningful can then be called </a:t>
            </a:r>
            <a:r>
              <a:rPr lang="en-MY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hypertext</a:t>
            </a:r>
            <a:r>
              <a:rPr lang="en-MY" sz="2400" dirty="0" smtClean="0">
                <a:latin typeface="Arial" pitchFamily="34" charset="0"/>
                <a:cs typeface="Arial" pitchFamily="34" charset="0"/>
              </a:rPr>
              <a:t>; because the words, sections, and thoughts are linked, the user can navigate through text in a nonlinear way, quickly and intuitively.”</a:t>
            </a:r>
          </a:p>
          <a:p>
            <a:pPr marL="355600" algn="just">
              <a:buNone/>
            </a:pPr>
            <a:r>
              <a:rPr lang="en-MY" sz="2400" dirty="0" smtClean="0">
                <a:latin typeface="Arial" pitchFamily="34" charset="0"/>
                <a:cs typeface="Arial" pitchFamily="34" charset="0"/>
              </a:rPr>
              <a:t>(Vaughan, 2011)</a:t>
            </a:r>
          </a:p>
          <a:p>
            <a:pPr>
              <a:buNone/>
            </a:pPr>
            <a:endParaRPr lang="en-US" sz="2400" dirty="0" smtClean="0">
              <a:latin typeface="Arial" pitchFamily="34"/>
              <a:ea typeface="SimSun" pitchFamily="2"/>
              <a:cs typeface="Arial" pitchFamily="34"/>
            </a:endParaRPr>
          </a:p>
        </p:txBody>
      </p:sp>
      <p:sp>
        <p:nvSpPr>
          <p:cNvPr id="25" name="Round Same Side Corner Rectangle 24"/>
          <p:cNvSpPr/>
          <p:nvPr/>
        </p:nvSpPr>
        <p:spPr>
          <a:xfrm rot="5400000">
            <a:off x="8604708" y="2303673"/>
            <a:ext cx="1656184" cy="57606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441"/>
              </a:spcBef>
              <a:buClr>
                <a:schemeClr val="accent1"/>
              </a:buClr>
              <a:buSzPct val="45000"/>
              <a:defRPr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Text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" y="1043534"/>
            <a:ext cx="10080625" cy="7397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MY" sz="3200" b="1" dirty="0" smtClean="0">
                <a:latin typeface="Arial" pitchFamily="34" charset="0"/>
                <a:cs typeface="Arial" pitchFamily="34" charset="0"/>
              </a:rPr>
              <a:t>5.1 	Introduction to Multimedia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7111CB5B-DD69-4D3E-AE88-A46D5672BFEB}" type="slidenum">
              <a:rPr/>
              <a:pPr lvl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4512" y="1734879"/>
            <a:ext cx="7543799" cy="444758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 dirty="0">
                <a:latin typeface="Arial" pitchFamily="18"/>
                <a:ea typeface="SimSun" pitchFamily="2"/>
                <a:cs typeface="Tahoma" pitchFamily="2"/>
              </a:rPr>
              <a:t>Effective multimedia program should </a:t>
            </a:r>
            <a:r>
              <a:rPr lang="en-US" sz="2400" b="0" i="0" u="none" strike="noStrike" kern="1200" dirty="0" smtClean="0">
                <a:latin typeface="Arial" pitchFamily="18"/>
                <a:ea typeface="SimSun" pitchFamily="2"/>
                <a:cs typeface="Tahoma" pitchFamily="2"/>
              </a:rPr>
              <a:t>consider :-</a:t>
            </a:r>
            <a:endParaRPr lang="en-US" sz="2400" b="0" i="0" u="none" strike="noStrike" kern="1200" dirty="0">
              <a:latin typeface="Arial" pitchFamily="18"/>
              <a:ea typeface="SimSun" pitchFamily="2"/>
              <a:cs typeface="Tahoma" pitchFamily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1880" y="2199365"/>
            <a:ext cx="5641032" cy="38583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1" i="0" u="none" strike="noStrike" kern="1200" dirty="0">
                <a:ln>
                  <a:noFill/>
                </a:ln>
                <a:solidFill>
                  <a:srgbClr val="FFFF00"/>
                </a:solidFill>
                <a:latin typeface="Arial" pitchFamily="34"/>
                <a:ea typeface="SimSun" pitchFamily="2"/>
                <a:cs typeface="Arial" pitchFamily="34"/>
              </a:rPr>
              <a:t>1. The position of the text on the screen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30400" y="3999565"/>
            <a:ext cx="4572000" cy="385831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1" i="0" u="none" strike="noStrike" kern="1200" dirty="0">
                <a:ln>
                  <a:noFill/>
                </a:ln>
                <a:solidFill>
                  <a:srgbClr val="FFFF00"/>
                </a:solidFill>
                <a:latin typeface="Arial" pitchFamily="34"/>
                <a:ea typeface="SimSun" pitchFamily="2"/>
                <a:cs typeface="Arial" pitchFamily="34"/>
              </a:rPr>
              <a:t>2. Length of the message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30400" y="5809421"/>
            <a:ext cx="4572000" cy="385831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1" i="0" u="none" strike="noStrike" kern="1200" dirty="0">
                <a:ln>
                  <a:noFill/>
                </a:ln>
                <a:solidFill>
                  <a:srgbClr val="FFFF00"/>
                </a:solidFill>
                <a:latin typeface="Arial" pitchFamily="34"/>
                <a:ea typeface="SimSun" pitchFamily="2"/>
                <a:cs typeface="Arial" pitchFamily="34"/>
              </a:rPr>
              <a:t>3. Legibility of the text</a:t>
            </a:r>
          </a:p>
        </p:txBody>
      </p:sp>
      <p:grpSp>
        <p:nvGrpSpPr>
          <p:cNvPr id="13" name="Group 8"/>
          <p:cNvGrpSpPr/>
          <p:nvPr/>
        </p:nvGrpSpPr>
        <p:grpSpPr>
          <a:xfrm>
            <a:off x="-248" y="-36587"/>
            <a:ext cx="6053340" cy="864096"/>
            <a:chOff x="-248" y="-36587"/>
            <a:chExt cx="6053340" cy="864096"/>
          </a:xfrm>
        </p:grpSpPr>
        <p:sp>
          <p:nvSpPr>
            <p:cNvPr id="14" name="Flowchart: Delay 13"/>
            <p:cNvSpPr/>
            <p:nvPr/>
          </p:nvSpPr>
          <p:spPr>
            <a:xfrm>
              <a:off x="-248" y="-36587"/>
              <a:ext cx="6053340" cy="864096"/>
            </a:xfrm>
            <a:prstGeom prst="flowChartDelay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  <a:alpha val="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1760" y="179437"/>
              <a:ext cx="3406124" cy="4160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MY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FUNDAMENTAL OF MULTIMEDIA</a:t>
              </a:r>
              <a:endParaRPr lang="en-MY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0" y="1691605"/>
            <a:ext cx="9072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 Same Side Corner Rectangle 17"/>
          <p:cNvSpPr/>
          <p:nvPr/>
        </p:nvSpPr>
        <p:spPr>
          <a:xfrm rot="5400000">
            <a:off x="8604708" y="2303673"/>
            <a:ext cx="1656184" cy="57606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441"/>
              </a:spcBef>
              <a:buClr>
                <a:schemeClr val="accent1"/>
              </a:buClr>
              <a:buSzPct val="45000"/>
              <a:defRPr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Text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2303359" y="4355901"/>
            <a:ext cx="5374183" cy="1368152"/>
            <a:chOff x="2303359" y="4355901"/>
            <a:chExt cx="5374183" cy="136815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biLevel thresh="50000"/>
            </a:blip>
            <a:stretch>
              <a:fillRect/>
            </a:stretch>
          </p:blipFill>
          <p:spPr>
            <a:xfrm>
              <a:off x="2303359" y="4355901"/>
              <a:ext cx="5374183" cy="129614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9" name="Freeform 38"/>
            <p:cNvSpPr/>
            <p:nvPr/>
          </p:nvSpPr>
          <p:spPr>
            <a:xfrm>
              <a:off x="6984529" y="5292005"/>
              <a:ext cx="648071" cy="288032"/>
            </a:xfrm>
            <a:custGeom>
              <a:avLst/>
              <a:gdLst>
                <a:gd name="connsiteX0" fmla="*/ 0 w 653143"/>
                <a:gd name="connsiteY0" fmla="*/ 190005 h 376051"/>
                <a:gd name="connsiteX1" fmla="*/ 118753 w 653143"/>
                <a:gd name="connsiteY1" fmla="*/ 344384 h 376051"/>
                <a:gd name="connsiteX2" fmla="*/ 653143 w 653143"/>
                <a:gd name="connsiteY2" fmla="*/ 0 h 37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3143" h="376051">
                  <a:moveTo>
                    <a:pt x="0" y="190005"/>
                  </a:moveTo>
                  <a:cubicBezTo>
                    <a:pt x="4948" y="283028"/>
                    <a:pt x="9896" y="376051"/>
                    <a:pt x="118753" y="344384"/>
                  </a:cubicBezTo>
                  <a:cubicBezTo>
                    <a:pt x="227610" y="312717"/>
                    <a:pt x="440376" y="156358"/>
                    <a:pt x="653143" y="0"/>
                  </a:cubicBezTo>
                </a:path>
              </a:pathLst>
            </a:cu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42" name="Multiply 41"/>
            <p:cNvSpPr/>
            <p:nvPr/>
          </p:nvSpPr>
          <p:spPr>
            <a:xfrm>
              <a:off x="3600152" y="5219997"/>
              <a:ext cx="1296144" cy="504056"/>
            </a:xfrm>
            <a:prstGeom prst="mathMultiply">
              <a:avLst>
                <a:gd name="adj1" fmla="val 19201"/>
              </a:avLst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304008" y="6186070"/>
            <a:ext cx="5616623" cy="1410191"/>
            <a:chOff x="2304008" y="6114062"/>
            <a:chExt cx="5616623" cy="141019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biLevel thresh="50000"/>
            </a:blip>
            <a:stretch>
              <a:fillRect/>
            </a:stretch>
          </p:blipFill>
          <p:spPr>
            <a:xfrm>
              <a:off x="2304008" y="6114062"/>
              <a:ext cx="5400600" cy="12661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41" name="Freeform 40"/>
            <p:cNvSpPr/>
            <p:nvPr/>
          </p:nvSpPr>
          <p:spPr>
            <a:xfrm>
              <a:off x="7272560" y="7020196"/>
              <a:ext cx="648071" cy="360041"/>
            </a:xfrm>
            <a:custGeom>
              <a:avLst/>
              <a:gdLst>
                <a:gd name="connsiteX0" fmla="*/ 0 w 653143"/>
                <a:gd name="connsiteY0" fmla="*/ 190005 h 376051"/>
                <a:gd name="connsiteX1" fmla="*/ 118753 w 653143"/>
                <a:gd name="connsiteY1" fmla="*/ 344384 h 376051"/>
                <a:gd name="connsiteX2" fmla="*/ 653143 w 653143"/>
                <a:gd name="connsiteY2" fmla="*/ 0 h 37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3143" h="376051">
                  <a:moveTo>
                    <a:pt x="0" y="190005"/>
                  </a:moveTo>
                  <a:cubicBezTo>
                    <a:pt x="4948" y="283028"/>
                    <a:pt x="9896" y="376051"/>
                    <a:pt x="118753" y="344384"/>
                  </a:cubicBezTo>
                  <a:cubicBezTo>
                    <a:pt x="227610" y="312717"/>
                    <a:pt x="440376" y="156358"/>
                    <a:pt x="653143" y="0"/>
                  </a:cubicBezTo>
                </a:path>
              </a:pathLst>
            </a:cu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43" name="Multiply 42"/>
            <p:cNvSpPr/>
            <p:nvPr/>
          </p:nvSpPr>
          <p:spPr>
            <a:xfrm>
              <a:off x="3600152" y="7020197"/>
              <a:ext cx="1296144" cy="504056"/>
            </a:xfrm>
            <a:prstGeom prst="mathMultiply">
              <a:avLst>
                <a:gd name="adj1" fmla="val 19201"/>
              </a:avLst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304008" y="2555701"/>
            <a:ext cx="5400600" cy="1368152"/>
            <a:chOff x="2304008" y="2555701"/>
            <a:chExt cx="5400600" cy="136815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04008" y="2555701"/>
              <a:ext cx="5400600" cy="128896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8" name="Freeform 37"/>
            <p:cNvSpPr/>
            <p:nvPr/>
          </p:nvSpPr>
          <p:spPr>
            <a:xfrm>
              <a:off x="6840187" y="3396343"/>
              <a:ext cx="653143" cy="376051"/>
            </a:xfrm>
            <a:custGeom>
              <a:avLst/>
              <a:gdLst>
                <a:gd name="connsiteX0" fmla="*/ 0 w 653143"/>
                <a:gd name="connsiteY0" fmla="*/ 190005 h 376051"/>
                <a:gd name="connsiteX1" fmla="*/ 118753 w 653143"/>
                <a:gd name="connsiteY1" fmla="*/ 344384 h 376051"/>
                <a:gd name="connsiteX2" fmla="*/ 653143 w 653143"/>
                <a:gd name="connsiteY2" fmla="*/ 0 h 376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3143" h="376051">
                  <a:moveTo>
                    <a:pt x="0" y="190005"/>
                  </a:moveTo>
                  <a:cubicBezTo>
                    <a:pt x="4948" y="283028"/>
                    <a:pt x="9896" y="376051"/>
                    <a:pt x="118753" y="344384"/>
                  </a:cubicBezTo>
                  <a:cubicBezTo>
                    <a:pt x="227610" y="312717"/>
                    <a:pt x="440376" y="156358"/>
                    <a:pt x="653143" y="0"/>
                  </a:cubicBezTo>
                </a:path>
              </a:pathLst>
            </a:cu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44" name="Multiply 43"/>
            <p:cNvSpPr/>
            <p:nvPr/>
          </p:nvSpPr>
          <p:spPr>
            <a:xfrm>
              <a:off x="3744168" y="3419797"/>
              <a:ext cx="1296144" cy="504056"/>
            </a:xfrm>
            <a:prstGeom prst="mathMultiply">
              <a:avLst>
                <a:gd name="adj1" fmla="val 19201"/>
              </a:avLst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-1" y="1043534"/>
            <a:ext cx="10080625" cy="7397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MY" sz="3200" b="1" dirty="0" smtClean="0">
                <a:latin typeface="Arial" pitchFamily="34" charset="0"/>
                <a:cs typeface="Arial" pitchFamily="34" charset="0"/>
              </a:rPr>
              <a:t>5.1 	Introduction to Multimedia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1e06ac36513cc552bcdeb10b0451318134ce3a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3392</TotalTime>
  <Words>3066</Words>
  <Application>Microsoft Office PowerPoint</Application>
  <PresentationFormat>Vlastná</PresentationFormat>
  <Paragraphs>608</Paragraphs>
  <Slides>56</Slides>
  <Notes>55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56</vt:i4>
      </vt:variant>
    </vt:vector>
  </HeadingPairs>
  <TitlesOfParts>
    <vt:vector size="57" baseType="lpstr">
      <vt:lpstr>BlackTie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NOTES</dc:title>
  <dc:creator>Dilah</dc:creator>
  <cp:lastModifiedBy>drgo2</cp:lastModifiedBy>
  <cp:revision>463</cp:revision>
  <cp:lastPrinted>2011-10-31T09:39:32Z</cp:lastPrinted>
  <dcterms:created xsi:type="dcterms:W3CDTF">2011-02-16T15:34:30Z</dcterms:created>
  <dcterms:modified xsi:type="dcterms:W3CDTF">2018-01-22T16:02:49Z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