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22"/>
  </p:notesMasterIdLst>
  <p:sldIdLst>
    <p:sldId id="278" r:id="rId2"/>
    <p:sldId id="279" r:id="rId3"/>
    <p:sldId id="274" r:id="rId4"/>
    <p:sldId id="275" r:id="rId5"/>
    <p:sldId id="262" r:id="rId6"/>
    <p:sldId id="257" r:id="rId7"/>
    <p:sldId id="264" r:id="rId8"/>
    <p:sldId id="261" r:id="rId9"/>
    <p:sldId id="259" r:id="rId10"/>
    <p:sldId id="256" r:id="rId11"/>
    <p:sldId id="258" r:id="rId12"/>
    <p:sldId id="263" r:id="rId13"/>
    <p:sldId id="260" r:id="rId14"/>
    <p:sldId id="276" r:id="rId15"/>
    <p:sldId id="268" r:id="rId16"/>
    <p:sldId id="265" r:id="rId17"/>
    <p:sldId id="267" r:id="rId18"/>
    <p:sldId id="269" r:id="rId19"/>
    <p:sldId id="270" r:id="rId20"/>
    <p:sldId id="266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E95B-6878-4F0A-9891-B3DE672B6276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pl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E95B-6878-4F0A-9891-B3DE672B6276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pl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E95B-6878-4F0A-9891-B3DE672B6276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pl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E95B-6878-4F0A-9891-B3DE672B6276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pl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E95B-6878-4F0A-9891-B3DE672B6276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pl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E95B-6878-4F0A-9891-B3DE672B6276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pl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E95B-6878-4F0A-9891-B3DE672B6276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pl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E95B-6878-4F0A-9891-B3DE672B6276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pl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E95B-6878-4F0A-9891-B3DE672B6276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pl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E95B-6878-4F0A-9891-B3DE672B6276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pl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E95B-6878-4F0A-9891-B3DE672B6276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pl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4E95B-6878-4F0A-9891-B3DE672B6276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928676"/>
            <a:ext cx="8229600" cy="2286016"/>
          </a:xfrm>
        </p:spPr>
        <p:txBody>
          <a:bodyPr>
            <a:normAutofit/>
          </a:bodyPr>
          <a:lstStyle/>
          <a:p>
            <a:r>
              <a:rPr lang="pl-PL" b="1" dirty="0" smtClean="0">
                <a:latin typeface="Comic Sans MS" pitchFamily="66" charset="0"/>
              </a:rPr>
              <a:t>„Między chemią, a zabawą – jak poczuć chemię do chemii”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b="1" dirty="0">
                <a:solidFill>
                  <a:schemeClr val="tx1"/>
                </a:solidFill>
                <a:latin typeface="Comic Sans MS" pitchFamily="66" charset="0"/>
              </a:rPr>
              <a:t>Tęcza z </a:t>
            </a:r>
            <a:r>
              <a:rPr lang="pl" b="1" dirty="0" smtClean="0">
                <a:solidFill>
                  <a:schemeClr val="tx1"/>
                </a:solidFill>
                <a:latin typeface="Comic Sans MS" pitchFamily="66" charset="0"/>
              </a:rPr>
              <a:t>mazak</a:t>
            </a:r>
            <a:r>
              <a:rPr lang="pl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r>
              <a:rPr lang="pl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600" b="1" dirty="0">
                <a:solidFill>
                  <a:schemeClr val="tx1"/>
                </a:solidFill>
                <a:latin typeface="Comic Sans MS" pitchFamily="66" charset="0"/>
              </a:rPr>
              <a:t>Odczynniki:</a:t>
            </a:r>
            <a:endParaRPr sz="1600" b="1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l" sz="1600" dirty="0">
                <a:solidFill>
                  <a:schemeClr val="tx1"/>
                </a:solidFill>
                <a:latin typeface="Comic Sans MS" pitchFamily="66" charset="0"/>
              </a:rPr>
              <a:t>-czarny marker</a:t>
            </a:r>
            <a:endParaRPr sz="1600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l" sz="1600" dirty="0">
                <a:solidFill>
                  <a:schemeClr val="tx1"/>
                </a:solidFill>
                <a:latin typeface="Comic Sans MS" pitchFamily="66" charset="0"/>
              </a:rPr>
              <a:t>-ocet</a:t>
            </a:r>
            <a:endParaRPr sz="1600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l" sz="1600" dirty="0">
                <a:solidFill>
                  <a:schemeClr val="tx1"/>
                </a:solidFill>
                <a:latin typeface="Comic Sans MS" pitchFamily="66" charset="0"/>
              </a:rPr>
              <a:t>-bibuła </a:t>
            </a:r>
            <a:endParaRPr sz="1600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l" sz="1600" b="1" dirty="0">
                <a:solidFill>
                  <a:schemeClr val="tx1"/>
                </a:solidFill>
                <a:latin typeface="Comic Sans MS" pitchFamily="66" charset="0"/>
              </a:rPr>
              <a:t>Sprzęt:</a:t>
            </a:r>
            <a:endParaRPr sz="1600" b="1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pl" sz="1600" dirty="0">
                <a:solidFill>
                  <a:schemeClr val="tx1"/>
                </a:solidFill>
                <a:latin typeface="Comic Sans MS" pitchFamily="66" charset="0"/>
              </a:rPr>
              <a:t>-szklanka </a:t>
            </a:r>
            <a:endParaRPr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832400" y="1152476"/>
            <a:ext cx="3999900" cy="24273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600" b="1" dirty="0" smtClean="0">
                <a:solidFill>
                  <a:schemeClr val="tx1"/>
                </a:solidFill>
                <a:latin typeface="Comic Sans MS" pitchFamily="66" charset="0"/>
              </a:rPr>
              <a:t>Wykonanie:</a:t>
            </a:r>
            <a:endParaRPr sz="1600" b="1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pl" sz="1600" dirty="0">
                <a:solidFill>
                  <a:schemeClr val="tx1"/>
                </a:solidFill>
                <a:latin typeface="Comic Sans MS" pitchFamily="66" charset="0"/>
              </a:rPr>
              <a:t>Do szklanki nalewamy ocet. Na bibule rysujemy markerem </a:t>
            </a:r>
            <a:r>
              <a:rPr lang="pl" sz="1600" dirty="0" smtClean="0">
                <a:solidFill>
                  <a:schemeClr val="tx1"/>
                </a:solidFill>
                <a:latin typeface="Comic Sans MS" pitchFamily="66" charset="0"/>
              </a:rPr>
              <a:t>gruby okrąg. Zaginamy bibułę w </a:t>
            </a:r>
            <a:r>
              <a:rPr lang="pl" sz="1600" dirty="0">
                <a:solidFill>
                  <a:schemeClr val="tx1"/>
                </a:solidFill>
                <a:latin typeface="Comic Sans MS" pitchFamily="66" charset="0"/>
              </a:rPr>
              <a:t>stożek i wkładamy czubem do </a:t>
            </a:r>
            <a:r>
              <a:rPr lang="pl" sz="1600" dirty="0" smtClean="0">
                <a:solidFill>
                  <a:schemeClr val="tx1"/>
                </a:solidFill>
                <a:latin typeface="Comic Sans MS" pitchFamily="66" charset="0"/>
              </a:rPr>
              <a:t>szklanki z octem. </a:t>
            </a: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b="1" dirty="0">
                <a:latin typeface="Comic Sans MS" pitchFamily="66" charset="0"/>
              </a:rPr>
              <a:t>Kryształki </a:t>
            </a:r>
            <a:r>
              <a:rPr lang="pl" b="1" dirty="0" smtClean="0">
                <a:latin typeface="Comic Sans MS" pitchFamily="66" charset="0"/>
              </a:rPr>
              <a:t>soli </a:t>
            </a:r>
            <a:endParaRPr b="1" dirty="0">
              <a:latin typeface="Comic Sans MS" pitchFamily="66" charset="0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b="1" dirty="0">
                <a:solidFill>
                  <a:schemeClr val="tx1"/>
                </a:solidFill>
                <a:latin typeface="Comic Sans MS" pitchFamily="66" charset="0"/>
              </a:rPr>
              <a:t>Odczynniki:</a:t>
            </a:r>
            <a:endParaRPr b="1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l" dirty="0" smtClean="0">
                <a:solidFill>
                  <a:schemeClr val="tx1"/>
                </a:solidFill>
                <a:latin typeface="Comic Sans MS" pitchFamily="66" charset="0"/>
              </a:rPr>
              <a:t>-goraca woda </a:t>
            </a:r>
            <a:endParaRPr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l" dirty="0">
                <a:solidFill>
                  <a:schemeClr val="tx1"/>
                </a:solidFill>
                <a:latin typeface="Comic Sans MS" pitchFamily="66" charset="0"/>
              </a:rPr>
              <a:t>-sól </a:t>
            </a:r>
            <a:r>
              <a:rPr lang="pl" dirty="0" smtClean="0">
                <a:solidFill>
                  <a:schemeClr val="tx1"/>
                </a:solidFill>
                <a:latin typeface="Comic Sans MS" pitchFamily="66" charset="0"/>
              </a:rPr>
              <a:t>- NaCl</a:t>
            </a:r>
            <a:endParaRPr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l" b="1" dirty="0">
                <a:solidFill>
                  <a:schemeClr val="tx1"/>
                </a:solidFill>
                <a:latin typeface="Comic Sans MS" pitchFamily="66" charset="0"/>
              </a:rPr>
              <a:t>Sprzęt:</a:t>
            </a:r>
            <a:endParaRPr b="1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l" dirty="0" smtClean="0">
                <a:solidFill>
                  <a:schemeClr val="tx1"/>
                </a:solidFill>
                <a:latin typeface="Comic Sans MS" pitchFamily="66" charset="0"/>
              </a:rPr>
              <a:t>-słoik </a:t>
            </a:r>
            <a:endParaRPr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l" dirty="0">
                <a:solidFill>
                  <a:schemeClr val="tx1"/>
                </a:solidFill>
                <a:latin typeface="Comic Sans MS" pitchFamily="66" charset="0"/>
              </a:rPr>
              <a:t>-sznurek </a:t>
            </a:r>
            <a:endParaRPr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l" dirty="0">
                <a:solidFill>
                  <a:schemeClr val="tx1"/>
                </a:solidFill>
                <a:latin typeface="Comic Sans MS" pitchFamily="66" charset="0"/>
              </a:rPr>
              <a:t>-</a:t>
            </a:r>
            <a:r>
              <a:rPr lang="pl" dirty="0" smtClean="0">
                <a:solidFill>
                  <a:schemeClr val="tx1"/>
                </a:solidFill>
                <a:latin typeface="Comic Sans MS" pitchFamily="66" charset="0"/>
              </a:rPr>
              <a:t>kijek </a:t>
            </a:r>
            <a:endParaRPr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b="1" dirty="0">
                <a:solidFill>
                  <a:schemeClr val="tx1"/>
                </a:solidFill>
                <a:latin typeface="Comic Sans MS" pitchFamily="66" charset="0"/>
              </a:rPr>
              <a:t>Wykonanie:</a:t>
            </a:r>
            <a:endParaRPr b="1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pl" dirty="0" smtClean="0">
                <a:solidFill>
                  <a:schemeClr val="tx1"/>
                </a:solidFill>
                <a:latin typeface="Comic Sans MS" pitchFamily="66" charset="0"/>
              </a:rPr>
              <a:t>Zagotowujemy </a:t>
            </a:r>
            <a:r>
              <a:rPr lang="pl" dirty="0">
                <a:solidFill>
                  <a:schemeClr val="tx1"/>
                </a:solidFill>
                <a:latin typeface="Comic Sans MS" pitchFamily="66" charset="0"/>
              </a:rPr>
              <a:t>wodę w czajniku i wlewamy </a:t>
            </a:r>
            <a:r>
              <a:rPr lang="pl" dirty="0" smtClean="0">
                <a:solidFill>
                  <a:schemeClr val="tx1"/>
                </a:solidFill>
                <a:latin typeface="Comic Sans MS" pitchFamily="66" charset="0"/>
              </a:rPr>
              <a:t>ją do </a:t>
            </a:r>
            <a:r>
              <a:rPr lang="pl" dirty="0">
                <a:solidFill>
                  <a:schemeClr val="tx1"/>
                </a:solidFill>
                <a:latin typeface="Comic Sans MS" pitchFamily="66" charset="0"/>
              </a:rPr>
              <a:t>naczynia. Wsypujemy sól do naczynia cały czas </a:t>
            </a:r>
            <a:r>
              <a:rPr lang="pl" dirty="0" smtClean="0">
                <a:solidFill>
                  <a:schemeClr val="tx1"/>
                </a:solidFill>
                <a:latin typeface="Comic Sans MS" pitchFamily="66" charset="0"/>
              </a:rPr>
              <a:t>mięszając, tak długo aż sól przestanie sięrozpuszczać – powstanie roztwór nasycony. Następnie zlewamy otrymany roztwór do słoika. Bierzemy </a:t>
            </a:r>
            <a:r>
              <a:rPr lang="pl" dirty="0">
                <a:solidFill>
                  <a:schemeClr val="tx1"/>
                </a:solidFill>
                <a:latin typeface="Comic Sans MS" pitchFamily="66" charset="0"/>
              </a:rPr>
              <a:t>patyczek i zawiązujemy na </a:t>
            </a:r>
            <a:r>
              <a:rPr lang="pl" dirty="0" smtClean="0">
                <a:solidFill>
                  <a:schemeClr val="tx1"/>
                </a:solidFill>
                <a:latin typeface="Comic Sans MS" pitchFamily="66" charset="0"/>
              </a:rPr>
              <a:t>nim </a:t>
            </a:r>
            <a:r>
              <a:rPr lang="pl" dirty="0">
                <a:solidFill>
                  <a:schemeClr val="tx1"/>
                </a:solidFill>
                <a:latin typeface="Comic Sans MS" pitchFamily="66" charset="0"/>
              </a:rPr>
              <a:t>sznurek. </a:t>
            </a:r>
            <a:r>
              <a:rPr lang="pl" dirty="0" smtClean="0">
                <a:solidFill>
                  <a:schemeClr val="tx1"/>
                </a:solidFill>
                <a:latin typeface="Comic Sans MS" pitchFamily="66" charset="0"/>
              </a:rPr>
              <a:t>Sznurek </a:t>
            </a:r>
            <a:r>
              <a:rPr lang="pl" dirty="0">
                <a:solidFill>
                  <a:schemeClr val="tx1"/>
                </a:solidFill>
                <a:latin typeface="Comic Sans MS" pitchFamily="66" charset="0"/>
              </a:rPr>
              <a:t>zamaczamy w </a:t>
            </a:r>
            <a:r>
              <a:rPr lang="pl" dirty="0" smtClean="0">
                <a:solidFill>
                  <a:schemeClr val="tx1"/>
                </a:solidFill>
                <a:latin typeface="Comic Sans MS" pitchFamily="66" charset="0"/>
              </a:rPr>
              <a:t>solance – czekamy kilka dni.</a:t>
            </a:r>
            <a:endParaRPr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b="1" dirty="0" smtClean="0">
                <a:latin typeface="Comic Sans MS" pitchFamily="66" charset="0"/>
              </a:rPr>
              <a:t>Gazowana fontanna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11700" y="1285865"/>
            <a:ext cx="3999900" cy="32830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dirty="0" smtClean="0">
                <a:solidFill>
                  <a:schemeClr val="tx1"/>
                </a:solidFill>
                <a:latin typeface="Comic Sans MS" pitchFamily="66" charset="0"/>
              </a:rPr>
              <a:t>Odczynniki:</a:t>
            </a:r>
          </a:p>
          <a:p>
            <a:pPr>
              <a:buNone/>
            </a:pPr>
            <a:endParaRPr lang="pl-PL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  <a:latin typeface="Comic Sans MS" pitchFamily="66" charset="0"/>
              </a:rPr>
              <a:t>-cola</a:t>
            </a:r>
          </a:p>
          <a:p>
            <a:pPr>
              <a:buNone/>
            </a:pPr>
            <a:endParaRPr lang="pl-PL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  <a:latin typeface="Comic Sans MS" pitchFamily="66" charset="0"/>
              </a:rPr>
              <a:t>-</a:t>
            </a:r>
            <a:r>
              <a:rPr lang="pl-PL" sz="1800" dirty="0" err="1" smtClean="0">
                <a:solidFill>
                  <a:schemeClr val="tx1"/>
                </a:solidFill>
                <a:latin typeface="Comic Sans MS" pitchFamily="66" charset="0"/>
              </a:rPr>
              <a:t>mentosy</a:t>
            </a:r>
            <a:endParaRPr lang="pl-PL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pl-PL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800" b="1" dirty="0" smtClean="0">
                <a:solidFill>
                  <a:schemeClr val="tx1"/>
                </a:solidFill>
                <a:latin typeface="Comic Sans MS" pitchFamily="66" charset="0"/>
              </a:rPr>
              <a:t>Sprzęt:</a:t>
            </a:r>
          </a:p>
          <a:p>
            <a:pPr>
              <a:buNone/>
            </a:pPr>
            <a:endParaRPr lang="pl-PL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  <a:latin typeface="Comic Sans MS" pitchFamily="66" charset="0"/>
              </a:rPr>
              <a:t>- butelka</a:t>
            </a:r>
            <a:endParaRPr lang="pl-PL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pl-PL" sz="1800" b="1" dirty="0" smtClean="0">
                <a:solidFill>
                  <a:schemeClr val="tx1"/>
                </a:solidFill>
                <a:latin typeface="Comic Sans MS" pitchFamily="66" charset="0"/>
              </a:rPr>
              <a:t>Wykonanie:</a:t>
            </a:r>
          </a:p>
          <a:p>
            <a:pPr>
              <a:buNone/>
            </a:pPr>
            <a:endParaRPr lang="pl-PL" sz="1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  <a:latin typeface="Comic Sans MS" pitchFamily="66" charset="0"/>
              </a:rPr>
              <a:t>Do coli wrzucamy </a:t>
            </a:r>
            <a:r>
              <a:rPr lang="pl-PL" sz="1800" dirty="0" err="1" smtClean="0">
                <a:solidFill>
                  <a:schemeClr val="tx1"/>
                </a:solidFill>
                <a:latin typeface="Comic Sans MS" pitchFamily="66" charset="0"/>
              </a:rPr>
              <a:t>mentosy</a:t>
            </a:r>
            <a:r>
              <a:rPr lang="pl-PL" sz="1800" dirty="0" smtClean="0">
                <a:solidFill>
                  <a:schemeClr val="tx1"/>
                </a:solidFill>
                <a:latin typeface="Comic Sans MS" pitchFamily="66" charset="0"/>
              </a:rPr>
              <a:t> (nie</a:t>
            </a: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  <a:latin typeface="Comic Sans MS" pitchFamily="66" charset="0"/>
              </a:rPr>
              <a:t>ważne ile może to być i 1 </a:t>
            </a:r>
            <a:r>
              <a:rPr lang="pl-PL" sz="1800" dirty="0" err="1" smtClean="0">
                <a:solidFill>
                  <a:schemeClr val="tx1"/>
                </a:solidFill>
                <a:latin typeface="Comic Sans MS" pitchFamily="66" charset="0"/>
              </a:rPr>
              <a:t>mentos</a:t>
            </a:r>
            <a:endParaRPr lang="pl-PL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  <a:latin typeface="Comic Sans MS" pitchFamily="66" charset="0"/>
              </a:rPr>
              <a:t>lub całe opakowanie).</a:t>
            </a:r>
            <a:endParaRPr lang="pl-PL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</p:spPr>
        <p:txBody>
          <a:bodyPr>
            <a:noAutofit/>
          </a:bodyPr>
          <a:lstStyle/>
          <a:p>
            <a:pPr algn="l"/>
            <a:r>
              <a:rPr lang="pl-PL" sz="3200" b="1" dirty="0" smtClean="0">
                <a:latin typeface="Comic Sans MS" pitchFamily="66" charset="0"/>
              </a:rPr>
              <a:t>Atramenty sympatyczne - kwas salicylowy</a:t>
            </a:r>
            <a:endParaRPr lang="pl-PL" sz="3200" b="1" dirty="0">
              <a:latin typeface="Comic Sans MS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Odczynniki: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-Sok z cytryny, jabłka lub cebuli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Sprzęt: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-Zapalniczka</a:t>
            </a:r>
            <a:endParaRPr lang="pl-PL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pl-PL" sz="1600" b="1" dirty="0" smtClean="0">
                <a:solidFill>
                  <a:schemeClr val="tx1"/>
                </a:solidFill>
                <a:latin typeface="Comic Sans MS" pitchFamily="66" charset="0"/>
              </a:rPr>
              <a:t>Wykonanie:</a:t>
            </a:r>
          </a:p>
          <a:p>
            <a:pPr>
              <a:buNone/>
            </a:pPr>
            <a:endParaRPr lang="pl-PL" sz="1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  <a:latin typeface="Comic Sans MS" pitchFamily="66" charset="0"/>
              </a:rPr>
              <a:t>Atrament umieść na kartce w małych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  <a:latin typeface="Comic Sans MS" pitchFamily="66" charset="0"/>
              </a:rPr>
              <a:t>ilościach, aby papier się nie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  <a:latin typeface="Comic Sans MS" pitchFamily="66" charset="0"/>
              </a:rPr>
              <a:t>pomarszczył i robić to za pomocą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  <a:latin typeface="Comic Sans MS" pitchFamily="66" charset="0"/>
              </a:rPr>
              <a:t>patyczka do uszu, pędzelka lub po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  <a:latin typeface="Comic Sans MS" pitchFamily="66" charset="0"/>
              </a:rPr>
              <a:t>prostu palcem. Następnie kartkę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  <a:latin typeface="Comic Sans MS" pitchFamily="66" charset="0"/>
              </a:rPr>
              <a:t>należy od spodu ogrzewać zapalniczką.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b="1" i="1" u="sng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142990"/>
            <a:ext cx="8229600" cy="2008581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Comic Sans MS" pitchFamily="66" charset="0"/>
              </a:rPr>
              <a:t>Doświadczenia, które zrobimy  w laboratorium chemicznym.</a:t>
            </a:r>
            <a:endParaRPr lang="pl-PL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500048"/>
            <a:ext cx="8520600" cy="572700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 smtClean="0">
                <a:latin typeface="Comic Sans MS" pitchFamily="66" charset="0"/>
              </a:rPr>
              <a:t>Chemiczny ogród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Odczynniki:</a:t>
            </a:r>
          </a:p>
          <a:p>
            <a:pPr>
              <a:lnSpc>
                <a:spcPct val="200000"/>
              </a:lnSpc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-kryształki uwodnione soli : AlCl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, CoCl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</a:p>
          <a:p>
            <a:pPr>
              <a:lnSpc>
                <a:spcPct val="200000"/>
              </a:lnSpc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CrCl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, CuCl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, FeCl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, CaCl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, Ni(NO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-szkło wodne (500ml)- Na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SiO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. 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-woda destylowana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Sprzęt: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-przezroczyste naczynie</a:t>
            </a:r>
            <a:endParaRPr lang="pl-PL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Wykonanie:</a:t>
            </a:r>
          </a:p>
          <a:p>
            <a:pPr>
              <a:buNone/>
            </a:pPr>
            <a:endParaRPr lang="pl-PL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Roztwór szkła wodnego rozcieńczamy wodę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(1:1) i wlewamy do zlewki kolorowe kryształki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różnych wodnych soli umieszczamy w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roztworze w taki sposób aby dno było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pokryte w miarę równo.</a:t>
            </a:r>
          </a:p>
          <a:p>
            <a:pPr>
              <a:buNone/>
            </a:pPr>
            <a:endParaRPr lang="pl-PL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b="1" dirty="0" smtClean="0">
                <a:latin typeface="Comic Sans MS" pitchFamily="66" charset="0"/>
              </a:rPr>
              <a:t>Chemiczny kameleon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Odczynniki: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-glukoza - C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6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12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O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6</a:t>
            </a: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-wodorotlenek sodu - </a:t>
            </a:r>
            <a:r>
              <a:rPr lang="pl-PL" dirty="0" err="1" smtClean="0">
                <a:solidFill>
                  <a:schemeClr val="tx1"/>
                </a:solidFill>
                <a:latin typeface="Comic Sans MS" pitchFamily="66" charset="0"/>
              </a:rPr>
              <a:t>NaOH</a:t>
            </a: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-nadmanganian (VII) potasu- KMnO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-ok. 225 ml wody destylowanej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Sprzęt: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-bagietka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-dwie zlewki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-łyżeczki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Wykonanie:</a:t>
            </a:r>
          </a:p>
          <a:p>
            <a:pPr>
              <a:buNone/>
            </a:pPr>
            <a:endParaRPr lang="pl-PL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Do zlewki wlewamy ok.150 wody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destylowanej, wsypujemy 1,5g wodorotlenku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sodu i mieszamy. Następnie dodajemy parę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kryształków nadmanganianu (VII) potasu i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mieszamy. Do drugiej zlewki wlewamy resztę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wody, wsypujemy łyżeczkę glukozy i również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mieszamy. Teraz dwa roztwory łączymy ze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sobą i obserwujemy efekt.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b="1" dirty="0" smtClean="0">
                <a:latin typeface="Comic Sans MS" pitchFamily="66" charset="0"/>
              </a:rPr>
              <a:t>Otrzymywanie złota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</a:rPr>
              <a:t>Odczynniki: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-jodek potasu- KJ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-azotan (V) ołowiu - KNO</a:t>
            </a:r>
            <a:r>
              <a:rPr lang="pl-PL" baseline="-25000" dirty="0" smtClean="0">
                <a:solidFill>
                  <a:schemeClr val="tx1"/>
                </a:solidFill>
              </a:rPr>
              <a:t>3</a:t>
            </a:r>
            <a:endParaRPr lang="pl-PL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</a:rPr>
              <a:t>Sprzęt: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-dwie zlewki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pl-PL" sz="1800" b="1" dirty="0" smtClean="0">
                <a:solidFill>
                  <a:schemeClr val="tx1"/>
                </a:solidFill>
                <a:latin typeface="Comic Sans MS" pitchFamily="66" charset="0"/>
              </a:rPr>
              <a:t>Wykonanie:</a:t>
            </a:r>
          </a:p>
          <a:p>
            <a:pPr>
              <a:buNone/>
            </a:pPr>
            <a:endParaRPr lang="pl-PL" sz="1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  <a:latin typeface="Comic Sans MS" pitchFamily="66" charset="0"/>
              </a:rPr>
              <a:t>Zlewamy do jednej zlewki dwie</a:t>
            </a:r>
          </a:p>
          <a:p>
            <a:pPr>
              <a:buNone/>
            </a:pPr>
            <a:endParaRPr lang="pl-PL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  <a:latin typeface="Comic Sans MS" pitchFamily="66" charset="0"/>
              </a:rPr>
              <a:t>bezbarwne ciecze (roztwór jodku</a:t>
            </a:r>
          </a:p>
          <a:p>
            <a:pPr>
              <a:buNone/>
            </a:pPr>
            <a:endParaRPr lang="pl-PL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  <a:latin typeface="Comic Sans MS" pitchFamily="66" charset="0"/>
              </a:rPr>
              <a:t>potasu z azotanem (V) potasu).</a:t>
            </a:r>
            <a:endParaRPr lang="pl-PL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b="1" dirty="0" smtClean="0">
                <a:latin typeface="Comic Sans MS" pitchFamily="66" charset="0"/>
              </a:rPr>
              <a:t>Lokomotywa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Odczynniki: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-perhydrol- H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O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2              </a:t>
            </a: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-nadmanganian potasu - KMnO</a:t>
            </a:r>
            <a:r>
              <a:rPr lang="pl-PL" sz="1200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Sprzęt: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-kolba płaskodenna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Wykonanie:</a:t>
            </a:r>
          </a:p>
          <a:p>
            <a:pPr>
              <a:buNone/>
            </a:pPr>
            <a:endParaRPr lang="pl-PL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80975" indent="-41275"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Do kolby płaskodennej wlewamy trochę</a:t>
            </a:r>
          </a:p>
          <a:p>
            <a:pPr marL="180975" indent="-41275"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   </a:t>
            </a:r>
          </a:p>
          <a:p>
            <a:pPr marL="180975" indent="-41275"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perhydrolu i wrzucamy do środka kilka </a:t>
            </a:r>
          </a:p>
          <a:p>
            <a:pPr marL="180975" indent="-41275"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80975" indent="-41275"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kryształków nadmanganianu (VII) potasu,</a:t>
            </a:r>
          </a:p>
          <a:p>
            <a:pPr marL="180975" indent="-41275"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80975" indent="-41275"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po czym szybko się oddalamy.</a:t>
            </a:r>
          </a:p>
          <a:p>
            <a:pPr marL="180975" indent="-41275"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80975" indent="-41275">
              <a:buNone/>
            </a:pPr>
            <a:endParaRPr lang="pl-PL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Odczynniki: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-wodorotlenek sodu - </a:t>
            </a:r>
            <a:r>
              <a:rPr lang="pl-PL" dirty="0" err="1" smtClean="0">
                <a:solidFill>
                  <a:schemeClr val="tx1"/>
                </a:solidFill>
                <a:latin typeface="Comic Sans MS" pitchFamily="66" charset="0"/>
              </a:rPr>
              <a:t>NaOH</a:t>
            </a: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-płyn do naczyń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-folia aluminiowa- Al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Sprzęt: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-kolba stożkowa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-cylinder miarowy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-zapalniczka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-rurka z gumowym korkiem</a:t>
            </a:r>
            <a:endParaRPr lang="pl-PL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Wykonanie:</a:t>
            </a:r>
          </a:p>
          <a:p>
            <a:pPr>
              <a:buNone/>
            </a:pPr>
            <a:endParaRPr lang="pl-PL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Do cylindra nalewamy 9ml płynu do naczyń 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i 80 ml wody i mieszamy. Do kolby stożkowej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wsypujemy 50 gram wodorotlenku sodu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I dolewamy 250 ml wody oraz wrzucamy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folię aluminiową zwiniętą w rulon. Rurką z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gumowym korkiem zatykamy butelkę a jej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koniec wkładamy do cylindra. Czekamy aż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bańki mydlane wypłyną z cylindra i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odczekujemy parę minut i bańki podpalamy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zapalniczką.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3200" b="1" dirty="0" smtClean="0">
                <a:latin typeface="Comic Sans MS" pitchFamily="66" charset="0"/>
              </a:rPr>
              <a:t>Spalanie wodoru w bańkach mydlanych</a:t>
            </a:r>
            <a:endParaRPr lang="pl-PL" sz="3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1420"/>
            <a:ext cx="8229600" cy="4857784"/>
          </a:xfrm>
        </p:spPr>
        <p:txBody>
          <a:bodyPr>
            <a:normAutofit fontScale="90000"/>
          </a:bodyPr>
          <a:lstStyle/>
          <a:p>
            <a:pPr algn="l"/>
            <a:r>
              <a:rPr lang="pl-PL" sz="1800" b="1" dirty="0" smtClean="0">
                <a:latin typeface="Comic Sans MS" pitchFamily="66" charset="0"/>
              </a:rPr>
              <a:t>-Celem </a:t>
            </a:r>
            <a:r>
              <a:rPr lang="pl-PL" sz="1800" b="1" dirty="0" smtClean="0">
                <a:latin typeface="Comic Sans MS" pitchFamily="66" charset="0"/>
              </a:rPr>
              <a:t>naszego projektu jest zaciekawienie i zafascynowanie chemią oraz wykształcenie umiejętności swobodnego i bezpiecznego prowadzenia doświadczeń chemicznych.</a:t>
            </a:r>
            <a:r>
              <a:rPr lang="pl-PL" sz="1800" dirty="0" smtClean="0">
                <a:latin typeface="Comic Sans MS" pitchFamily="66" charset="0"/>
              </a:rPr>
              <a:t/>
            </a:r>
            <a:br>
              <a:rPr lang="pl-PL" sz="1800" dirty="0" smtClean="0">
                <a:latin typeface="Comic Sans MS" pitchFamily="66" charset="0"/>
              </a:rPr>
            </a:br>
            <a:r>
              <a:rPr lang="pl-PL" sz="1800" dirty="0" smtClean="0">
                <a:latin typeface="Comic Sans MS" pitchFamily="66" charset="0"/>
              </a:rPr>
              <a:t/>
            </a:r>
            <a:br>
              <a:rPr lang="pl-PL" sz="1800" dirty="0" smtClean="0">
                <a:latin typeface="Comic Sans MS" pitchFamily="66" charset="0"/>
              </a:rPr>
            </a:br>
            <a:r>
              <a:rPr lang="pl-PL" sz="1800" dirty="0" smtClean="0">
                <a:latin typeface="Comic Sans MS" pitchFamily="66" charset="0"/>
              </a:rPr>
              <a:t>-</a:t>
            </a:r>
            <a:r>
              <a:rPr lang="pl-PL" sz="1800" b="1" dirty="0" smtClean="0">
                <a:latin typeface="Comic Sans MS" pitchFamily="66" charset="0"/>
              </a:rPr>
              <a:t>Doświadczenia</a:t>
            </a:r>
            <a:r>
              <a:rPr lang="pl-PL" sz="1800" b="1" dirty="0" smtClean="0">
                <a:latin typeface="Comic Sans MS" pitchFamily="66" charset="0"/>
              </a:rPr>
              <a:t>, które proponujemy do wykonania w domu mają oczarować Was tą niezwykłą, a zarazem niebezpieczną dziedziną nauki. Pragniemy pokazać to, co w chemii najbardziej pociągające i fascynujące oraz że jest to bardzo </a:t>
            </a:r>
            <a:r>
              <a:rPr lang="pl-PL" sz="1800" b="1" dirty="0" smtClean="0">
                <a:latin typeface="Comic Sans MS" pitchFamily="66" charset="0"/>
              </a:rPr>
              <a:t>praktyczna i </a:t>
            </a:r>
            <a:r>
              <a:rPr lang="pl-PL" sz="1800" b="1" dirty="0" smtClean="0">
                <a:latin typeface="Comic Sans MS" pitchFamily="66" charset="0"/>
              </a:rPr>
              <a:t>potrzebna dziedzina nauki. </a:t>
            </a:r>
            <a:r>
              <a:rPr lang="pl-PL" sz="1800" dirty="0" smtClean="0">
                <a:latin typeface="Comic Sans MS" pitchFamily="66" charset="0"/>
              </a:rPr>
              <a:t/>
            </a:r>
            <a:br>
              <a:rPr lang="pl-PL" sz="1800" dirty="0" smtClean="0">
                <a:latin typeface="Comic Sans MS" pitchFamily="66" charset="0"/>
              </a:rPr>
            </a:br>
            <a:r>
              <a:rPr lang="pl-PL" sz="1800" dirty="0" smtClean="0">
                <a:latin typeface="Comic Sans MS" pitchFamily="66" charset="0"/>
              </a:rPr>
              <a:t/>
            </a:r>
            <a:br>
              <a:rPr lang="pl-PL" sz="1800" dirty="0" smtClean="0">
                <a:latin typeface="Comic Sans MS" pitchFamily="66" charset="0"/>
              </a:rPr>
            </a:br>
            <a:r>
              <a:rPr lang="pl-PL" sz="1800" dirty="0" smtClean="0">
                <a:latin typeface="Comic Sans MS" pitchFamily="66" charset="0"/>
              </a:rPr>
              <a:t>-</a:t>
            </a:r>
            <a:r>
              <a:rPr lang="pl-PL" sz="1800" b="1" dirty="0" smtClean="0">
                <a:latin typeface="Comic Sans MS" pitchFamily="66" charset="0"/>
              </a:rPr>
              <a:t>Bycie </a:t>
            </a:r>
            <a:r>
              <a:rPr lang="pl-PL" sz="1800" b="1" dirty="0" smtClean="0">
                <a:latin typeface="Comic Sans MS" pitchFamily="66" charset="0"/>
              </a:rPr>
              <a:t>chemikiem jest niezwykle pasjonujące. Ciekawość świata                             otwarty umysł niekiedy mogą sprowadzić młodego adepta chemii na manowce, dlatego niezbędne jest poznanie i zrozumienie chemii, które pozwala na czerpanie radości z eksperymentowania w bezpieczny sposób.</a:t>
            </a:r>
            <a:r>
              <a:rPr lang="pl-PL" sz="1800" dirty="0" smtClean="0">
                <a:latin typeface="Comic Sans MS" pitchFamily="66" charset="0"/>
              </a:rPr>
              <a:t/>
            </a:r>
            <a:br>
              <a:rPr lang="pl-PL" sz="1800" dirty="0" smtClean="0">
                <a:latin typeface="Comic Sans MS" pitchFamily="66" charset="0"/>
              </a:rPr>
            </a:br>
            <a:r>
              <a:rPr lang="pl-PL" sz="1800" dirty="0" smtClean="0">
                <a:latin typeface="Comic Sans MS" pitchFamily="66" charset="0"/>
              </a:rPr>
              <a:t/>
            </a:r>
            <a:br>
              <a:rPr lang="pl-PL" sz="1800" dirty="0" smtClean="0">
                <a:latin typeface="Comic Sans MS" pitchFamily="66" charset="0"/>
              </a:rPr>
            </a:br>
            <a:r>
              <a:rPr lang="pl-PL" sz="1800" dirty="0" smtClean="0">
                <a:latin typeface="Comic Sans MS" pitchFamily="66" charset="0"/>
              </a:rPr>
              <a:t>-</a:t>
            </a:r>
            <a:r>
              <a:rPr lang="pl-PL" sz="1800" b="1" dirty="0" smtClean="0">
                <a:latin typeface="Comic Sans MS" pitchFamily="66" charset="0"/>
              </a:rPr>
              <a:t>Dlatego </a:t>
            </a:r>
            <a:r>
              <a:rPr lang="pl-PL" sz="1800" b="1" dirty="0" smtClean="0">
                <a:latin typeface="Comic Sans MS" pitchFamily="66" charset="0"/>
              </a:rPr>
              <a:t>przed przystąpieniem do wykonywania eksperymentów prosimy o zapoznanie się z zasadami bezpieczeństwa.</a:t>
            </a:r>
            <a:r>
              <a:rPr lang="pl-PL" b="1" dirty="0" smtClean="0">
                <a:latin typeface="Comic Sans MS" pitchFamily="66" charset="0"/>
              </a:rPr>
              <a:t/>
            </a:r>
            <a:br>
              <a:rPr lang="pl-PL" b="1" dirty="0" smtClean="0">
                <a:latin typeface="Comic Sans MS" pitchFamily="66" charset="0"/>
              </a:rPr>
            </a:b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b="1" dirty="0" smtClean="0">
                <a:latin typeface="Comic Sans MS" pitchFamily="66" charset="0"/>
              </a:rPr>
              <a:t>Chemiczny wulkan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Odczynniki:</a:t>
            </a:r>
          </a:p>
          <a:p>
            <a:pPr>
              <a:buNone/>
            </a:pPr>
            <a:endParaRPr lang="pl-PL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</a:t>
            </a:r>
            <a:r>
              <a:rPr lang="pl-PL" dirty="0" err="1" smtClean="0">
                <a:solidFill>
                  <a:schemeClr val="tx1"/>
                </a:solidFill>
                <a:latin typeface="Comic Sans MS" pitchFamily="66" charset="0"/>
              </a:rPr>
              <a:t>dichromian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 (VI) amonu- (NH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Cr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O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7</a:t>
            </a: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-aceton- CH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COCH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, 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Sprzęt: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-pipeta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-zapalniczka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-parownica porcelanowa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-łyżeczka do odczynników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Wykonanie:</a:t>
            </a:r>
          </a:p>
          <a:p>
            <a:pPr>
              <a:buNone/>
            </a:pPr>
            <a:endParaRPr lang="pl-PL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Do parownicy wsypujemy kilka łyżeczek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err="1" smtClean="0">
                <a:solidFill>
                  <a:schemeClr val="tx1"/>
                </a:solidFill>
                <a:latin typeface="Comic Sans MS" pitchFamily="66" charset="0"/>
              </a:rPr>
              <a:t>dichromianu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 (VI) amonu. Aby przyśpieszyć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reakcję spalania substancje skrapiamy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kilkoma kroplami acetonu. Zawartość 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parownicy podpalamy i obserwujemy efekt.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Comic Sans MS" pitchFamily="66" charset="0"/>
              </a:rPr>
              <a:t>„Przepisy BHP dotyczące wykonywania doświadczeń chemicznych czy to w domu czy w szkole’’</a:t>
            </a:r>
            <a:endParaRPr lang="pl-PL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pl-PL" sz="900" b="1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.Prawie wszystkie substancje należy traktować jako mniej lub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bardziej trujące.</a:t>
            </a:r>
          </a:p>
          <a:p>
            <a:pPr lvl="0">
              <a:buNone/>
            </a:pPr>
            <a:r>
              <a:rPr lang="pl-PL" sz="900" b="1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.Przy wszelkich pracach zachowywać największą ostrożność,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pamiętając przy tym, że niedokładność, nieuwaga, niedostateczne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Zaznajomienie się z przyrządami i właściwościami substancji,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z którymi się pracuje, może spowodować nieszczęśliwy wypadek.</a:t>
            </a:r>
          </a:p>
          <a:p>
            <a:pPr>
              <a:buNone/>
            </a:pPr>
            <a:r>
              <a:rPr lang="pl-PL" sz="900" b="1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.Szczególną ostrożność należy zachować przy pracy                     </a:t>
            </a:r>
          </a:p>
          <a:p>
            <a:pPr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z substancjami żrącymi (np. mocne kwasy i ługi),                           </a:t>
            </a:r>
          </a:p>
          <a:p>
            <a:pPr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aby zapobiec poparzeniu ciała i zniszczeniu odzieży. 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W razie wypadku polaną powierzchnię zmyć obficie silnym</a:t>
            </a:r>
          </a:p>
          <a:p>
            <a:pPr lvl="0">
              <a:buNone/>
            </a:pPr>
            <a:r>
              <a:rPr lang="pl-PL" sz="900" dirty="0" smtClean="0">
                <a:latin typeface="Comic Sans MS" pitchFamily="66" charset="0"/>
              </a:rPr>
              <a:t>st</a:t>
            </a: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rumieniem</a:t>
            </a:r>
            <a:r>
              <a:rPr lang="pl-PL" sz="900" dirty="0" smtClean="0">
                <a:latin typeface="Comic Sans MS" pitchFamily="66" charset="0"/>
              </a:rPr>
              <a:t> </a:t>
            </a: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wody.</a:t>
            </a:r>
          </a:p>
          <a:p>
            <a:pPr lvl="0">
              <a:buNone/>
            </a:pPr>
            <a:r>
              <a:rPr lang="pl-PL" sz="900" b="1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.Podczas pracy z palnikiem i substancjami łatwopalnymi zachować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należytą ostrożność. </a:t>
            </a:r>
          </a:p>
          <a:p>
            <a:pPr lvl="0">
              <a:buNone/>
            </a:pPr>
            <a:r>
              <a:rPr lang="pl-PL" sz="900" b="1" dirty="0" smtClean="0">
                <a:solidFill>
                  <a:schemeClr val="tx1"/>
                </a:solidFill>
                <a:latin typeface="Comic Sans MS" pitchFamily="66" charset="0"/>
              </a:rPr>
              <a:t>5</a:t>
            </a: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.Przy wszystkich pracach należy w pierwszym rzędzie zwrócić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uwagę na zabezpieczenie oczu.</a:t>
            </a:r>
          </a:p>
          <a:p>
            <a:pPr lvl="0">
              <a:buNone/>
            </a:pPr>
            <a:r>
              <a:rPr lang="pl-PL" sz="900" b="1" dirty="0" smtClean="0">
                <a:solidFill>
                  <a:schemeClr val="tx1"/>
                </a:solidFill>
                <a:latin typeface="Comic Sans MS" pitchFamily="66" charset="0"/>
              </a:rPr>
              <a:t>6</a:t>
            </a: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.Probówkę, w której ogrzewana jest ciecz trzymać otworem w bok,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a nie do siebie i nie w stronę sąsiada. Nie ogrzewać probówki tylko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od dołu, lecz całą jej zawartość.</a:t>
            </a:r>
          </a:p>
          <a:p>
            <a:pPr lvl="0">
              <a:buNone/>
            </a:pPr>
            <a:r>
              <a:rPr lang="pl-PL" sz="900" b="1" dirty="0" smtClean="0">
                <a:solidFill>
                  <a:schemeClr val="tx1"/>
                </a:solidFill>
                <a:latin typeface="Comic Sans MS" pitchFamily="66" charset="0"/>
              </a:rPr>
              <a:t>7</a:t>
            </a: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.Nie nachylać się nad naczyniem, w którym coś wrze, lub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do którego wlewa się jakąś ciecz (zwłaszcza żrącą).</a:t>
            </a:r>
          </a:p>
          <a:p>
            <a:pPr>
              <a:buNone/>
            </a:pPr>
            <a:endParaRPr lang="pl-PL" sz="9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>
          <a:xfrm>
            <a:off x="4714876" y="1928808"/>
            <a:ext cx="3999900" cy="2786082"/>
          </a:xfrm>
        </p:spPr>
        <p:txBody>
          <a:bodyPr/>
          <a:lstStyle/>
          <a:p>
            <a:pPr lvl="0">
              <a:buNone/>
            </a:pPr>
            <a:r>
              <a:rPr lang="pl-PL" sz="900" b="1" dirty="0" smtClean="0">
                <a:solidFill>
                  <a:schemeClr val="tx1"/>
                </a:solidFill>
                <a:latin typeface="Comic Sans MS" pitchFamily="66" charset="0"/>
              </a:rPr>
              <a:t>8</a:t>
            </a: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.Nie należy wykonywać ćwiczeń w brudnych naczyniach.</a:t>
            </a:r>
          </a:p>
          <a:p>
            <a:pPr lvl="0">
              <a:buNone/>
            </a:pPr>
            <a:r>
              <a:rPr lang="pl-PL" sz="900" b="1" dirty="0" smtClean="0">
                <a:solidFill>
                  <a:schemeClr val="tx1"/>
                </a:solidFill>
                <a:latin typeface="Comic Sans MS" pitchFamily="66" charset="0"/>
              </a:rPr>
              <a:t>9</a:t>
            </a: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.Nie wolno smakować i wąchać badanych substancji. Nie należy kłaść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na stołach żywności.</a:t>
            </a:r>
          </a:p>
          <a:p>
            <a:pPr lvl="0">
              <a:buNone/>
            </a:pPr>
            <a:r>
              <a:rPr lang="pl-PL" sz="900" b="1" dirty="0" smtClean="0">
                <a:solidFill>
                  <a:schemeClr val="tx1"/>
                </a:solidFill>
                <a:latin typeface="Comic Sans MS" pitchFamily="66" charset="0"/>
              </a:rPr>
              <a:t>10</a:t>
            </a: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.Ćwiczenia należy wykonywać z takimi ilościami i stężeniami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substancji oraz w takich warunkach, jakie są podane w instrukcji.</a:t>
            </a:r>
          </a:p>
          <a:p>
            <a:pPr lvl="0">
              <a:buNone/>
            </a:pPr>
            <a:r>
              <a:rPr lang="pl-PL" sz="900" b="1" dirty="0" smtClean="0">
                <a:solidFill>
                  <a:schemeClr val="tx1"/>
                </a:solidFill>
                <a:latin typeface="Comic Sans MS" pitchFamily="66" charset="0"/>
              </a:rPr>
              <a:t>11</a:t>
            </a: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.Nie zostawiać żadnych substancji w naczyniach bez etykiet lub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napisów.</a:t>
            </a:r>
          </a:p>
          <a:p>
            <a:pPr lvl="0">
              <a:buNone/>
            </a:pPr>
            <a:r>
              <a:rPr lang="pl-PL" sz="900" b="1" dirty="0" smtClean="0">
                <a:solidFill>
                  <a:schemeClr val="tx1"/>
                </a:solidFill>
                <a:latin typeface="Comic Sans MS" pitchFamily="66" charset="0"/>
              </a:rPr>
              <a:t>12</a:t>
            </a: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.Nie wolno pić wody z naczyń laboratoryjnych.</a:t>
            </a:r>
          </a:p>
          <a:p>
            <a:pPr lvl="0">
              <a:buNone/>
            </a:pPr>
            <a:r>
              <a:rPr lang="pl-PL" sz="900" b="1" dirty="0" smtClean="0">
                <a:solidFill>
                  <a:schemeClr val="tx1"/>
                </a:solidFill>
                <a:latin typeface="Comic Sans MS" pitchFamily="66" charset="0"/>
              </a:rPr>
              <a:t>13</a:t>
            </a: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.Przy wąchaniu badanej w naczyniu substancji należy skierować do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siebie pary ruchem wachlującym ręki, a nie czynić tego przez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zbliżenie naczynia do nosa.</a:t>
            </a:r>
          </a:p>
          <a:p>
            <a:pPr lvl="0">
              <a:buNone/>
            </a:pPr>
            <a:r>
              <a:rPr lang="pl-PL" sz="900" b="1" dirty="0" smtClean="0">
                <a:solidFill>
                  <a:schemeClr val="tx1"/>
                </a:solidFill>
                <a:latin typeface="Comic Sans MS" pitchFamily="66" charset="0"/>
              </a:rPr>
              <a:t>14</a:t>
            </a: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.Wykonując ćwiczenia, podczas których w przyrządzie wydziela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się gaz lub ogrzewa się ciecz, nie dopuszczać do dużego wzrostu</a:t>
            </a:r>
          </a:p>
          <a:p>
            <a:pPr lvl="0">
              <a:buNone/>
            </a:pPr>
            <a:r>
              <a:rPr lang="pl-PL" sz="900" dirty="0" smtClean="0">
                <a:solidFill>
                  <a:schemeClr val="tx1"/>
                </a:solidFill>
                <a:latin typeface="Comic Sans MS" pitchFamily="66" charset="0"/>
              </a:rPr>
              <a:t>ciśnienia i wybuchu wskutek zatkania rurki.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071552"/>
            <a:ext cx="8229600" cy="2080019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Comic Sans MS" pitchFamily="66" charset="0"/>
              </a:rPr>
              <a:t>Doświadczenia, które można zrobić samodzielnie w domowym laboratorium.</a:t>
            </a:r>
            <a:endParaRPr lang="pl-PL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dirty="0" smtClean="0"/>
              <a:t> </a:t>
            </a:r>
            <a:r>
              <a:rPr lang="pl-PL" b="1" dirty="0" smtClean="0">
                <a:latin typeface="Comic Sans MS" pitchFamily="66" charset="0"/>
              </a:rPr>
              <a:t>Domowe ogniwo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Odczynniki: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-sól kuchenna- </a:t>
            </a:r>
            <a:r>
              <a:rPr lang="pl-PL" dirty="0" err="1" smtClean="0">
                <a:solidFill>
                  <a:schemeClr val="tx1"/>
                </a:solidFill>
                <a:latin typeface="Comic Sans MS" pitchFamily="66" charset="0"/>
              </a:rPr>
              <a:t>NaCl</a:t>
            </a: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-woda- H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O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-srebrna bransoletka- Ag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-folia aluminiowa- Al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Sprzęt: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-dwa szklane naczynia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pl-PL" sz="1600" b="1" dirty="0" smtClean="0">
                <a:solidFill>
                  <a:schemeClr val="tx1"/>
                </a:solidFill>
                <a:latin typeface="Comic Sans MS" pitchFamily="66" charset="0"/>
              </a:rPr>
              <a:t>Wykonanie: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  <a:latin typeface="Comic Sans MS" pitchFamily="66" charset="0"/>
              </a:rPr>
              <a:t>Zagotuj 1l wody. Srebrną bransoletkę</a:t>
            </a:r>
          </a:p>
          <a:p>
            <a:pPr>
              <a:buNone/>
            </a:pPr>
            <a:endParaRPr lang="pl-PL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  <a:latin typeface="Comic Sans MS" pitchFamily="66" charset="0"/>
              </a:rPr>
              <a:t>zawiń w foli aluminiowej wraz z solą</a:t>
            </a:r>
          </a:p>
          <a:p>
            <a:pPr>
              <a:buNone/>
            </a:pPr>
            <a:endParaRPr lang="pl-PL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  <a:latin typeface="Comic Sans MS" pitchFamily="66" charset="0"/>
              </a:rPr>
              <a:t>kuchenną (6 łyżeczek). Po upływie</a:t>
            </a:r>
          </a:p>
          <a:p>
            <a:pPr>
              <a:buNone/>
            </a:pPr>
            <a:endParaRPr lang="pl-PL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  <a:latin typeface="Comic Sans MS" pitchFamily="66" charset="0"/>
              </a:rPr>
              <a:t>40min wyjmij przedmiot i opłucz</a:t>
            </a:r>
          </a:p>
          <a:p>
            <a:pPr>
              <a:buNone/>
            </a:pPr>
            <a:endParaRPr lang="pl-PL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  <a:latin typeface="Comic Sans MS" pitchFamily="66" charset="0"/>
              </a:rPr>
              <a:t>czystą wodą.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b="1" dirty="0" smtClean="0">
                <a:latin typeface="Comic Sans MS" pitchFamily="66" charset="0"/>
              </a:rPr>
              <a:t>Magiczny palec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600" b="1" dirty="0">
                <a:solidFill>
                  <a:schemeClr val="tx1"/>
                </a:solidFill>
                <a:latin typeface="Comic Sans MS" pitchFamily="66" charset="0"/>
              </a:rPr>
              <a:t>Odczynniki:</a:t>
            </a:r>
            <a:endParaRPr sz="1600" b="1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l" sz="1600" dirty="0">
                <a:solidFill>
                  <a:schemeClr val="tx1"/>
                </a:solidFill>
                <a:latin typeface="Comic Sans MS" pitchFamily="66" charset="0"/>
              </a:rPr>
              <a:t>-woda </a:t>
            </a:r>
            <a:endParaRPr sz="1600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l" sz="1600" dirty="0">
                <a:solidFill>
                  <a:schemeClr val="tx1"/>
                </a:solidFill>
                <a:latin typeface="Comic Sans MS" pitchFamily="66" charset="0"/>
              </a:rPr>
              <a:t>-pieprz </a:t>
            </a:r>
            <a:endParaRPr sz="1600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l" sz="1600" dirty="0">
                <a:solidFill>
                  <a:schemeClr val="tx1"/>
                </a:solidFill>
                <a:latin typeface="Comic Sans MS" pitchFamily="66" charset="0"/>
              </a:rPr>
              <a:t>-płyn do naczyń </a:t>
            </a:r>
            <a:endParaRPr sz="1600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l" sz="1600" b="1" dirty="0" smtClean="0">
                <a:solidFill>
                  <a:schemeClr val="tx1"/>
                </a:solidFill>
                <a:latin typeface="Comic Sans MS" pitchFamily="66" charset="0"/>
              </a:rPr>
              <a:t>Sprzęt:</a:t>
            </a:r>
            <a:endParaRPr sz="1600" b="1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l" sz="1600" dirty="0">
                <a:solidFill>
                  <a:schemeClr val="tx1"/>
                </a:solidFill>
                <a:latin typeface="Comic Sans MS" pitchFamily="66" charset="0"/>
              </a:rPr>
              <a:t>-głębsze naczynie </a:t>
            </a:r>
            <a:endParaRPr sz="1600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pl" sz="1600" dirty="0">
                <a:solidFill>
                  <a:schemeClr val="tx1"/>
                </a:solidFill>
                <a:latin typeface="Comic Sans MS" pitchFamily="66" charset="0"/>
              </a:rPr>
              <a:t>-szklanka </a:t>
            </a:r>
            <a:endParaRPr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600" b="1" dirty="0">
                <a:solidFill>
                  <a:schemeClr val="tx1"/>
                </a:solidFill>
                <a:latin typeface="Comic Sans MS" pitchFamily="66" charset="0"/>
              </a:rPr>
              <a:t>Wykonanie:</a:t>
            </a:r>
            <a:endParaRPr sz="1600" b="1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pl" sz="1600" dirty="0">
                <a:solidFill>
                  <a:schemeClr val="tx1"/>
                </a:solidFill>
                <a:latin typeface="Comic Sans MS" pitchFamily="66" charset="0"/>
              </a:rPr>
              <a:t>Do głębszego naczynia nalewamy wodę i wsypujemy warstwę pieprzu. Bierzemy szklankę i nalewamy do niej płyn do naczyń. Zamaczamy palec w płynie i wkładamy go do naczynia z wodą i </a:t>
            </a:r>
            <a:r>
              <a:rPr lang="pl" sz="1600" dirty="0" smtClean="0">
                <a:solidFill>
                  <a:schemeClr val="tx1"/>
                </a:solidFill>
                <a:latin typeface="Comic Sans MS" pitchFamily="66" charset="0"/>
              </a:rPr>
              <a:t>pieprzem. </a:t>
            </a:r>
            <a:endParaRPr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b="1" dirty="0" smtClean="0">
                <a:latin typeface="Comic Sans MS" pitchFamily="66" charset="0"/>
              </a:rPr>
              <a:t>Tęczowa kapusta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Odczynniki: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-wywar z czerwonej kapusty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-woda gazowana 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-woda kranowa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-ocet - 10% roztwórCH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COOH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-kret-płyn do udrażniania rur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-soda oczyszczona- NaHCO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Sprzęt: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 sześć  zlewek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Wykonanie:</a:t>
            </a:r>
          </a:p>
          <a:p>
            <a:pPr>
              <a:buNone/>
            </a:pPr>
            <a:endParaRPr lang="pl-PL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Wlewamy do zlewek poszczególne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substancje, następnie do każdej z nich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wlewamy trochę soku z czerwonej kapusty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obserwujemy efekty.</a:t>
            </a:r>
            <a:endParaRPr lang="pl-PL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b="1" dirty="0" smtClean="0">
                <a:latin typeface="Comic Sans MS" pitchFamily="66" charset="0"/>
              </a:rPr>
              <a:t>Chemiczny gejzer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11700" y="1428741"/>
            <a:ext cx="3999900" cy="31401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b="1" dirty="0" smtClean="0">
                <a:solidFill>
                  <a:schemeClr val="tx1"/>
                </a:solidFill>
                <a:latin typeface="Comic Sans MS" pitchFamily="66" charset="0"/>
              </a:rPr>
              <a:t>Odczynniki:</a:t>
            </a:r>
          </a:p>
          <a:p>
            <a:pPr>
              <a:buNone/>
            </a:pPr>
            <a:endParaRPr lang="pl-PL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  <a:latin typeface="Comic Sans MS" pitchFamily="66" charset="0"/>
              </a:rPr>
              <a:t>-soda – NaHCO</a:t>
            </a:r>
            <a:r>
              <a:rPr lang="pl-PL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pl-PL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pl-PL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  <a:latin typeface="Comic Sans MS" pitchFamily="66" charset="0"/>
              </a:rPr>
              <a:t>-ocet- CH</a:t>
            </a:r>
            <a:r>
              <a:rPr lang="pl-PL" sz="1600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pl-PL" sz="1600" dirty="0" smtClean="0">
                <a:solidFill>
                  <a:schemeClr val="tx1"/>
                </a:solidFill>
                <a:latin typeface="Comic Sans MS" pitchFamily="66" charset="0"/>
              </a:rPr>
              <a:t>COOH</a:t>
            </a:r>
          </a:p>
          <a:p>
            <a:pPr>
              <a:buNone/>
            </a:pPr>
            <a:endParaRPr lang="pl-PL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600" b="1" dirty="0" smtClean="0">
                <a:solidFill>
                  <a:schemeClr val="tx1"/>
                </a:solidFill>
                <a:latin typeface="Comic Sans MS" pitchFamily="66" charset="0"/>
              </a:rPr>
              <a:t>Sprzęt:</a:t>
            </a:r>
          </a:p>
          <a:p>
            <a:pPr>
              <a:buNone/>
            </a:pPr>
            <a:endParaRPr lang="pl-PL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  <a:latin typeface="Comic Sans MS" pitchFamily="66" charset="0"/>
              </a:rPr>
              <a:t>-kolba stożkowa</a:t>
            </a:r>
            <a:endParaRPr lang="pl-PL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pl-PL" sz="1800" b="1" dirty="0" smtClean="0">
                <a:solidFill>
                  <a:schemeClr val="tx1"/>
                </a:solidFill>
                <a:latin typeface="Comic Sans MS" pitchFamily="66" charset="0"/>
              </a:rPr>
              <a:t>Wykonanie:</a:t>
            </a:r>
          </a:p>
          <a:p>
            <a:pPr>
              <a:buNone/>
            </a:pPr>
            <a:endParaRPr lang="pl-PL" sz="1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  <a:latin typeface="Comic Sans MS" pitchFamily="66" charset="0"/>
              </a:rPr>
              <a:t>Do kolby należy wlać ocet</a:t>
            </a: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  <a:latin typeface="Comic Sans MS" pitchFamily="66" charset="0"/>
              </a:rPr>
              <a:t>(1,3 jej zawartości).</a:t>
            </a:r>
          </a:p>
          <a:p>
            <a:pPr>
              <a:buNone/>
            </a:pPr>
            <a:endParaRPr lang="pl-PL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  <a:latin typeface="Comic Sans MS" pitchFamily="66" charset="0"/>
              </a:rPr>
              <a:t>Następnie dodać sodę </a:t>
            </a:r>
          </a:p>
          <a:p>
            <a:pPr>
              <a:buNone/>
            </a:pPr>
            <a:endParaRPr lang="pl-PL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  <a:latin typeface="Comic Sans MS" pitchFamily="66" charset="0"/>
              </a:rPr>
              <a:t>(1,5 łyżeczki)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pl-PL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428610"/>
            <a:ext cx="4143404" cy="572700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 smtClean="0">
                <a:latin typeface="Comic Sans MS" pitchFamily="66" charset="0"/>
              </a:rPr>
              <a:t>Jajko w butelce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3999900" cy="3562415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Odczynniki: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-jajko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-ocet- CH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COOH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-soda- NaHCO</a:t>
            </a:r>
            <a:r>
              <a:rPr lang="pl-PL" baseline="-25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-woda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Sprzęt: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-butelka, której otwór jest mniejszy od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jajka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>
          <a:xfrm>
            <a:off x="4832400" y="857238"/>
            <a:ext cx="3999900" cy="3357586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Wykonanie: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Na kilka dni przed wykonaniem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eksperymentu należy włożyć jajko do octu 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i sprawdzać regularnie miękkość skorupki.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Gdy jest już wystarczająco miękka jajko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należy delikatnie osuszyć i wsunąć do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butelki z szeroką szyjką.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Aby utwardzić ponownie skorupkę, jajko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zalewany roztworem sody i kilkukrotnie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zmieniamy wodę, aż skorupka będzie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wystarczająco twarda.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</TotalTime>
  <Words>1214</Words>
  <Application>Microsoft Office PowerPoint</Application>
  <PresentationFormat>Pokaz na ekranie (16:9)</PresentationFormat>
  <Paragraphs>324</Paragraphs>
  <Slides>20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„Między chemią, a zabawą – jak poczuć chemię do chemii”</vt:lpstr>
      <vt:lpstr>-Celem naszego projektu jest zaciekawienie i zafascynowanie chemią oraz wykształcenie umiejętności swobodnego i bezpiecznego prowadzenia doświadczeń chemicznych.  -Doświadczenia, które proponujemy do wykonania w domu mają oczarować Was tą niezwykłą, a zarazem niebezpieczną dziedziną nauki. Pragniemy pokazać to, co w chemii najbardziej pociągające i fascynujące oraz że jest to bardzo praktyczna i potrzebna dziedzina nauki.   -Bycie chemikiem jest niezwykle pasjonujące. Ciekawość świata                             otwarty umysł niekiedy mogą sprowadzić młodego adepta chemii na manowce, dlatego niezbędne jest poznanie i zrozumienie chemii, które pozwala na czerpanie radości z eksperymentowania w bezpieczny sposób.  -Dlatego przed przystąpieniem do wykonywania eksperymentów prosimy o zapoznanie się z zasadami bezpieczeństwa. </vt:lpstr>
      <vt:lpstr>„Przepisy BHP dotyczące wykonywania doświadczeń chemicznych czy to w domu czy w szkole’’</vt:lpstr>
      <vt:lpstr>Doświadczenia, które można zrobić samodzielnie w domowym laboratorium.</vt:lpstr>
      <vt:lpstr> Domowe ogniwo</vt:lpstr>
      <vt:lpstr>Magiczny palec</vt:lpstr>
      <vt:lpstr>Tęczowa kapusta</vt:lpstr>
      <vt:lpstr>Chemiczny gejzer</vt:lpstr>
      <vt:lpstr>Jajko w butelce</vt:lpstr>
      <vt:lpstr>Tęcza z mazaka </vt:lpstr>
      <vt:lpstr>Kryształki soli </vt:lpstr>
      <vt:lpstr>Gazowana fontanna</vt:lpstr>
      <vt:lpstr>Atramenty sympatyczne - kwas salicylowy</vt:lpstr>
      <vt:lpstr>Doświadczenia, które zrobimy  w laboratorium chemicznym.</vt:lpstr>
      <vt:lpstr>Chemiczny ogród</vt:lpstr>
      <vt:lpstr>Chemiczny kameleon</vt:lpstr>
      <vt:lpstr>Otrzymywanie złota</vt:lpstr>
      <vt:lpstr>Lokomotywa</vt:lpstr>
      <vt:lpstr>Spalanie wodoru w bańkach mydlanych</vt:lpstr>
      <vt:lpstr>Chemiczny wulkan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Tęcza z mazaka</dc:title>
  <dc:creator>test</dc:creator>
  <cp:lastModifiedBy>Użytkownik systemu Windows</cp:lastModifiedBy>
  <cp:revision>77</cp:revision>
  <dcterms:modified xsi:type="dcterms:W3CDTF">2018-03-27T20:44:07Z</dcterms:modified>
</cp:coreProperties>
</file>