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2" r:id="rId2"/>
  </p:sldMasterIdLst>
  <p:notesMasterIdLst>
    <p:notesMasterId r:id="rId144"/>
  </p:notesMasterIdLst>
  <p:sldIdLst>
    <p:sldId id="256" r:id="rId3"/>
    <p:sldId id="414" r:id="rId4"/>
    <p:sldId id="318" r:id="rId5"/>
    <p:sldId id="257" r:id="rId6"/>
    <p:sldId id="265" r:id="rId7"/>
    <p:sldId id="317" r:id="rId8"/>
    <p:sldId id="258" r:id="rId9"/>
    <p:sldId id="259" r:id="rId10"/>
    <p:sldId id="319" r:id="rId11"/>
    <p:sldId id="260" r:id="rId12"/>
    <p:sldId id="261" r:id="rId13"/>
    <p:sldId id="262" r:id="rId14"/>
    <p:sldId id="263" r:id="rId15"/>
    <p:sldId id="291" r:id="rId16"/>
    <p:sldId id="292" r:id="rId17"/>
    <p:sldId id="293" r:id="rId18"/>
    <p:sldId id="294" r:id="rId19"/>
    <p:sldId id="264" r:id="rId20"/>
    <p:sldId id="266" r:id="rId21"/>
    <p:sldId id="267" r:id="rId22"/>
    <p:sldId id="316" r:id="rId23"/>
    <p:sldId id="270" r:id="rId24"/>
    <p:sldId id="271" r:id="rId25"/>
    <p:sldId id="276" r:id="rId26"/>
    <p:sldId id="277" r:id="rId27"/>
    <p:sldId id="278" r:id="rId28"/>
    <p:sldId id="315" r:id="rId29"/>
    <p:sldId id="284" r:id="rId30"/>
    <p:sldId id="285" r:id="rId31"/>
    <p:sldId id="286" r:id="rId32"/>
    <p:sldId id="287" r:id="rId33"/>
    <p:sldId id="288" r:id="rId34"/>
    <p:sldId id="289" r:id="rId35"/>
    <p:sldId id="296" r:id="rId36"/>
    <p:sldId id="290" r:id="rId37"/>
    <p:sldId id="299" r:id="rId38"/>
    <p:sldId id="297" r:id="rId39"/>
    <p:sldId id="298" r:id="rId40"/>
    <p:sldId id="300" r:id="rId41"/>
    <p:sldId id="407" r:id="rId42"/>
    <p:sldId id="301" r:id="rId43"/>
    <p:sldId id="320" r:id="rId44"/>
    <p:sldId id="302" r:id="rId45"/>
    <p:sldId id="303" r:id="rId46"/>
    <p:sldId id="304" r:id="rId47"/>
    <p:sldId id="305" r:id="rId48"/>
    <p:sldId id="306" r:id="rId49"/>
    <p:sldId id="307" r:id="rId50"/>
    <p:sldId id="313" r:id="rId51"/>
    <p:sldId id="309" r:id="rId52"/>
    <p:sldId id="311" r:id="rId53"/>
    <p:sldId id="314" r:id="rId54"/>
    <p:sldId id="312" r:id="rId55"/>
    <p:sldId id="308" r:id="rId56"/>
    <p:sldId id="322" r:id="rId57"/>
    <p:sldId id="324" r:id="rId58"/>
    <p:sldId id="323" r:id="rId59"/>
    <p:sldId id="325" r:id="rId60"/>
    <p:sldId id="326" r:id="rId61"/>
    <p:sldId id="327" r:id="rId62"/>
    <p:sldId id="411" r:id="rId63"/>
    <p:sldId id="412" r:id="rId64"/>
    <p:sldId id="413" r:id="rId65"/>
    <p:sldId id="321" r:id="rId66"/>
    <p:sldId id="408" r:id="rId67"/>
    <p:sldId id="328" r:id="rId68"/>
    <p:sldId id="330" r:id="rId69"/>
    <p:sldId id="331" r:id="rId70"/>
    <p:sldId id="332" r:id="rId71"/>
    <p:sldId id="333" r:id="rId72"/>
    <p:sldId id="334" r:id="rId73"/>
    <p:sldId id="335" r:id="rId74"/>
    <p:sldId id="336" r:id="rId75"/>
    <p:sldId id="337" r:id="rId76"/>
    <p:sldId id="338" r:id="rId77"/>
    <p:sldId id="339" r:id="rId78"/>
    <p:sldId id="340" r:id="rId79"/>
    <p:sldId id="341" r:id="rId80"/>
    <p:sldId id="342" r:id="rId81"/>
    <p:sldId id="343" r:id="rId82"/>
    <p:sldId id="344" r:id="rId83"/>
    <p:sldId id="345" r:id="rId84"/>
    <p:sldId id="346" r:id="rId85"/>
    <p:sldId id="347" r:id="rId86"/>
    <p:sldId id="348" r:id="rId87"/>
    <p:sldId id="349" r:id="rId88"/>
    <p:sldId id="350" r:id="rId89"/>
    <p:sldId id="351" r:id="rId90"/>
    <p:sldId id="329" r:id="rId91"/>
    <p:sldId id="353" r:id="rId92"/>
    <p:sldId id="354" r:id="rId93"/>
    <p:sldId id="358" r:id="rId94"/>
    <p:sldId id="377" r:id="rId95"/>
    <p:sldId id="359" r:id="rId96"/>
    <p:sldId id="360" r:id="rId97"/>
    <p:sldId id="361" r:id="rId98"/>
    <p:sldId id="362" r:id="rId99"/>
    <p:sldId id="364" r:id="rId100"/>
    <p:sldId id="409" r:id="rId101"/>
    <p:sldId id="410" r:id="rId102"/>
    <p:sldId id="365" r:id="rId103"/>
    <p:sldId id="368" r:id="rId104"/>
    <p:sldId id="369" r:id="rId105"/>
    <p:sldId id="370" r:id="rId106"/>
    <p:sldId id="371" r:id="rId107"/>
    <p:sldId id="372" r:id="rId108"/>
    <p:sldId id="373" r:id="rId109"/>
    <p:sldId id="374" r:id="rId110"/>
    <p:sldId id="375" r:id="rId111"/>
    <p:sldId id="376" r:id="rId112"/>
    <p:sldId id="366" r:id="rId113"/>
    <p:sldId id="393" r:id="rId114"/>
    <p:sldId id="394" r:id="rId115"/>
    <p:sldId id="378" r:id="rId116"/>
    <p:sldId id="379" r:id="rId117"/>
    <p:sldId id="380" r:id="rId118"/>
    <p:sldId id="381" r:id="rId119"/>
    <p:sldId id="382" r:id="rId120"/>
    <p:sldId id="383" r:id="rId121"/>
    <p:sldId id="384" r:id="rId122"/>
    <p:sldId id="385" r:id="rId123"/>
    <p:sldId id="386" r:id="rId124"/>
    <p:sldId id="387" r:id="rId125"/>
    <p:sldId id="388" r:id="rId126"/>
    <p:sldId id="389" r:id="rId127"/>
    <p:sldId id="391" r:id="rId128"/>
    <p:sldId id="390" r:id="rId129"/>
    <p:sldId id="392" r:id="rId130"/>
    <p:sldId id="396" r:id="rId131"/>
    <p:sldId id="398" r:id="rId132"/>
    <p:sldId id="397" r:id="rId133"/>
    <p:sldId id="395" r:id="rId134"/>
    <p:sldId id="399" r:id="rId135"/>
    <p:sldId id="400" r:id="rId136"/>
    <p:sldId id="401" r:id="rId137"/>
    <p:sldId id="402" r:id="rId138"/>
    <p:sldId id="403" r:id="rId139"/>
    <p:sldId id="404" r:id="rId140"/>
    <p:sldId id="405" r:id="rId141"/>
    <p:sldId id="406" r:id="rId142"/>
    <p:sldId id="367" r:id="rId143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9" autoAdjust="0"/>
    <p:restoredTop sz="94673" autoAdjust="0"/>
  </p:normalViewPr>
  <p:slideViewPr>
    <p:cSldViewPr>
      <p:cViewPr>
        <p:scale>
          <a:sx n="80" d="100"/>
          <a:sy n="80" d="100"/>
        </p:scale>
        <p:origin x="-117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4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6" Type="http://schemas.openxmlformats.org/officeDocument/2006/relationships/slide" Target="slides/slide14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888A7752-73DE-404C-BA6F-63DEF987950B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EC00428-765A-4708-ADE2-3AAB557AF1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9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lt"/>
                <a:cs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8B8E7D2-F905-46E3-BDD3-0258335A3216}" type="datetime1">
              <a:rPr lang="en-US" smtClean="0"/>
              <a:pPr/>
              <a:t>1/24/2018</a:t>
            </a:fld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4B5ADC2-7248-4799-8E52-477E151C3E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8" name="Shap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FB568A0-62B0-4129-95C4-7270BF844D61}" type="datetime1">
              <a:rPr lang="en-US" smtClean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F31A-E594-408B-8114-4F8438303DA3}" type="datetime1">
              <a:rPr lang="en-US" smtClean="0"/>
              <a:pPr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8398-2A5A-4309-94C2-82E465C1DCF8}" type="datetime1">
              <a:rPr lang="en-US" smtClean="0"/>
              <a:pPr/>
              <a:t>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6" name="Shap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58F6-778A-46C2-BFC0-8FD9B04A99E8}" type="datetime1">
              <a:rPr lang="en-US" smtClean="0"/>
              <a:pPr/>
              <a:t>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6" name="Shap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9" name="Shap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9" name="Shap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33938BEC-55E3-4F9D-B5C5-76D23951C04A}" type="datetime1">
              <a:rPr lang="en-US" smtClean="0"/>
              <a:pPr/>
              <a:t>1/24/2018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0" name="Shap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schools.com/PHP/func_math_mt_rand.asp" TargetMode="Externa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Zdrojov%C3%BD_k%C3%B3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hyperlink" Target="http://owebu.org/cze/html/formulare.php" TargetMode="External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klikzone.cz/HTML-navod/HTML-formulare.php" TargetMode="External"/><Relationship Id="rId4" Type="http://schemas.openxmlformats.org/officeDocument/2006/relationships/hyperlink" Target="http://suloweb.html.sk/php-spracovanie-formularov/" TargetMode="Externa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hyperlink" Target="http://php.blog.sk/detail.html?a=cd646beec2ecf148507ac2d03a43e786#SERVER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hyperlink" Target="!!!!%20v&#253;ber%20z%20datab&#225;z%20teoria/Vzorov&#233;%20zadanie.docx" TargetMode="External"/><Relationship Id="rId2" Type="http://schemas.openxmlformats.org/officeDocument/2006/relationships/hyperlink" Target="!!!!%20v&#253;ber%20z%20datab&#225;z%20teoria/databazy.doc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k.wikipedia.org/wiki/Mac_OS_X" TargetMode="External"/><Relationship Id="rId13" Type="http://schemas.openxmlformats.org/officeDocument/2006/relationships/hyperlink" Target="https://sk.wikipedia.org/wiki/Microsoft_SQL_Server" TargetMode="External"/><Relationship Id="rId3" Type="http://schemas.openxmlformats.org/officeDocument/2006/relationships/hyperlink" Target="https://sk.wikipedia.org/w/index.php?title=WAMP&amp;action=edit&amp;redlink=1" TargetMode="External"/><Relationship Id="rId7" Type="http://schemas.openxmlformats.org/officeDocument/2006/relationships/hyperlink" Target="https://sk.wikipedia.org/wiki/Microsoft_Windows" TargetMode="External"/><Relationship Id="rId12" Type="http://schemas.openxmlformats.org/officeDocument/2006/relationships/hyperlink" Target="https://sk.wikipedia.org/wiki/IBM_DB2" TargetMode="External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sk.wikipedia.org/wiki/C_(programovac%C3%AD_jazyk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k.wikipedia.org/wiki/Linux" TargetMode="External"/><Relationship Id="rId11" Type="http://schemas.openxmlformats.org/officeDocument/2006/relationships/hyperlink" Target="https://sk.wikipedia.org/wiki/Oracle_(datab%C3%A1zov%C3%BD_syst%C3%A9m)" TargetMode="External"/><Relationship Id="rId5" Type="http://schemas.openxmlformats.org/officeDocument/2006/relationships/hyperlink" Target="https://sk.wikipedia.org/wiki/Unix" TargetMode="External"/><Relationship Id="rId15" Type="http://schemas.openxmlformats.org/officeDocument/2006/relationships/hyperlink" Target="http://sqlite.org/" TargetMode="External"/><Relationship Id="rId10" Type="http://schemas.openxmlformats.org/officeDocument/2006/relationships/hyperlink" Target="https://sk.wikipedia.org/wiki/MySQL" TargetMode="External"/><Relationship Id="rId4" Type="http://schemas.openxmlformats.org/officeDocument/2006/relationships/hyperlink" Target="https://sk.wikipedia.org/wiki/Opera%C4%8Dn%C3%BD_syst%C3%A9m" TargetMode="External"/><Relationship Id="rId9" Type="http://schemas.openxmlformats.org/officeDocument/2006/relationships/hyperlink" Target="https://sk.wikipedia.org/wiki/Rela%C4%8Dn%C3%A1_datab%C3%A1za" TargetMode="External"/><Relationship Id="rId14" Type="http://schemas.openxmlformats.org/officeDocument/2006/relationships/hyperlink" Target="https://sk.wikipedia.org/wiki/PostgreSQL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ache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php5.cz/" TargetMode="External"/><Relationship Id="rId5" Type="http://schemas.openxmlformats.org/officeDocument/2006/relationships/hyperlink" Target="http://www.webzdarma.cz/" TargetMode="External"/><Relationship Id="rId4" Type="http://schemas.openxmlformats.org/officeDocument/2006/relationships/hyperlink" Target="http://www.tvorba-webu.cz/webhosting/hosting_zdarma.php" TargetMode="Externa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gif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3200" kern="120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PHP</a:t>
            </a:r>
            <a:br>
              <a:rPr lang="sk-SK" sz="3200" kern="120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i="1" dirty="0"/>
              <a:t>Hypertext Preprocessor</a:t>
            </a:r>
            <a:endParaRPr lang="sk-SK" noProof="0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sz="2000" kern="1200" noProof="0" dirty="0" err="1" smtClean="0">
                <a:solidFill>
                  <a:schemeClr val="tx2"/>
                </a:solidFill>
                <a:latin typeface="+mj-lt"/>
                <a:ea typeface="+mj-lt"/>
                <a:cs typeface="+mj-lt"/>
              </a:rPr>
              <a:t>Ing.Drgo</a:t>
            </a:r>
            <a:r>
              <a:rPr lang="sk-SK" sz="2000" kern="1200" noProof="0" dirty="0" smtClean="0">
                <a:solidFill>
                  <a:schemeClr val="tx2"/>
                </a:solidFill>
                <a:latin typeface="+mj-lt"/>
                <a:ea typeface="+mj-lt"/>
                <a:cs typeface="+mj-lt"/>
              </a:rPr>
              <a:t> Pavel,6.september 2017,16:53</a:t>
            </a:r>
            <a:endParaRPr lang="sk-SK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sk-SK" dirty="0" smtClean="0"/>
              <a:t>Čo treba spraviť dnes?</a:t>
            </a:r>
            <a:endParaRPr lang="sk-SK" noProof="0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sz="quarter" idx="1"/>
          </p:nvPr>
        </p:nvSpPr>
        <p:spPr>
          <a:xfrm>
            <a:off x="457200" y="1219199"/>
            <a:ext cx="8229600" cy="5090121"/>
          </a:xfrm>
        </p:spPr>
        <p:txBody>
          <a:bodyPr>
            <a:normAutofit/>
          </a:bodyPr>
          <a:lstStyle/>
          <a:p>
            <a:r>
              <a:rPr lang="sk-SK" dirty="0" smtClean="0"/>
              <a:t>Vytvoriť priečinok </a:t>
            </a:r>
            <a:r>
              <a:rPr lang="sk-SK" dirty="0" err="1" smtClean="0">
                <a:solidFill>
                  <a:srgbClr val="FF0000"/>
                </a:solidFill>
              </a:rPr>
              <a:t>kosova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C:\wamp\www\kosova </a:t>
            </a:r>
          </a:p>
          <a:p>
            <a:r>
              <a:rPr lang="sk-SK" dirty="0" smtClean="0"/>
              <a:t>Spustiť  SUBLIME TEXT3</a:t>
            </a:r>
          </a:p>
          <a:p>
            <a:r>
              <a:rPr lang="sk-SK" dirty="0">
                <a:solidFill>
                  <a:srgbClr val="FF0000"/>
                </a:solidFill>
              </a:rPr>
              <a:t>C:\</a:t>
            </a:r>
            <a:r>
              <a:rPr lang="sk-SK" dirty="0" smtClean="0">
                <a:solidFill>
                  <a:srgbClr val="FF0000"/>
                </a:solidFill>
              </a:rPr>
              <a:t>wamp\www\kosova\priklad.php </a:t>
            </a:r>
            <a:endParaRPr lang="sk-SK" dirty="0">
              <a:solidFill>
                <a:srgbClr val="FF0000"/>
              </a:solidFill>
            </a:endParaRPr>
          </a:p>
          <a:p>
            <a:r>
              <a:rPr lang="sk-SK" dirty="0" smtClean="0"/>
              <a:t>Musíme ho uložiť s príponou .</a:t>
            </a:r>
            <a:r>
              <a:rPr lang="sk-SK" dirty="0" err="1" smtClean="0">
                <a:solidFill>
                  <a:srgbClr val="00B0F0"/>
                </a:solidFill>
              </a:rPr>
              <a:t>php</a:t>
            </a:r>
            <a:endParaRPr lang="sk-SK" dirty="0" smtClean="0">
              <a:solidFill>
                <a:srgbClr val="00B0F0"/>
              </a:solidFill>
            </a:endParaRPr>
          </a:p>
          <a:p>
            <a:r>
              <a:rPr lang="sk-SK" dirty="0" smtClean="0">
                <a:solidFill>
                  <a:srgbClr val="00B0F0"/>
                </a:solidFill>
              </a:rPr>
              <a:t>Pripojiť sa na  server:</a:t>
            </a:r>
          </a:p>
          <a:p>
            <a:endParaRPr lang="sk-SK" dirty="0">
              <a:solidFill>
                <a:srgbClr val="00B0F0"/>
              </a:solidFill>
            </a:endParaRPr>
          </a:p>
          <a:p>
            <a:endParaRPr lang="sk-SK" dirty="0" smtClean="0">
              <a:solidFill>
                <a:srgbClr val="00B0F0"/>
              </a:solidFill>
            </a:endParaRPr>
          </a:p>
          <a:p>
            <a:r>
              <a:rPr lang="sk-SK" dirty="0" smtClean="0">
                <a:solidFill>
                  <a:srgbClr val="00B0F0"/>
                </a:solidFill>
              </a:rPr>
              <a:t>Spustiť </a:t>
            </a:r>
            <a:r>
              <a:rPr lang="sk-SK" dirty="0" err="1" smtClean="0">
                <a:solidFill>
                  <a:srgbClr val="00B0F0"/>
                </a:solidFill>
              </a:rPr>
              <a:t>script</a:t>
            </a:r>
            <a:r>
              <a:rPr lang="sk-SK" dirty="0" smtClean="0">
                <a:solidFill>
                  <a:srgbClr val="00B0F0"/>
                </a:solidFill>
              </a:rPr>
              <a:t> </a:t>
            </a:r>
            <a:r>
              <a:rPr lang="sk-SK" dirty="0" err="1" smtClean="0">
                <a:solidFill>
                  <a:srgbClr val="00B0F0"/>
                </a:solidFill>
              </a:rPr>
              <a:t>dvoj.klik</a:t>
            </a:r>
            <a:r>
              <a:rPr lang="sk-SK" dirty="0" smtClean="0">
                <a:solidFill>
                  <a:srgbClr val="00B0F0"/>
                </a:solidFill>
              </a:rPr>
              <a:t>. na súbor v zozname</a:t>
            </a:r>
          </a:p>
          <a:p>
            <a:endParaRPr lang="sk-SK" dirty="0" smtClean="0">
              <a:solidFill>
                <a:srgbClr val="00B0F0"/>
              </a:solidFill>
            </a:endParaRPr>
          </a:p>
          <a:p>
            <a:endParaRPr lang="sk-SK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k-SK" noProof="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15656"/>
            <a:ext cx="7839075" cy="733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691680" y="331363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smtClean="0"/>
              <a:t>POLE INDEXOVANÉ</a:t>
            </a:r>
            <a:endParaRPr lang="sk-SK" sz="20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676456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37112"/>
            <a:ext cx="8568952" cy="1457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27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Funkcie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Skutočná</a:t>
            </a:r>
            <a:r>
              <a:rPr lang="en-US" dirty="0" smtClean="0"/>
              <a:t> </a:t>
            </a:r>
            <a:r>
              <a:rPr lang="en-US" dirty="0" err="1"/>
              <a:t>sila</a:t>
            </a:r>
            <a:r>
              <a:rPr lang="en-US" dirty="0"/>
              <a:t> PHP </a:t>
            </a:r>
            <a:r>
              <a:rPr lang="en-US" dirty="0" err="1"/>
              <a:t>vychádza</a:t>
            </a:r>
            <a:r>
              <a:rPr lang="en-US" dirty="0"/>
              <a:t> z 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/>
              <a:t>funkcií</a:t>
            </a:r>
            <a:r>
              <a:rPr lang="en-US" dirty="0"/>
              <a:t>; 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viac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1000 </a:t>
            </a:r>
            <a:r>
              <a:rPr lang="en-US" dirty="0" err="1"/>
              <a:t>vstavaných</a:t>
            </a:r>
            <a:r>
              <a:rPr lang="en-US" dirty="0"/>
              <a:t> </a:t>
            </a:r>
            <a:r>
              <a:rPr lang="en-US" dirty="0" err="1"/>
              <a:t>funkcií</a:t>
            </a:r>
            <a:r>
              <a:rPr lang="en-US" dirty="0" smtClean="0"/>
              <a:t>.</a:t>
            </a:r>
            <a:endParaRPr lang="sk-SK" dirty="0" smtClean="0"/>
          </a:p>
          <a:p>
            <a:r>
              <a:rPr lang="sk-SK" dirty="0"/>
              <a:t>PHP obsahuje veľké množstvo vstavaných funkcií - napr. na prácu s reťazcami, časom, súbormi, databázou; matematické, sieťové funkcie a podobne.</a:t>
            </a:r>
            <a:endParaRPr lang="en-US" dirty="0"/>
          </a:p>
          <a:p>
            <a:r>
              <a:rPr lang="sk-SK" dirty="0"/>
              <a:t>Niektoré sú jeho neoddeliteľnou súčasťou, kvôli iným je nutné pridať do PHP </a:t>
            </a:r>
            <a:r>
              <a:rPr lang="sk-SK" i="1" dirty="0"/>
              <a:t>knižnicu</a:t>
            </a:r>
            <a:r>
              <a:rPr lang="sk-SK" dirty="0"/>
              <a:t>. </a:t>
            </a:r>
            <a:endParaRPr lang="sk-SK" dirty="0" smtClean="0"/>
          </a:p>
          <a:p>
            <a:r>
              <a:rPr lang="sk-SK" dirty="0" smtClean="0"/>
              <a:t>Nejaké </a:t>
            </a:r>
            <a:r>
              <a:rPr lang="sk-SK" dirty="0"/>
              <a:t>knižnice sú k PHP tiež pribalené.</a:t>
            </a:r>
            <a:endParaRPr lang="en-US" dirty="0"/>
          </a:p>
          <a:p>
            <a:endParaRPr lang="sk-SK" dirty="0" smtClean="0"/>
          </a:p>
          <a:p>
            <a:r>
              <a:rPr lang="en-US" dirty="0" err="1"/>
              <a:t>Okrem</a:t>
            </a:r>
            <a:r>
              <a:rPr lang="en-US" dirty="0"/>
              <a:t> </a:t>
            </a:r>
            <a:r>
              <a:rPr lang="en-US" dirty="0" err="1"/>
              <a:t>vstavaných</a:t>
            </a:r>
            <a:r>
              <a:rPr lang="en-US" dirty="0"/>
              <a:t> </a:t>
            </a:r>
            <a:r>
              <a:rPr lang="en-US" dirty="0" err="1"/>
              <a:t>funkcií</a:t>
            </a:r>
            <a:r>
              <a:rPr lang="en-US" dirty="0"/>
              <a:t> PHP </a:t>
            </a:r>
            <a:r>
              <a:rPr lang="en-US" dirty="0" err="1"/>
              <a:t>môžeme</a:t>
            </a:r>
            <a:r>
              <a:rPr lang="en-US" dirty="0"/>
              <a:t> </a:t>
            </a:r>
            <a:r>
              <a:rPr lang="en-US" dirty="0" err="1"/>
              <a:t>vytvoriť</a:t>
            </a:r>
            <a:r>
              <a:rPr lang="en-US" dirty="0"/>
              <a:t> </a:t>
            </a:r>
            <a:r>
              <a:rPr lang="en-US" dirty="0" err="1"/>
              <a:t>vlastné</a:t>
            </a:r>
            <a:r>
              <a:rPr lang="en-US" dirty="0"/>
              <a:t> </a:t>
            </a:r>
            <a:r>
              <a:rPr lang="en-US" dirty="0" err="1"/>
              <a:t>funkcie</a:t>
            </a:r>
            <a:r>
              <a:rPr lang="en-US" dirty="0" smtClean="0"/>
              <a:t>.</a:t>
            </a:r>
            <a:endParaRPr lang="sk-SK" dirty="0" smtClean="0"/>
          </a:p>
          <a:p>
            <a:r>
              <a:rPr lang="en-US" dirty="0" err="1"/>
              <a:t>Funkcia</a:t>
            </a:r>
            <a:r>
              <a:rPr lang="en-US" dirty="0"/>
              <a:t> je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výkazov</a:t>
            </a:r>
            <a:r>
              <a:rPr lang="en-US" dirty="0"/>
              <a:t>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môžu</a:t>
            </a:r>
            <a:r>
              <a:rPr lang="en-US" dirty="0"/>
              <a:t> v </a:t>
            </a:r>
            <a:r>
              <a:rPr lang="en-US" dirty="0" err="1"/>
              <a:t>programe</a:t>
            </a:r>
            <a:r>
              <a:rPr lang="en-US" dirty="0"/>
              <a:t> </a:t>
            </a:r>
            <a:r>
              <a:rPr lang="en-US" dirty="0" err="1"/>
              <a:t>opakovane</a:t>
            </a:r>
            <a:r>
              <a:rPr lang="en-US" dirty="0"/>
              <a:t> </a:t>
            </a:r>
            <a:r>
              <a:rPr lang="en-US" dirty="0" err="1"/>
              <a:t>použiť</a:t>
            </a:r>
            <a:r>
              <a:rPr lang="en-US" dirty="0" smtClean="0"/>
              <a:t>.</a:t>
            </a:r>
            <a:endParaRPr lang="sk-SK" dirty="0" smtClean="0"/>
          </a:p>
          <a:p>
            <a:r>
              <a:rPr lang="en-US" dirty="0" err="1"/>
              <a:t>Funkcia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nevykoná</a:t>
            </a:r>
            <a:r>
              <a:rPr lang="en-US" dirty="0"/>
              <a:t> </a:t>
            </a:r>
            <a:r>
              <a:rPr lang="en-US" dirty="0" err="1"/>
              <a:t>ihneď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načítaní</a:t>
            </a:r>
            <a:r>
              <a:rPr lang="en-US" dirty="0"/>
              <a:t> </a:t>
            </a:r>
            <a:r>
              <a:rPr lang="en-US" dirty="0" err="1"/>
              <a:t>stránky</a:t>
            </a:r>
            <a:r>
              <a:rPr lang="en-US" dirty="0"/>
              <a:t>.</a:t>
            </a:r>
          </a:p>
          <a:p>
            <a:r>
              <a:rPr lang="en-US" dirty="0" err="1"/>
              <a:t>Funkcia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vykoná</a:t>
            </a:r>
            <a:r>
              <a:rPr lang="en-US" dirty="0"/>
              <a:t> </a:t>
            </a:r>
            <a:r>
              <a:rPr lang="en-US" dirty="0" err="1"/>
              <a:t>volaním</a:t>
            </a:r>
            <a:r>
              <a:rPr lang="en-US" dirty="0"/>
              <a:t> </a:t>
            </a:r>
            <a:r>
              <a:rPr lang="en-US" dirty="0" err="1"/>
              <a:t>funkcie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8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Funkcie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F</a:t>
            </a:r>
            <a:r>
              <a:rPr lang="en-US" dirty="0" err="1" smtClean="0"/>
              <a:t>unkci</a:t>
            </a:r>
            <a:r>
              <a:rPr lang="sk-SK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definovan</a:t>
            </a:r>
            <a:r>
              <a:rPr lang="sk-SK" dirty="0" smtClean="0"/>
              <a:t>á</a:t>
            </a:r>
            <a:r>
              <a:rPr lang="en-US" dirty="0" smtClean="0"/>
              <a:t> </a:t>
            </a:r>
            <a:r>
              <a:rPr lang="en-US" dirty="0" err="1"/>
              <a:t>používateľom</a:t>
            </a:r>
            <a:r>
              <a:rPr lang="en-US" dirty="0"/>
              <a:t> </a:t>
            </a:r>
            <a:endParaRPr lang="sk-SK" dirty="0" smtClean="0"/>
          </a:p>
          <a:p>
            <a:r>
              <a:rPr lang="en-GB" dirty="0"/>
              <a:t>syntax</a:t>
            </a:r>
          </a:p>
          <a:p>
            <a:pPr marL="0" indent="0">
              <a:buNone/>
            </a:pPr>
            <a:r>
              <a:rPr lang="sk-SK" dirty="0" smtClean="0"/>
              <a:t>	</a:t>
            </a:r>
            <a:r>
              <a:rPr lang="en-GB" b="1" dirty="0" smtClean="0">
                <a:solidFill>
                  <a:srgbClr val="FF0000"/>
                </a:solidFill>
              </a:rPr>
              <a:t>function</a:t>
            </a:r>
            <a:r>
              <a:rPr lang="en-GB" b="1" dirty="0">
                <a:solidFill>
                  <a:srgbClr val="FF0000"/>
                </a:solidFill>
              </a:rPr>
              <a:t> </a:t>
            </a:r>
            <a:r>
              <a:rPr lang="en-GB" i="1" dirty="0" err="1">
                <a:solidFill>
                  <a:srgbClr val="00B0F0"/>
                </a:solidFill>
              </a:rPr>
              <a:t>functionName</a:t>
            </a:r>
            <a:r>
              <a:rPr lang="en-GB" dirty="0"/>
              <a:t>() {</a:t>
            </a:r>
            <a:br>
              <a:rPr lang="en-GB" dirty="0"/>
            </a:br>
            <a:r>
              <a:rPr lang="en-GB" i="1" dirty="0"/>
              <a:t>    </a:t>
            </a:r>
            <a:r>
              <a:rPr lang="sk-SK" i="1" dirty="0" smtClean="0"/>
              <a:t>		</a:t>
            </a:r>
            <a:r>
              <a:rPr lang="en-GB" i="1" dirty="0" smtClean="0"/>
              <a:t>code </a:t>
            </a:r>
            <a:r>
              <a:rPr lang="en-GB" i="1" dirty="0"/>
              <a:t>to be executed</a:t>
            </a:r>
            <a:r>
              <a:rPr lang="en-GB" dirty="0"/>
              <a:t>;</a:t>
            </a:r>
            <a:br>
              <a:rPr lang="en-GB" dirty="0"/>
            </a:br>
            <a:r>
              <a:rPr lang="sk-SK" dirty="0" smtClean="0"/>
              <a:t>			</a:t>
            </a:r>
            <a:r>
              <a:rPr lang="en-GB" dirty="0" smtClean="0"/>
              <a:t>}</a:t>
            </a:r>
            <a:endParaRPr lang="en-GB" dirty="0"/>
          </a:p>
          <a:p>
            <a:endParaRPr lang="en-US" dirty="0"/>
          </a:p>
          <a:p>
            <a:r>
              <a:rPr lang="en-US" dirty="0"/>
              <a:t> </a:t>
            </a:r>
            <a:r>
              <a:rPr lang="en-US" dirty="0" err="1"/>
              <a:t>Názov</a:t>
            </a:r>
            <a:r>
              <a:rPr lang="en-US" dirty="0"/>
              <a:t> </a:t>
            </a:r>
            <a:r>
              <a:rPr lang="en-US" dirty="0" err="1"/>
              <a:t>funkcie</a:t>
            </a:r>
            <a:r>
              <a:rPr lang="en-US" dirty="0"/>
              <a:t> </a:t>
            </a:r>
            <a:r>
              <a:rPr lang="en-US" dirty="0" err="1"/>
              <a:t>môže</a:t>
            </a:r>
            <a:r>
              <a:rPr lang="en-US" dirty="0"/>
              <a:t> </a:t>
            </a:r>
            <a:r>
              <a:rPr lang="en-US" dirty="0" err="1"/>
              <a:t>začínať</a:t>
            </a:r>
            <a:r>
              <a:rPr lang="en-US" dirty="0"/>
              <a:t> </a:t>
            </a:r>
            <a:r>
              <a:rPr lang="en-US" dirty="0" err="1"/>
              <a:t>písmenom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podčiarknutím</a:t>
            </a:r>
            <a:r>
              <a:rPr lang="en-US" dirty="0"/>
              <a:t> (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číslom</a:t>
            </a:r>
            <a:r>
              <a:rPr lang="en-US" dirty="0"/>
              <a:t>).</a:t>
            </a:r>
          </a:p>
          <a:p>
            <a:r>
              <a:rPr lang="en-US" b="1" dirty="0"/>
              <a:t>Tip:</a:t>
            </a:r>
            <a:r>
              <a:rPr lang="en-US" dirty="0"/>
              <a:t> </a:t>
            </a:r>
            <a:r>
              <a:rPr lang="en-US" dirty="0" err="1"/>
              <a:t>Dajte</a:t>
            </a:r>
            <a:r>
              <a:rPr lang="en-US" dirty="0"/>
              <a:t> </a:t>
            </a:r>
            <a:r>
              <a:rPr lang="en-US" dirty="0" err="1"/>
              <a:t>funkcii</a:t>
            </a:r>
            <a:r>
              <a:rPr lang="en-US" dirty="0"/>
              <a:t> </a:t>
            </a:r>
            <a:r>
              <a:rPr lang="en-US" dirty="0" err="1"/>
              <a:t>názov</a:t>
            </a:r>
            <a:r>
              <a:rPr lang="en-US" dirty="0"/>
              <a:t>, </a:t>
            </a:r>
            <a:r>
              <a:rPr lang="en-US" dirty="0" err="1"/>
              <a:t>ktorý</a:t>
            </a:r>
            <a:r>
              <a:rPr lang="en-US" dirty="0"/>
              <a:t> </a:t>
            </a:r>
            <a:r>
              <a:rPr lang="en-US" dirty="0" err="1"/>
              <a:t>odráža</a:t>
            </a:r>
            <a:r>
              <a:rPr lang="en-US" dirty="0"/>
              <a:t> to, </a:t>
            </a:r>
            <a:r>
              <a:rPr lang="en-US" dirty="0" err="1"/>
              <a:t>čo</a:t>
            </a:r>
            <a:r>
              <a:rPr lang="en-US" dirty="0"/>
              <a:t> </a:t>
            </a:r>
            <a:r>
              <a:rPr lang="en-US" dirty="0" err="1"/>
              <a:t>funkcia</a:t>
            </a:r>
            <a:r>
              <a:rPr lang="en-US" dirty="0"/>
              <a:t> </a:t>
            </a:r>
            <a:r>
              <a:rPr lang="en-US" dirty="0" err="1"/>
              <a:t>robí</a:t>
            </a:r>
            <a:r>
              <a:rPr lang="en-US" dirty="0" smtClean="0"/>
              <a:t>!</a:t>
            </a:r>
            <a:endParaRPr lang="sk-SK" dirty="0" smtClean="0"/>
          </a:p>
          <a:p>
            <a:r>
              <a:rPr lang="sk-SK" dirty="0"/>
              <a:t>Pre spustenie funkcie je potrebné zadať názov funkcie  a oblé zátvorky (). </a:t>
            </a:r>
            <a:endParaRPr lang="sk-SK" dirty="0" smtClean="0"/>
          </a:p>
          <a:p>
            <a:r>
              <a:rPr lang="sk-SK" dirty="0" smtClean="0"/>
              <a:t>V</a:t>
            </a:r>
            <a:r>
              <a:rPr lang="sk-SK" dirty="0"/>
              <a:t> nich môžu byť umiestnené argumenty, ktoré budú predané funkcii na spracovanie. </a:t>
            </a:r>
            <a:endParaRPr lang="sk-SK" dirty="0" smtClean="0"/>
          </a:p>
          <a:p>
            <a:r>
              <a:rPr lang="sk-SK" dirty="0" smtClean="0"/>
              <a:t>Počet </a:t>
            </a:r>
            <a:r>
              <a:rPr lang="sk-SK" dirty="0"/>
              <a:t>argumentov musí byť rovnaký, prípadne väčší ako počet parametrov, inak vznikne chyba.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26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1.Funkcia bez </a:t>
            </a:r>
            <a:r>
              <a:rPr lang="cs-CZ" dirty="0" err="1"/>
              <a:t>parametrov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4726459" cy="447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464" y="5445224"/>
            <a:ext cx="6019800" cy="127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74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2.Funkcia s </a:t>
            </a:r>
            <a:r>
              <a:rPr lang="cs-CZ" dirty="0" err="1" smtClean="0"/>
              <a:t>parametrom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27" y="908720"/>
            <a:ext cx="695325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00548"/>
            <a:ext cx="8352928" cy="140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57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PRÍKLADY VSTAVANÝCH FUNKCIÍ PHP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67544" y="1916832"/>
            <a:ext cx="8229600" cy="4082008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0070C0"/>
                </a:solidFill>
              </a:rPr>
              <a:t>1.</a:t>
            </a:r>
            <a:r>
              <a:rPr lang="sk-SK" dirty="0">
                <a:solidFill>
                  <a:srgbClr val="0070C0"/>
                </a:solidFill>
              </a:rPr>
              <a:t> Funkcia </a:t>
            </a:r>
            <a:r>
              <a:rPr lang="sk-SK" dirty="0" err="1">
                <a:solidFill>
                  <a:srgbClr val="0070C0"/>
                </a:solidFill>
              </a:rPr>
              <a:t>rand</a:t>
            </a:r>
            <a:r>
              <a:rPr lang="sk-SK" dirty="0">
                <a:solidFill>
                  <a:srgbClr val="0070C0"/>
                </a:solidFill>
              </a:rPr>
              <a:t> </a:t>
            </a:r>
            <a:r>
              <a:rPr lang="sk-SK" dirty="0" smtClean="0">
                <a:solidFill>
                  <a:srgbClr val="0070C0"/>
                </a:solidFill>
              </a:rPr>
              <a:t>()</a:t>
            </a:r>
            <a:r>
              <a:rPr lang="sk-SK" dirty="0" smtClean="0"/>
              <a:t>- </a:t>
            </a:r>
            <a:r>
              <a:rPr lang="sk-SK" dirty="0"/>
              <a:t>generuje náhodné </a:t>
            </a:r>
            <a:r>
              <a:rPr lang="sk-SK" dirty="0" smtClean="0"/>
              <a:t>číslo z </a:t>
            </a:r>
            <a:r>
              <a:rPr lang="sk-SK" dirty="0" err="1" smtClean="0"/>
              <a:t>rozsahu,ktorý</a:t>
            </a:r>
            <a:r>
              <a:rPr lang="sk-SK" dirty="0" smtClean="0"/>
              <a:t> zadáme ako parametre funkcie.</a:t>
            </a:r>
          </a:p>
          <a:p>
            <a:r>
              <a:rPr lang="sk-SK" b="1" dirty="0"/>
              <a:t>Tip:</a:t>
            </a:r>
            <a:r>
              <a:rPr lang="sk-SK" dirty="0"/>
              <a:t> Ak chcete náhodné číslo medzi 10 a 100 (vrátane), použite </a:t>
            </a:r>
            <a:r>
              <a:rPr lang="sk-SK" dirty="0" err="1"/>
              <a:t>rand</a:t>
            </a:r>
            <a:r>
              <a:rPr lang="sk-SK" dirty="0"/>
              <a:t> (10,100).</a:t>
            </a:r>
            <a:endParaRPr lang="en-US" dirty="0"/>
          </a:p>
          <a:p>
            <a:r>
              <a:rPr lang="sk-SK" b="1" dirty="0"/>
              <a:t>Tip: </a:t>
            </a:r>
            <a:r>
              <a:rPr lang="sk-SK" u="sng" dirty="0" err="1">
                <a:hlinkClick r:id="rId2"/>
              </a:rPr>
              <a:t>mt_rand</a:t>
            </a:r>
            <a:r>
              <a:rPr lang="sk-SK" u="sng" dirty="0">
                <a:hlinkClick r:id="rId2"/>
              </a:rPr>
              <a:t> ()</a:t>
            </a:r>
            <a:r>
              <a:rPr lang="sk-SK" dirty="0"/>
              <a:t> funkcia vytvorí lepšiu náhodnú hodnotu, a je 4 krát </a:t>
            </a:r>
            <a:r>
              <a:rPr lang="sk-SK" dirty="0" smtClean="0"/>
              <a:t>rýchlejšia ako </a:t>
            </a:r>
            <a:r>
              <a:rPr lang="sk-SK" dirty="0" err="1" smtClean="0"/>
              <a:t>rand</a:t>
            </a:r>
            <a:r>
              <a:rPr lang="sk-SK" dirty="0" smtClean="0"/>
              <a:t>()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7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28248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09" y="4652659"/>
            <a:ext cx="7448550" cy="2181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03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PRÍKLADY VSTAVANÝCH FUNKCIÍ PHP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229600" cy="3744416"/>
          </a:xfrm>
        </p:spPr>
        <p:txBody>
          <a:bodyPr>
            <a:noAutofit/>
          </a:bodyPr>
          <a:lstStyle/>
          <a:p>
            <a:r>
              <a:rPr lang="sk-SK" sz="2800" dirty="0" smtClean="0"/>
              <a:t>1</a:t>
            </a:r>
            <a:r>
              <a:rPr lang="sk-SK" sz="2800" b="1" dirty="0" smtClean="0">
                <a:solidFill>
                  <a:srgbClr val="0070C0"/>
                </a:solidFill>
              </a:rPr>
              <a:t>.</a:t>
            </a:r>
            <a:r>
              <a:rPr lang="sk-SK" sz="2800" b="1" dirty="0">
                <a:solidFill>
                  <a:srgbClr val="0070C0"/>
                </a:solidFill>
              </a:rPr>
              <a:t> Funkcia </a:t>
            </a:r>
            <a:r>
              <a:rPr lang="sk-SK" sz="2800" b="1" dirty="0" err="1" smtClean="0">
                <a:solidFill>
                  <a:srgbClr val="0070C0"/>
                </a:solidFill>
              </a:rPr>
              <a:t>date</a:t>
            </a:r>
            <a:r>
              <a:rPr lang="sk-SK" sz="2800" b="1" dirty="0" smtClean="0">
                <a:solidFill>
                  <a:srgbClr val="0070C0"/>
                </a:solidFill>
              </a:rPr>
              <a:t> ()- </a:t>
            </a:r>
            <a:r>
              <a:rPr lang="sk-SK" sz="2800" dirty="0"/>
              <a:t>generuje </a:t>
            </a:r>
            <a:r>
              <a:rPr lang="sk-SK" sz="2800" dirty="0" smtClean="0"/>
              <a:t>dátum a čas podľa šablóny</a:t>
            </a:r>
          </a:p>
          <a:p>
            <a:r>
              <a:rPr lang="en-US" sz="2800" dirty="0" err="1" smtClean="0"/>
              <a:t>Tu</a:t>
            </a:r>
            <a:r>
              <a:rPr lang="en-US" sz="2800" dirty="0" smtClean="0"/>
              <a:t> </a:t>
            </a:r>
            <a:r>
              <a:rPr lang="en-US" sz="2800" dirty="0" err="1"/>
              <a:t>sú</a:t>
            </a:r>
            <a:r>
              <a:rPr lang="en-US" sz="2800" dirty="0"/>
              <a:t> </a:t>
            </a:r>
            <a:r>
              <a:rPr lang="en-US" sz="2800" dirty="0" err="1"/>
              <a:t>niektoré</a:t>
            </a:r>
            <a:r>
              <a:rPr lang="en-US" sz="2800" dirty="0"/>
              <a:t> </a:t>
            </a:r>
            <a:r>
              <a:rPr lang="en-US" sz="2800" dirty="0" err="1"/>
              <a:t>znaky</a:t>
            </a:r>
            <a:r>
              <a:rPr lang="en-US" sz="2800" dirty="0"/>
              <a:t>, </a:t>
            </a:r>
            <a:r>
              <a:rPr lang="en-US" sz="2800" dirty="0" err="1"/>
              <a:t>ktoré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bežne</a:t>
            </a:r>
            <a:r>
              <a:rPr lang="en-US" sz="2800" dirty="0"/>
              <a:t> </a:t>
            </a:r>
            <a:r>
              <a:rPr lang="en-US" sz="2800" dirty="0" err="1"/>
              <a:t>používajú</a:t>
            </a:r>
            <a:r>
              <a:rPr lang="en-US" sz="2800" dirty="0"/>
              <a:t> pre </a:t>
            </a:r>
            <a:r>
              <a:rPr lang="en-US" sz="2800" dirty="0" err="1"/>
              <a:t>dátumy</a:t>
            </a:r>
            <a:r>
              <a:rPr lang="en-US" sz="2800" dirty="0"/>
              <a:t>:</a:t>
            </a:r>
          </a:p>
          <a:p>
            <a:r>
              <a:rPr lang="en-US" sz="2800" dirty="0"/>
              <a:t>d - </a:t>
            </a:r>
            <a:r>
              <a:rPr lang="en-US" sz="2800" dirty="0" err="1"/>
              <a:t>predstavuje</a:t>
            </a:r>
            <a:r>
              <a:rPr lang="en-US" sz="2800" dirty="0"/>
              <a:t> </a:t>
            </a:r>
            <a:r>
              <a:rPr lang="en-US" sz="2800" dirty="0" err="1"/>
              <a:t>deň</a:t>
            </a:r>
            <a:r>
              <a:rPr lang="en-US" sz="2800" dirty="0"/>
              <a:t> v </a:t>
            </a:r>
            <a:r>
              <a:rPr lang="en-US" sz="2800" dirty="0" err="1"/>
              <a:t>mesiaci</a:t>
            </a:r>
            <a:r>
              <a:rPr lang="en-US" sz="2800" dirty="0"/>
              <a:t> (01 </a:t>
            </a:r>
            <a:r>
              <a:rPr lang="en-US" sz="2800" dirty="0" err="1"/>
              <a:t>až</a:t>
            </a:r>
            <a:r>
              <a:rPr lang="en-US" sz="2800" dirty="0"/>
              <a:t> 31)</a:t>
            </a:r>
          </a:p>
          <a:p>
            <a:r>
              <a:rPr lang="en-US" sz="2800" dirty="0"/>
              <a:t>m - </a:t>
            </a:r>
            <a:r>
              <a:rPr lang="en-US" sz="2800" dirty="0" err="1"/>
              <a:t>predstavuje</a:t>
            </a:r>
            <a:r>
              <a:rPr lang="en-US" sz="2800" dirty="0"/>
              <a:t> </a:t>
            </a:r>
            <a:r>
              <a:rPr lang="en-US" sz="2800" dirty="0" err="1"/>
              <a:t>mesiac</a:t>
            </a:r>
            <a:r>
              <a:rPr lang="en-US" sz="2800" dirty="0"/>
              <a:t> (01 </a:t>
            </a:r>
            <a:r>
              <a:rPr lang="en-US" sz="2800" dirty="0" err="1"/>
              <a:t>až</a:t>
            </a:r>
            <a:r>
              <a:rPr lang="en-US" sz="2800" dirty="0"/>
              <a:t> 12)</a:t>
            </a:r>
          </a:p>
          <a:p>
            <a:r>
              <a:rPr lang="en-US" sz="2800" dirty="0"/>
              <a:t>Y - </a:t>
            </a:r>
            <a:r>
              <a:rPr lang="en-US" sz="2800" dirty="0" err="1"/>
              <a:t>predstavuje</a:t>
            </a:r>
            <a:r>
              <a:rPr lang="en-US" sz="2800" dirty="0"/>
              <a:t> </a:t>
            </a:r>
            <a:r>
              <a:rPr lang="en-US" sz="2800" dirty="0" err="1"/>
              <a:t>rok</a:t>
            </a:r>
            <a:r>
              <a:rPr lang="en-US" sz="2800" dirty="0"/>
              <a:t> (</a:t>
            </a:r>
            <a:r>
              <a:rPr lang="en-US" sz="2800" dirty="0" err="1"/>
              <a:t>štyri</a:t>
            </a:r>
            <a:r>
              <a:rPr lang="en-US" sz="2800" dirty="0"/>
              <a:t> </a:t>
            </a:r>
            <a:r>
              <a:rPr lang="en-US" sz="2800" dirty="0" err="1"/>
              <a:t>číslice</a:t>
            </a:r>
            <a:r>
              <a:rPr lang="en-US" sz="2800" dirty="0"/>
              <a:t>)</a:t>
            </a:r>
          </a:p>
          <a:p>
            <a:r>
              <a:rPr lang="en-US" sz="2800" dirty="0"/>
              <a:t>l (</a:t>
            </a:r>
            <a:r>
              <a:rPr lang="en-US" sz="2800" dirty="0" err="1"/>
              <a:t>malé</a:t>
            </a:r>
            <a:r>
              <a:rPr lang="en-US" sz="2800" dirty="0"/>
              <a:t> </a:t>
            </a:r>
            <a:r>
              <a:rPr lang="en-US" sz="2800" dirty="0" err="1"/>
              <a:t>písmeno</a:t>
            </a:r>
            <a:r>
              <a:rPr lang="en-US" sz="2800" dirty="0"/>
              <a:t> "L") - </a:t>
            </a:r>
            <a:r>
              <a:rPr lang="en-US" sz="2800" dirty="0" err="1"/>
              <a:t>predstavuje</a:t>
            </a:r>
            <a:r>
              <a:rPr lang="en-US" sz="2800" dirty="0"/>
              <a:t> </a:t>
            </a:r>
            <a:r>
              <a:rPr lang="en-US" sz="2800" dirty="0" err="1"/>
              <a:t>deň</a:t>
            </a:r>
            <a:r>
              <a:rPr lang="en-US" sz="2800" dirty="0"/>
              <a:t> v </a:t>
            </a:r>
            <a:r>
              <a:rPr lang="en-US" sz="2800" dirty="0" err="1"/>
              <a:t>týždni</a:t>
            </a:r>
            <a:endParaRPr lang="en-US" sz="2800" dirty="0"/>
          </a:p>
          <a:p>
            <a:r>
              <a:rPr lang="en-US" sz="2800" dirty="0" err="1"/>
              <a:t>Ostatné</a:t>
            </a:r>
            <a:r>
              <a:rPr lang="en-US" sz="2800" dirty="0"/>
              <a:t> </a:t>
            </a:r>
            <a:r>
              <a:rPr lang="en-US" sz="2800" dirty="0" err="1"/>
              <a:t>znaky</a:t>
            </a:r>
            <a:r>
              <a:rPr lang="en-US" sz="2800" dirty="0"/>
              <a:t>, </a:t>
            </a:r>
            <a:r>
              <a:rPr lang="en-US" sz="2800" dirty="0" err="1"/>
              <a:t>ako</a:t>
            </a:r>
            <a:r>
              <a:rPr lang="en-US" sz="2800" dirty="0"/>
              <a:t> "/", "." </a:t>
            </a:r>
            <a:r>
              <a:rPr lang="en-US" sz="2800" dirty="0" err="1"/>
              <a:t>Alebo</a:t>
            </a:r>
            <a:r>
              <a:rPr lang="en-US" sz="2800" dirty="0"/>
              <a:t> "-" </a:t>
            </a:r>
            <a:r>
              <a:rPr lang="en-US" sz="2800" dirty="0" err="1"/>
              <a:t>môžu</a:t>
            </a:r>
            <a:r>
              <a:rPr lang="en-US" sz="2800" dirty="0"/>
              <a:t> </a:t>
            </a:r>
            <a:r>
              <a:rPr lang="en-US" sz="2800" dirty="0" err="1"/>
              <a:t>byť</a:t>
            </a:r>
            <a:r>
              <a:rPr lang="en-US" sz="2800" dirty="0"/>
              <a:t> </a:t>
            </a:r>
            <a:r>
              <a:rPr lang="en-US" sz="2800" dirty="0" err="1"/>
              <a:t>tiež</a:t>
            </a:r>
            <a:r>
              <a:rPr lang="en-US" sz="2800" dirty="0"/>
              <a:t> </a:t>
            </a:r>
            <a:r>
              <a:rPr lang="en-US" sz="2800" dirty="0" err="1"/>
              <a:t>vložené</a:t>
            </a:r>
            <a:r>
              <a:rPr lang="en-US" sz="2800" dirty="0"/>
              <a:t> </a:t>
            </a:r>
            <a:r>
              <a:rPr lang="en-US" sz="2800" dirty="0" err="1"/>
              <a:t>medzi</a:t>
            </a:r>
            <a:r>
              <a:rPr lang="en-US" sz="2800" dirty="0"/>
              <a:t> </a:t>
            </a:r>
            <a:r>
              <a:rPr lang="en-US" sz="2800" dirty="0" err="1"/>
              <a:t>znaky</a:t>
            </a:r>
            <a:r>
              <a:rPr lang="en-US" sz="2800" dirty="0"/>
              <a:t>, </a:t>
            </a:r>
            <a:r>
              <a:rPr lang="en-US" sz="2800" dirty="0" err="1"/>
              <a:t>ktoré</a:t>
            </a:r>
            <a:r>
              <a:rPr lang="en-US" sz="2800" dirty="0"/>
              <a:t> </a:t>
            </a:r>
            <a:r>
              <a:rPr lang="en-US" sz="2800" dirty="0" err="1"/>
              <a:t>majú</a:t>
            </a:r>
            <a:r>
              <a:rPr lang="en-US" sz="2800" dirty="0"/>
              <a:t> </a:t>
            </a:r>
            <a:r>
              <a:rPr lang="en-US" sz="2800" dirty="0" err="1"/>
              <a:t>pridať</a:t>
            </a:r>
            <a:r>
              <a:rPr lang="en-US" sz="2800" dirty="0"/>
              <a:t> </a:t>
            </a:r>
            <a:r>
              <a:rPr lang="en-US" sz="2800" dirty="0" err="1"/>
              <a:t>ďalšie</a:t>
            </a:r>
            <a:r>
              <a:rPr lang="en-US" sz="2800" dirty="0"/>
              <a:t> </a:t>
            </a:r>
            <a:r>
              <a:rPr lang="en-US" sz="2800" dirty="0" err="1"/>
              <a:t>formátovanie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983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PRÍKLADY VSTAVANÝCH FUNKCIÍ PHP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229600" cy="3744416"/>
          </a:xfrm>
        </p:spPr>
        <p:txBody>
          <a:bodyPr>
            <a:noAutofit/>
          </a:bodyPr>
          <a:lstStyle/>
          <a:p>
            <a:r>
              <a:rPr lang="sk-SK" sz="2800" dirty="0" smtClean="0"/>
              <a:t>1.</a:t>
            </a:r>
            <a:r>
              <a:rPr lang="sk-SK" sz="2800" dirty="0"/>
              <a:t> Funkcia </a:t>
            </a:r>
            <a:r>
              <a:rPr lang="sk-SK" sz="2800" dirty="0" err="1" smtClean="0"/>
              <a:t>date</a:t>
            </a:r>
            <a:r>
              <a:rPr lang="sk-SK" sz="2800" dirty="0" smtClean="0"/>
              <a:t> ()- </a:t>
            </a:r>
            <a:r>
              <a:rPr lang="sk-SK" sz="2800" dirty="0"/>
              <a:t>generuje </a:t>
            </a:r>
            <a:r>
              <a:rPr lang="sk-SK" sz="2800" dirty="0" smtClean="0"/>
              <a:t>dátum a čas podľa šablóny</a:t>
            </a:r>
          </a:p>
          <a:p>
            <a:r>
              <a:rPr lang="en-US" sz="2800" dirty="0" err="1"/>
              <a:t>Tu</a:t>
            </a:r>
            <a:r>
              <a:rPr lang="en-US" sz="2800" dirty="0"/>
              <a:t> </a:t>
            </a:r>
            <a:r>
              <a:rPr lang="en-US" sz="2800" dirty="0" err="1"/>
              <a:t>sú</a:t>
            </a:r>
            <a:r>
              <a:rPr lang="en-US" sz="2800" dirty="0"/>
              <a:t> </a:t>
            </a:r>
            <a:r>
              <a:rPr lang="en-US" sz="2800" dirty="0" err="1"/>
              <a:t>niektoré</a:t>
            </a:r>
            <a:r>
              <a:rPr lang="en-US" sz="2800" dirty="0"/>
              <a:t> </a:t>
            </a:r>
            <a:r>
              <a:rPr lang="en-US" sz="2800" dirty="0" err="1"/>
              <a:t>znaky</a:t>
            </a:r>
            <a:r>
              <a:rPr lang="en-US" sz="2800" dirty="0"/>
              <a:t>, </a:t>
            </a:r>
            <a:r>
              <a:rPr lang="en-US" sz="2800" dirty="0" err="1"/>
              <a:t>ktoré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bežne</a:t>
            </a:r>
            <a:r>
              <a:rPr lang="en-US" sz="2800" dirty="0"/>
              <a:t> </a:t>
            </a:r>
            <a:r>
              <a:rPr lang="en-US" sz="2800" dirty="0" err="1"/>
              <a:t>používajú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časy</a:t>
            </a:r>
            <a:r>
              <a:rPr lang="en-US" sz="2800" dirty="0"/>
              <a:t>:</a:t>
            </a:r>
          </a:p>
          <a:p>
            <a:r>
              <a:rPr lang="en-US" sz="2800" dirty="0"/>
              <a:t>h - 12-hodinový </a:t>
            </a:r>
            <a:r>
              <a:rPr lang="en-US" sz="2800" dirty="0" err="1"/>
              <a:t>formát</a:t>
            </a:r>
            <a:r>
              <a:rPr lang="en-US" sz="2800" dirty="0"/>
              <a:t> </a:t>
            </a:r>
            <a:r>
              <a:rPr lang="en-US" sz="2800" dirty="0" err="1"/>
              <a:t>hodiny</a:t>
            </a:r>
            <a:r>
              <a:rPr lang="en-US" sz="2800" dirty="0"/>
              <a:t> s </a:t>
            </a:r>
            <a:r>
              <a:rPr lang="en-US" sz="2800" dirty="0" err="1"/>
              <a:t>počiatočnými</a:t>
            </a:r>
            <a:r>
              <a:rPr lang="en-US" sz="2800" dirty="0"/>
              <a:t> </a:t>
            </a:r>
            <a:r>
              <a:rPr lang="en-US" sz="2800" dirty="0" err="1"/>
              <a:t>nulami</a:t>
            </a:r>
            <a:r>
              <a:rPr lang="en-US" sz="2800" dirty="0"/>
              <a:t> (01 </a:t>
            </a:r>
            <a:r>
              <a:rPr lang="en-US" sz="2800" dirty="0" err="1"/>
              <a:t>až</a:t>
            </a:r>
            <a:r>
              <a:rPr lang="en-US" sz="2800" dirty="0"/>
              <a:t> 12)</a:t>
            </a:r>
          </a:p>
          <a:p>
            <a:r>
              <a:rPr lang="en-US" sz="2800" dirty="0"/>
              <a:t>i - </a:t>
            </a:r>
            <a:r>
              <a:rPr lang="en-US" sz="2800" dirty="0" err="1"/>
              <a:t>Minúty</a:t>
            </a:r>
            <a:r>
              <a:rPr lang="en-US" sz="2800" dirty="0"/>
              <a:t> s </a:t>
            </a:r>
            <a:r>
              <a:rPr lang="en-US" sz="2800" dirty="0" err="1"/>
              <a:t>vedúcimi</a:t>
            </a:r>
            <a:r>
              <a:rPr lang="en-US" sz="2800" dirty="0"/>
              <a:t> </a:t>
            </a:r>
            <a:r>
              <a:rPr lang="en-US" sz="2800" dirty="0" err="1"/>
              <a:t>nulami</a:t>
            </a:r>
            <a:r>
              <a:rPr lang="en-US" sz="2800" dirty="0"/>
              <a:t> (00 </a:t>
            </a:r>
            <a:r>
              <a:rPr lang="en-US" sz="2800" dirty="0" err="1"/>
              <a:t>až</a:t>
            </a:r>
            <a:r>
              <a:rPr lang="en-US" sz="2800" dirty="0"/>
              <a:t> 59)</a:t>
            </a:r>
          </a:p>
          <a:p>
            <a:r>
              <a:rPr lang="en-US" sz="2800" dirty="0"/>
              <a:t>s - </a:t>
            </a:r>
            <a:r>
              <a:rPr lang="en-US" sz="2800" dirty="0" err="1"/>
              <a:t>sekundy</a:t>
            </a:r>
            <a:r>
              <a:rPr lang="en-US" sz="2800" dirty="0"/>
              <a:t> s </a:t>
            </a:r>
            <a:r>
              <a:rPr lang="en-US" sz="2800" dirty="0" err="1"/>
              <a:t>vedúcimi</a:t>
            </a:r>
            <a:r>
              <a:rPr lang="en-US" sz="2800" dirty="0"/>
              <a:t> </a:t>
            </a:r>
            <a:r>
              <a:rPr lang="en-US" sz="2800" dirty="0" err="1"/>
              <a:t>nulami</a:t>
            </a:r>
            <a:r>
              <a:rPr lang="en-US" sz="2800" dirty="0"/>
              <a:t> (00 </a:t>
            </a:r>
            <a:r>
              <a:rPr lang="en-US" sz="2800" dirty="0" err="1"/>
              <a:t>až</a:t>
            </a:r>
            <a:r>
              <a:rPr lang="en-US" sz="2800" dirty="0"/>
              <a:t> 59)</a:t>
            </a:r>
          </a:p>
          <a:p>
            <a:r>
              <a:rPr lang="en-US" sz="2800" dirty="0"/>
              <a:t>a - </a:t>
            </a:r>
            <a:r>
              <a:rPr lang="en-US" sz="2800" dirty="0" err="1"/>
              <a:t>malá</a:t>
            </a:r>
            <a:r>
              <a:rPr lang="en-US" sz="2800" dirty="0"/>
              <a:t> ante meridiem a post meridiem (am </a:t>
            </a:r>
            <a:r>
              <a:rPr lang="en-US" sz="2800" dirty="0" err="1"/>
              <a:t>alebo</a:t>
            </a:r>
            <a:r>
              <a:rPr lang="en-US" sz="2800" dirty="0"/>
              <a:t> pm)</a:t>
            </a:r>
          </a:p>
          <a:p>
            <a:endParaRPr lang="sk-SK" sz="2800" dirty="0" smtClean="0"/>
          </a:p>
          <a:p>
            <a:endParaRPr lang="sk-SK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613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57648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941168"/>
            <a:ext cx="7981950" cy="1657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26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Syntax a umiestnenie PHP </a:t>
            </a:r>
            <a:r>
              <a:rPr lang="sk-SK" sz="2400" dirty="0" err="1" smtClean="0"/>
              <a:t>scriptu-SUBLIME</a:t>
            </a:r>
            <a:r>
              <a:rPr lang="sk-SK" sz="2400" dirty="0" smtClean="0"/>
              <a:t> TEXT3</a:t>
            </a:r>
            <a:endParaRPr lang="sk-SK" sz="2400" noProof="0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251520" y="551723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/>
              <a:t>PHP </a:t>
            </a:r>
            <a:r>
              <a:rPr lang="en-US" dirty="0" err="1"/>
              <a:t>spracuje</a:t>
            </a:r>
            <a:r>
              <a:rPr lang="en-US" dirty="0"/>
              <a:t> </a:t>
            </a:r>
            <a:r>
              <a:rPr lang="en-US" dirty="0" err="1"/>
              <a:t>len</a:t>
            </a:r>
            <a:r>
              <a:rPr lang="en-US" dirty="0"/>
              <a:t> </a:t>
            </a:r>
            <a:r>
              <a:rPr lang="en-US" dirty="0" err="1">
                <a:hlinkClick r:id="rId3" tooltip="Zdrojový kód"/>
              </a:rPr>
              <a:t>kód</a:t>
            </a:r>
            <a:r>
              <a:rPr lang="en-US" dirty="0"/>
              <a:t> </a:t>
            </a:r>
            <a:r>
              <a:rPr lang="en-US" dirty="0" err="1"/>
              <a:t>ohraničený</a:t>
            </a:r>
            <a:r>
              <a:rPr lang="en-US" dirty="0"/>
              <a:t> </a:t>
            </a:r>
            <a:r>
              <a:rPr lang="en-US" dirty="0" err="1"/>
              <a:t>špeciálnymi</a:t>
            </a:r>
            <a:r>
              <a:rPr lang="en-US" dirty="0"/>
              <a:t> </a:t>
            </a:r>
            <a:r>
              <a:rPr lang="en-US" dirty="0" err="1"/>
              <a:t>tagmi</a:t>
            </a:r>
            <a:r>
              <a:rPr lang="en-US" dirty="0"/>
              <a:t>, </a:t>
            </a:r>
            <a:r>
              <a:rPr lang="en-US" dirty="0" err="1"/>
              <a:t>ostatný</a:t>
            </a:r>
            <a:r>
              <a:rPr lang="en-US" dirty="0"/>
              <a:t> text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zmeny</a:t>
            </a:r>
            <a:r>
              <a:rPr lang="en-US" dirty="0"/>
              <a:t> </a:t>
            </a:r>
            <a:r>
              <a:rPr lang="en-US" dirty="0" err="1"/>
              <a:t>odovzdá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výstup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43150"/>
            <a:ext cx="724852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Súvisiaci obrázo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72679"/>
            <a:ext cx="1905000" cy="1905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Ešte treba dať </a:t>
            </a:r>
            <a:r>
              <a:rPr lang="sk-SK" dirty="0" err="1" smtClean="0"/>
              <a:t>neaké</a:t>
            </a:r>
            <a:r>
              <a:rPr lang="sk-SK" dirty="0" smtClean="0"/>
              <a:t> funkcie v </a:t>
            </a:r>
            <a:r>
              <a:rPr lang="sk-SK" dirty="0" err="1" smtClean="0"/>
              <a:t>php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Treba sa </a:t>
            </a:r>
            <a:r>
              <a:rPr lang="sk-SK" dirty="0" err="1" smtClean="0"/>
              <a:t>pozreť</a:t>
            </a:r>
            <a:r>
              <a:rPr lang="sk-SK" dirty="0" smtClean="0"/>
              <a:t> na funkcie v </a:t>
            </a:r>
            <a:r>
              <a:rPr lang="sk-SK" dirty="0" err="1" smtClean="0"/>
              <a:t>Javascripte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51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Formuláre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Str.130</a:t>
            </a:r>
          </a:p>
          <a:p>
            <a:r>
              <a:rPr lang="en-US" dirty="0"/>
              <a:t>Element </a:t>
            </a:r>
            <a:r>
              <a:rPr lang="en-US" b="1" dirty="0"/>
              <a:t>&lt;form&gt;</a:t>
            </a:r>
            <a:r>
              <a:rPr lang="en-US" dirty="0"/>
              <a:t> HTML </a:t>
            </a:r>
            <a:r>
              <a:rPr lang="en-US" dirty="0" err="1"/>
              <a:t>definuje</a:t>
            </a:r>
            <a:r>
              <a:rPr lang="en-US" dirty="0"/>
              <a:t> </a:t>
            </a:r>
            <a:r>
              <a:rPr lang="en-US" dirty="0" err="1"/>
              <a:t>formulár</a:t>
            </a:r>
            <a:r>
              <a:rPr lang="en-US" dirty="0"/>
              <a:t>, </a:t>
            </a:r>
            <a:r>
              <a:rPr lang="en-US" dirty="0" err="1"/>
              <a:t>ktorý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používa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zhromažďovanie</a:t>
            </a:r>
            <a:r>
              <a:rPr lang="en-US" dirty="0"/>
              <a:t> </a:t>
            </a:r>
            <a:r>
              <a:rPr lang="en-US" dirty="0" err="1"/>
              <a:t>vstupov</a:t>
            </a:r>
            <a:r>
              <a:rPr lang="en-US" dirty="0"/>
              <a:t> </a:t>
            </a:r>
            <a:r>
              <a:rPr lang="en-US" dirty="0" err="1" smtClean="0"/>
              <a:t>používateľov</a:t>
            </a:r>
            <a:endParaRPr lang="sk-SK" dirty="0" smtClean="0"/>
          </a:p>
          <a:p>
            <a:r>
              <a:rPr lang="sk-SK" dirty="0" smtClean="0"/>
              <a:t>SYNTAX</a:t>
            </a:r>
            <a:endParaRPr lang="sk-SK" dirty="0"/>
          </a:p>
          <a:p>
            <a:r>
              <a:rPr lang="sk-SK" dirty="0" smtClean="0">
                <a:solidFill>
                  <a:srgbClr val="00B0F0"/>
                </a:solidFill>
              </a:rPr>
              <a:t>                 </a:t>
            </a:r>
            <a:r>
              <a:rPr lang="en-US" dirty="0" smtClean="0">
                <a:solidFill>
                  <a:srgbClr val="00B0F0"/>
                </a:solidFill>
              </a:rPr>
              <a:t>&lt;</a:t>
            </a:r>
            <a:r>
              <a:rPr lang="en-US" dirty="0">
                <a:solidFill>
                  <a:srgbClr val="00B0F0"/>
                </a:solidFill>
              </a:rPr>
              <a:t>form&gt;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/>
              <a:t>.</a:t>
            </a:r>
            <a:br>
              <a:rPr lang="en-US" dirty="0"/>
            </a:br>
            <a:r>
              <a:rPr lang="sk-SK" dirty="0" smtClean="0"/>
              <a:t>                                      </a:t>
            </a:r>
            <a:r>
              <a:rPr lang="en-US" i="1" dirty="0" smtClean="0"/>
              <a:t>form </a:t>
            </a:r>
            <a:r>
              <a:rPr lang="en-US" i="1" dirty="0"/>
              <a:t>elements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.</a:t>
            </a:r>
            <a:br>
              <a:rPr lang="en-US" dirty="0"/>
            </a:br>
            <a:r>
              <a:rPr lang="sk-SK" dirty="0" smtClean="0"/>
              <a:t>                  </a:t>
            </a:r>
            <a:r>
              <a:rPr lang="en-US" dirty="0" smtClean="0">
                <a:solidFill>
                  <a:srgbClr val="00B0F0"/>
                </a:solidFill>
              </a:rPr>
              <a:t>&lt;/</a:t>
            </a:r>
            <a:r>
              <a:rPr lang="en-US" dirty="0">
                <a:solidFill>
                  <a:srgbClr val="00B0F0"/>
                </a:solidFill>
              </a:rPr>
              <a:t>form</a:t>
            </a:r>
            <a:r>
              <a:rPr lang="en-US" dirty="0" smtClean="0">
                <a:solidFill>
                  <a:srgbClr val="00B0F0"/>
                </a:solidFill>
              </a:rPr>
              <a:t>&gt;</a:t>
            </a:r>
            <a:endParaRPr lang="sk-SK" dirty="0" smtClean="0">
              <a:solidFill>
                <a:srgbClr val="00B0F0"/>
              </a:solidFill>
            </a:endParaRPr>
          </a:p>
          <a:p>
            <a:r>
              <a:rPr lang="en-US" dirty="0" err="1"/>
              <a:t>Formulár</a:t>
            </a:r>
            <a:r>
              <a:rPr lang="en-US" dirty="0"/>
              <a:t> HTML </a:t>
            </a:r>
            <a:r>
              <a:rPr lang="en-US" dirty="0" err="1"/>
              <a:t>obsahuje</a:t>
            </a:r>
            <a:r>
              <a:rPr lang="en-US" dirty="0"/>
              <a:t> </a:t>
            </a:r>
            <a:r>
              <a:rPr lang="en-US" b="1" dirty="0" err="1"/>
              <a:t>prvky</a:t>
            </a:r>
            <a:r>
              <a:rPr lang="en-US" b="1" dirty="0"/>
              <a:t> </a:t>
            </a:r>
            <a:r>
              <a:rPr lang="en-US" b="1" dirty="0" err="1"/>
              <a:t>formulára</a:t>
            </a:r>
            <a:r>
              <a:rPr lang="en-US" dirty="0"/>
              <a:t> .</a:t>
            </a:r>
          </a:p>
          <a:p>
            <a:r>
              <a:rPr lang="en-US" dirty="0" err="1"/>
              <a:t>Prvky</a:t>
            </a:r>
            <a:r>
              <a:rPr lang="en-US" dirty="0"/>
              <a:t> </a:t>
            </a:r>
            <a:r>
              <a:rPr lang="en-US" dirty="0" err="1"/>
              <a:t>formulára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rôzne</a:t>
            </a:r>
            <a:r>
              <a:rPr lang="en-US" dirty="0"/>
              <a:t> </a:t>
            </a:r>
            <a:r>
              <a:rPr lang="en-US" dirty="0" err="1"/>
              <a:t>typy</a:t>
            </a:r>
            <a:r>
              <a:rPr lang="en-US" dirty="0"/>
              <a:t> </a:t>
            </a:r>
            <a:r>
              <a:rPr lang="en-US" dirty="0" err="1"/>
              <a:t>vstupných</a:t>
            </a:r>
            <a:r>
              <a:rPr lang="en-US" dirty="0"/>
              <a:t> </a:t>
            </a:r>
            <a:r>
              <a:rPr lang="en-US" dirty="0" err="1"/>
              <a:t>prvkov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textové</a:t>
            </a:r>
            <a:r>
              <a:rPr lang="en-US" dirty="0"/>
              <a:t> </a:t>
            </a:r>
            <a:r>
              <a:rPr lang="en-US" dirty="0" err="1"/>
              <a:t>polia</a:t>
            </a:r>
            <a:r>
              <a:rPr lang="en-US" dirty="0"/>
              <a:t>, </a:t>
            </a:r>
            <a:r>
              <a:rPr lang="en-US" dirty="0" err="1"/>
              <a:t>začiarkavacie</a:t>
            </a:r>
            <a:r>
              <a:rPr lang="en-US" dirty="0"/>
              <a:t> </a:t>
            </a:r>
            <a:r>
              <a:rPr lang="en-US" dirty="0" err="1"/>
              <a:t>políčka</a:t>
            </a:r>
            <a:r>
              <a:rPr lang="en-US" dirty="0"/>
              <a:t>, </a:t>
            </a:r>
            <a:r>
              <a:rPr lang="en-US" dirty="0" err="1"/>
              <a:t>prepínacie</a:t>
            </a:r>
            <a:r>
              <a:rPr lang="en-US" dirty="0"/>
              <a:t> </a:t>
            </a:r>
            <a:r>
              <a:rPr lang="en-US" dirty="0" err="1"/>
              <a:t>tlačidlá</a:t>
            </a:r>
            <a:r>
              <a:rPr lang="en-US" dirty="0"/>
              <a:t>, </a:t>
            </a:r>
            <a:r>
              <a:rPr lang="en-US" dirty="0" err="1"/>
              <a:t>tlačidlá</a:t>
            </a:r>
            <a:r>
              <a:rPr lang="en-US" dirty="0"/>
              <a:t> </a:t>
            </a:r>
            <a:r>
              <a:rPr lang="en-US" dirty="0" err="1"/>
              <a:t>odoslania</a:t>
            </a:r>
            <a:r>
              <a:rPr lang="en-US" dirty="0"/>
              <a:t> a </a:t>
            </a:r>
            <a:r>
              <a:rPr lang="en-US" dirty="0" err="1"/>
              <a:t>ďalšie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08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PHP - </a:t>
            </a:r>
            <a:r>
              <a:rPr lang="en-US" b="1" dirty="0" err="1"/>
              <a:t>Formuláre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Pomocou</a:t>
            </a:r>
            <a:r>
              <a:rPr lang="en-US" dirty="0"/>
              <a:t> PHP </a:t>
            </a:r>
            <a:r>
              <a:rPr lang="en-US" dirty="0" err="1"/>
              <a:t>možno</a:t>
            </a:r>
            <a:r>
              <a:rPr lang="en-US" dirty="0"/>
              <a:t> </a:t>
            </a:r>
            <a:r>
              <a:rPr lang="en-US" dirty="0" err="1"/>
              <a:t>pracovať</a:t>
            </a:r>
            <a:r>
              <a:rPr lang="en-US" dirty="0"/>
              <a:t> s </a:t>
            </a:r>
            <a:r>
              <a:rPr lang="en-US" dirty="0" err="1"/>
              <a:t>formulármi</a:t>
            </a:r>
            <a:r>
              <a:rPr lang="en-US" dirty="0"/>
              <a:t>. </a:t>
            </a:r>
            <a:endParaRPr lang="sk-SK" dirty="0" smtClean="0"/>
          </a:p>
          <a:p>
            <a:r>
              <a:rPr lang="en-US" dirty="0" err="1" smtClean="0"/>
              <a:t>Vďaka</a:t>
            </a:r>
            <a:r>
              <a:rPr lang="en-US" dirty="0" smtClean="0"/>
              <a:t> </a:t>
            </a:r>
            <a:r>
              <a:rPr lang="en-US" dirty="0" err="1"/>
              <a:t>formulárom</a:t>
            </a:r>
            <a:r>
              <a:rPr lang="en-US" dirty="0"/>
              <a:t> je </a:t>
            </a:r>
            <a:r>
              <a:rPr lang="en-US" dirty="0" err="1"/>
              <a:t>možné</a:t>
            </a:r>
            <a:r>
              <a:rPr lang="en-US" dirty="0"/>
              <a:t> </a:t>
            </a:r>
            <a:r>
              <a:rPr lang="en-US" dirty="0" err="1"/>
              <a:t>zapojiť</a:t>
            </a:r>
            <a:r>
              <a:rPr lang="en-US" dirty="0"/>
              <a:t> </a:t>
            </a:r>
            <a:r>
              <a:rPr lang="en-US" dirty="0" err="1"/>
              <a:t>návštevníka</a:t>
            </a:r>
            <a:r>
              <a:rPr lang="en-US" dirty="0"/>
              <a:t> do </a:t>
            </a:r>
            <a:r>
              <a:rPr lang="en-US" dirty="0" err="1"/>
              <a:t>priebehu</a:t>
            </a:r>
            <a:r>
              <a:rPr lang="en-US" dirty="0"/>
              <a:t> </a:t>
            </a:r>
            <a:r>
              <a:rPr lang="en-US" dirty="0" err="1"/>
              <a:t>skriptu</a:t>
            </a:r>
            <a:r>
              <a:rPr lang="en-US" dirty="0"/>
              <a:t>. </a:t>
            </a:r>
            <a:endParaRPr lang="sk-SK" dirty="0" smtClean="0"/>
          </a:p>
          <a:p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pozrieme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základný</a:t>
            </a:r>
            <a:r>
              <a:rPr lang="en-US" dirty="0"/>
              <a:t> </a:t>
            </a:r>
            <a:r>
              <a:rPr lang="en-US" dirty="0" err="1"/>
              <a:t>spôsob</a:t>
            </a:r>
            <a:r>
              <a:rPr lang="en-US" dirty="0"/>
              <a:t> </a:t>
            </a:r>
            <a:r>
              <a:rPr lang="en-US" dirty="0" err="1"/>
              <a:t>práce</a:t>
            </a:r>
            <a:r>
              <a:rPr lang="en-US" dirty="0"/>
              <a:t> s </a:t>
            </a:r>
            <a:r>
              <a:rPr lang="en-US" dirty="0" err="1"/>
              <a:t>formulárom</a:t>
            </a:r>
            <a:r>
              <a:rPr lang="en-US" dirty="0"/>
              <a:t>. </a:t>
            </a:r>
            <a:endParaRPr lang="sk-SK" dirty="0" smtClean="0"/>
          </a:p>
          <a:p>
            <a:r>
              <a:rPr lang="en-US" dirty="0" err="1" smtClean="0"/>
              <a:t>Základný</a:t>
            </a:r>
            <a:r>
              <a:rPr lang="sk-SK" dirty="0" smtClean="0"/>
              <a:t> syntax </a:t>
            </a:r>
            <a:r>
              <a:rPr lang="en-US" dirty="0" smtClean="0"/>
              <a:t> </a:t>
            </a:r>
            <a:r>
              <a:rPr lang="en-US" dirty="0" err="1" smtClean="0"/>
              <a:t>fo</a:t>
            </a:r>
            <a:r>
              <a:rPr lang="sk-SK" dirty="0" err="1" smtClean="0"/>
              <a:t>rmulára</a:t>
            </a:r>
            <a:r>
              <a:rPr lang="sk-SK" dirty="0" smtClean="0"/>
              <a:t>:</a:t>
            </a:r>
          </a:p>
          <a:p>
            <a:r>
              <a:rPr lang="en-GB" dirty="0" smtClean="0"/>
              <a:t>&lt;</a:t>
            </a:r>
            <a:r>
              <a:rPr lang="sk-SK" dirty="0" smtClean="0"/>
              <a:t>f</a:t>
            </a:r>
            <a:r>
              <a:rPr lang="en-GB" dirty="0" err="1" smtClean="0"/>
              <a:t>orm</a:t>
            </a:r>
            <a:r>
              <a:rPr lang="en-GB" dirty="0" smtClean="0"/>
              <a:t> </a:t>
            </a:r>
            <a:r>
              <a:rPr lang="en-GB" dirty="0"/>
              <a:t>action = "</a:t>
            </a:r>
            <a:r>
              <a:rPr lang="en-GB" dirty="0" err="1"/>
              <a:t>send.php</a:t>
            </a:r>
            <a:r>
              <a:rPr lang="en-GB" dirty="0"/>
              <a:t>" method = "GET</a:t>
            </a:r>
            <a:r>
              <a:rPr lang="en-GB" dirty="0" smtClean="0"/>
              <a:t>"&gt;</a:t>
            </a:r>
            <a:endParaRPr lang="sk-SK" dirty="0" smtClean="0"/>
          </a:p>
          <a:p>
            <a:pPr lvl="1"/>
            <a:r>
              <a:rPr lang="en-GB" dirty="0" smtClean="0"/>
              <a:t> </a:t>
            </a:r>
            <a:r>
              <a:rPr lang="en-GB" dirty="0"/>
              <a:t>&lt;Input type = "text" name = "prom1" /&gt; </a:t>
            </a:r>
            <a:endParaRPr lang="sk-SK" dirty="0" smtClean="0"/>
          </a:p>
          <a:p>
            <a:pPr lvl="1"/>
            <a:r>
              <a:rPr lang="en-GB" dirty="0" smtClean="0"/>
              <a:t>&lt;</a:t>
            </a:r>
            <a:r>
              <a:rPr lang="en-GB" dirty="0"/>
              <a:t>Input type = "text" name = "prom2" /&gt; </a:t>
            </a:r>
            <a:endParaRPr lang="sk-SK" dirty="0" smtClean="0"/>
          </a:p>
          <a:p>
            <a:pPr lvl="1"/>
            <a:r>
              <a:rPr lang="en-GB" dirty="0" smtClean="0"/>
              <a:t>&lt;</a:t>
            </a:r>
            <a:r>
              <a:rPr lang="en-GB" dirty="0"/>
              <a:t>Input type = "submit" /&gt; </a:t>
            </a:r>
            <a:endParaRPr lang="sk-SK" dirty="0" smtClean="0"/>
          </a:p>
          <a:p>
            <a:r>
              <a:rPr lang="en-GB" dirty="0" smtClean="0"/>
              <a:t>&lt;</a:t>
            </a:r>
            <a:r>
              <a:rPr lang="sk-SK" dirty="0" smtClean="0"/>
              <a:t>f</a:t>
            </a:r>
            <a:r>
              <a:rPr lang="en-GB" dirty="0" err="1" smtClean="0"/>
              <a:t>orm</a:t>
            </a:r>
            <a:r>
              <a:rPr lang="en-GB" dirty="0" smtClean="0"/>
              <a:t>&gt;</a:t>
            </a:r>
            <a:endParaRPr lang="sk-SK" dirty="0" smtClean="0"/>
          </a:p>
          <a:p>
            <a:r>
              <a:rPr lang="en-US" dirty="0" err="1"/>
              <a:t>Atribút</a:t>
            </a:r>
            <a:r>
              <a:rPr lang="en-US" dirty="0"/>
              <a:t> </a:t>
            </a:r>
            <a:r>
              <a:rPr lang="en-US" dirty="0" smtClean="0"/>
              <a:t>action</a:t>
            </a:r>
            <a:r>
              <a:rPr lang="sk-SK" dirty="0" smtClean="0"/>
              <a:t> </a:t>
            </a:r>
            <a:r>
              <a:rPr lang="en-US" dirty="0" smtClean="0"/>
              <a:t>je </a:t>
            </a:r>
            <a:r>
              <a:rPr lang="en-US" dirty="0" err="1"/>
              <a:t>adresa</a:t>
            </a:r>
            <a:r>
              <a:rPr lang="en-US" dirty="0"/>
              <a:t> </a:t>
            </a:r>
            <a:r>
              <a:rPr lang="en-US" dirty="0" err="1"/>
              <a:t>skriptu</a:t>
            </a:r>
            <a:r>
              <a:rPr lang="en-US" dirty="0"/>
              <a:t>, </a:t>
            </a:r>
            <a:r>
              <a:rPr lang="en-US" dirty="0" err="1"/>
              <a:t>ktorý</a:t>
            </a:r>
            <a:r>
              <a:rPr lang="en-US" dirty="0"/>
              <a:t> </a:t>
            </a:r>
            <a:r>
              <a:rPr lang="en-US" dirty="0" err="1"/>
              <a:t>spracuje</a:t>
            </a:r>
            <a:r>
              <a:rPr lang="en-US" dirty="0"/>
              <a:t> </a:t>
            </a:r>
            <a:r>
              <a:rPr lang="en-US" dirty="0" err="1"/>
              <a:t>informácie</a:t>
            </a:r>
            <a:r>
              <a:rPr lang="en-US" dirty="0"/>
              <a:t> z </a:t>
            </a:r>
            <a:r>
              <a:rPr lang="en-US" dirty="0" err="1"/>
              <a:t>formulára</a:t>
            </a:r>
            <a:r>
              <a:rPr lang="en-US" dirty="0"/>
              <a:t>. </a:t>
            </a:r>
            <a:endParaRPr lang="sk-SK" dirty="0" smtClean="0"/>
          </a:p>
          <a:p>
            <a:r>
              <a:rPr lang="en-US" dirty="0" err="1" smtClean="0"/>
              <a:t>Atribút</a:t>
            </a:r>
            <a:r>
              <a:rPr lang="en-US" dirty="0"/>
              <a:t> </a:t>
            </a:r>
            <a:r>
              <a:rPr lang="en-US" dirty="0" smtClean="0"/>
              <a:t>method</a:t>
            </a:r>
            <a:r>
              <a:rPr lang="sk-SK" dirty="0" smtClean="0"/>
              <a:t> </a:t>
            </a:r>
            <a:r>
              <a:rPr lang="en-US" dirty="0" err="1" smtClean="0"/>
              <a:t>nadobúda</a:t>
            </a:r>
            <a:r>
              <a:rPr lang="en-US" dirty="0" smtClean="0"/>
              <a:t> </a:t>
            </a:r>
            <a:r>
              <a:rPr lang="en-US" dirty="0" err="1"/>
              <a:t>hodnôt</a:t>
            </a:r>
            <a:r>
              <a:rPr lang="en-US" dirty="0"/>
              <a:t> POST </a:t>
            </a:r>
            <a:r>
              <a:rPr lang="en-US" dirty="0" err="1"/>
              <a:t>alebo</a:t>
            </a:r>
            <a:r>
              <a:rPr lang="en-US" dirty="0"/>
              <a:t> GET. </a:t>
            </a:r>
            <a:endParaRPr lang="sk-SK" dirty="0" smtClean="0"/>
          </a:p>
          <a:p>
            <a:r>
              <a:rPr lang="en-US" dirty="0" err="1" smtClean="0"/>
              <a:t>Keď</a:t>
            </a:r>
            <a:r>
              <a:rPr lang="en-US" dirty="0" smtClean="0"/>
              <a:t> </a:t>
            </a:r>
            <a:r>
              <a:rPr lang="en-US" dirty="0" err="1"/>
              <a:t>atribút</a:t>
            </a:r>
            <a:r>
              <a:rPr lang="en-US" dirty="0"/>
              <a:t> </a:t>
            </a:r>
            <a:r>
              <a:rPr lang="en-US" dirty="0" err="1"/>
              <a:t>vynecháte</a:t>
            </a:r>
            <a:r>
              <a:rPr lang="en-US" dirty="0"/>
              <a:t>, </a:t>
            </a:r>
            <a:r>
              <a:rPr lang="en-US" dirty="0" err="1"/>
              <a:t>použije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metóda</a:t>
            </a:r>
            <a:r>
              <a:rPr lang="en-US" dirty="0"/>
              <a:t> GET, </a:t>
            </a:r>
            <a:r>
              <a:rPr lang="en-US" dirty="0" err="1"/>
              <a:t>ktorá</a:t>
            </a:r>
            <a:r>
              <a:rPr lang="en-US" dirty="0"/>
              <a:t> </a:t>
            </a:r>
            <a:r>
              <a:rPr lang="en-US" dirty="0" err="1"/>
              <a:t>posiela</a:t>
            </a:r>
            <a:r>
              <a:rPr lang="en-US" dirty="0"/>
              <a:t> </a:t>
            </a:r>
            <a:r>
              <a:rPr lang="en-US" dirty="0" err="1"/>
              <a:t>dáta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súčasť</a:t>
            </a:r>
            <a:r>
              <a:rPr lang="en-US" dirty="0"/>
              <a:t> URL. </a:t>
            </a:r>
            <a:r>
              <a:rPr lang="en-US" dirty="0" err="1"/>
              <a:t>Dáta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vidieť</a:t>
            </a:r>
            <a:r>
              <a:rPr lang="en-US" dirty="0"/>
              <a:t> v </a:t>
            </a:r>
            <a:r>
              <a:rPr lang="en-US" dirty="0" err="1"/>
              <a:t>adresnom</a:t>
            </a:r>
            <a:r>
              <a:rPr lang="en-US" dirty="0"/>
              <a:t> </a:t>
            </a:r>
            <a:r>
              <a:rPr lang="en-US" dirty="0" err="1"/>
              <a:t>riadku</a:t>
            </a:r>
            <a:r>
              <a:rPr lang="en-US" dirty="0"/>
              <a:t> (</a:t>
            </a:r>
            <a:r>
              <a:rPr lang="en-US" dirty="0" err="1"/>
              <a:t>návštevník</a:t>
            </a:r>
            <a:r>
              <a:rPr lang="en-US" dirty="0"/>
              <a:t> je </a:t>
            </a:r>
            <a:r>
              <a:rPr lang="en-US" dirty="0" err="1"/>
              <a:t>vidí</a:t>
            </a:r>
            <a:r>
              <a:rPr lang="en-US" dirty="0" smtClean="0"/>
              <a:t>).</a:t>
            </a:r>
            <a:endParaRPr lang="sk-SK" dirty="0" smtClean="0"/>
          </a:p>
          <a:p>
            <a:r>
              <a:rPr lang="en-US" dirty="0"/>
              <a:t> </a:t>
            </a:r>
            <a:r>
              <a:rPr lang="en-US" dirty="0" err="1"/>
              <a:t>Preto</a:t>
            </a:r>
            <a:r>
              <a:rPr lang="en-US" dirty="0"/>
              <a:t> by </a:t>
            </a:r>
            <a:r>
              <a:rPr lang="en-US" dirty="0" err="1"/>
              <a:t>sa</a:t>
            </a:r>
            <a:r>
              <a:rPr lang="en-US" dirty="0"/>
              <a:t> mala </a:t>
            </a:r>
            <a:r>
              <a:rPr lang="en-US" dirty="0" err="1"/>
              <a:t>metóda</a:t>
            </a:r>
            <a:r>
              <a:rPr lang="en-US" dirty="0"/>
              <a:t> GET </a:t>
            </a:r>
            <a:r>
              <a:rPr lang="en-US" dirty="0" err="1"/>
              <a:t>používať</a:t>
            </a:r>
            <a:r>
              <a:rPr lang="en-US" dirty="0"/>
              <a:t> pre </a:t>
            </a:r>
            <a:r>
              <a:rPr lang="sk-SK" dirty="0" err="1" smtClean="0"/>
              <a:t>klátke</a:t>
            </a:r>
            <a:r>
              <a:rPr lang="sk-SK" dirty="0" smtClean="0"/>
              <a:t> údaje</a:t>
            </a:r>
            <a:r>
              <a:rPr lang="en-US" dirty="0" smtClean="0"/>
              <a:t> </a:t>
            </a:r>
            <a:r>
              <a:rPr lang="en-US" dirty="0"/>
              <a:t>a pre </a:t>
            </a:r>
            <a:r>
              <a:rPr lang="en-US" dirty="0" err="1"/>
              <a:t>dáta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ktorých</a:t>
            </a:r>
            <a:r>
              <a:rPr lang="en-US" dirty="0"/>
              <a:t> </a:t>
            </a:r>
            <a:r>
              <a:rPr lang="en-US" dirty="0" err="1"/>
              <a:t>nevadí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ich</a:t>
            </a:r>
            <a:r>
              <a:rPr lang="en-US" dirty="0"/>
              <a:t> </a:t>
            </a:r>
            <a:r>
              <a:rPr lang="en-US" dirty="0" err="1"/>
              <a:t>návštevník</a:t>
            </a:r>
            <a:r>
              <a:rPr lang="en-US" dirty="0"/>
              <a:t> </a:t>
            </a:r>
            <a:r>
              <a:rPr lang="en-US" dirty="0" err="1"/>
              <a:t>prečíta</a:t>
            </a:r>
            <a:r>
              <a:rPr lang="en-US" dirty="0"/>
              <a:t>, </a:t>
            </a:r>
            <a:r>
              <a:rPr lang="en-US" dirty="0" err="1"/>
              <a:t>prípadne</a:t>
            </a:r>
            <a:r>
              <a:rPr lang="en-US" dirty="0"/>
              <a:t> </a:t>
            </a:r>
            <a:r>
              <a:rPr lang="sk-SK" dirty="0" smtClean="0"/>
              <a:t>ich </a:t>
            </a:r>
            <a:r>
              <a:rPr lang="en-US" dirty="0" smtClean="0"/>
              <a:t> </a:t>
            </a:r>
            <a:r>
              <a:rPr lang="en-US" dirty="0"/>
              <a:t>v </a:t>
            </a:r>
            <a:r>
              <a:rPr lang="en-US" dirty="0" err="1"/>
              <a:t>adresnom</a:t>
            </a:r>
            <a:r>
              <a:rPr lang="en-US" dirty="0"/>
              <a:t> </a:t>
            </a:r>
            <a:r>
              <a:rPr lang="en-US" dirty="0" err="1"/>
              <a:t>riadku</a:t>
            </a:r>
            <a:r>
              <a:rPr lang="en-US" dirty="0"/>
              <a:t> </a:t>
            </a:r>
            <a:r>
              <a:rPr lang="en-US" dirty="0" err="1"/>
              <a:t>zmení</a:t>
            </a:r>
            <a:r>
              <a:rPr lang="en-US" dirty="0" smtClean="0"/>
              <a:t>.</a:t>
            </a:r>
            <a:endParaRPr lang="sk-SK" dirty="0" smtClean="0"/>
          </a:p>
          <a:p>
            <a:r>
              <a:rPr lang="en-US" dirty="0" err="1"/>
              <a:t>Metóda</a:t>
            </a:r>
            <a:r>
              <a:rPr lang="en-US" dirty="0"/>
              <a:t> POST </a:t>
            </a:r>
            <a:r>
              <a:rPr lang="en-US" dirty="0" err="1"/>
              <a:t>nedáva</a:t>
            </a:r>
            <a:r>
              <a:rPr lang="en-US" dirty="0"/>
              <a:t> </a:t>
            </a:r>
            <a:r>
              <a:rPr lang="en-US" dirty="0" err="1"/>
              <a:t>dáta</a:t>
            </a:r>
            <a:r>
              <a:rPr lang="en-US" dirty="0"/>
              <a:t> do URL. </a:t>
            </a:r>
            <a:r>
              <a:rPr lang="en-US" dirty="0" err="1"/>
              <a:t>Posiela</a:t>
            </a:r>
            <a:r>
              <a:rPr lang="en-US" dirty="0"/>
              <a:t> </a:t>
            </a:r>
            <a:r>
              <a:rPr lang="sk-SK" dirty="0" smtClean="0"/>
              <a:t>ich </a:t>
            </a:r>
            <a:r>
              <a:rPr lang="en-US" dirty="0" smtClean="0"/>
              <a:t> </a:t>
            </a:r>
            <a:r>
              <a:rPr lang="en-US" dirty="0"/>
              <a:t>HTTP </a:t>
            </a:r>
            <a:r>
              <a:rPr lang="en-US" dirty="0" err="1"/>
              <a:t>objekt</a:t>
            </a:r>
            <a:r>
              <a:rPr lang="en-US" dirty="0" smtClean="0"/>
              <a:t>.</a:t>
            </a:r>
            <a:endParaRPr lang="sk-SK" dirty="0" smtClean="0"/>
          </a:p>
          <a:p>
            <a:r>
              <a:rPr lang="en-US" dirty="0"/>
              <a:t> </a:t>
            </a:r>
            <a:r>
              <a:rPr lang="en-US" dirty="0" err="1"/>
              <a:t>Preto</a:t>
            </a:r>
            <a:r>
              <a:rPr lang="en-US" dirty="0"/>
              <a:t> </a:t>
            </a:r>
            <a:r>
              <a:rPr lang="en-US" dirty="0" err="1"/>
              <a:t>dáta</a:t>
            </a:r>
            <a:r>
              <a:rPr lang="en-US" dirty="0"/>
              <a:t> </a:t>
            </a:r>
            <a:r>
              <a:rPr lang="en-US" dirty="0" err="1"/>
              <a:t>môžu</a:t>
            </a:r>
            <a:r>
              <a:rPr lang="en-US" dirty="0"/>
              <a:t> </a:t>
            </a:r>
            <a:r>
              <a:rPr lang="en-US" dirty="0" err="1"/>
              <a:t>byť</a:t>
            </a:r>
            <a:r>
              <a:rPr lang="en-US" dirty="0"/>
              <a:t> </a:t>
            </a:r>
            <a:r>
              <a:rPr lang="en-US" dirty="0" err="1"/>
              <a:t>dlhšie</a:t>
            </a:r>
            <a:r>
              <a:rPr lang="en-US" dirty="0"/>
              <a:t> a </a:t>
            </a:r>
            <a:r>
              <a:rPr lang="en-US" dirty="0" err="1"/>
              <a:t>návštevník</a:t>
            </a:r>
            <a:r>
              <a:rPr lang="en-US" dirty="0"/>
              <a:t> </a:t>
            </a:r>
            <a:r>
              <a:rPr lang="sk-SK" dirty="0" smtClean="0"/>
              <a:t>ich</a:t>
            </a:r>
            <a:r>
              <a:rPr lang="en-US" dirty="0" smtClean="0"/>
              <a:t> </a:t>
            </a:r>
            <a:r>
              <a:rPr lang="en-US" dirty="0" err="1"/>
              <a:t>nevidí</a:t>
            </a:r>
            <a:r>
              <a:rPr lang="en-US" dirty="0"/>
              <a:t> a </a:t>
            </a:r>
            <a:r>
              <a:rPr lang="en-US" dirty="0" err="1"/>
              <a:t>nemôže</a:t>
            </a:r>
            <a:r>
              <a:rPr lang="en-US" dirty="0"/>
              <a:t> </a:t>
            </a:r>
            <a:r>
              <a:rPr lang="sk-SK" dirty="0" smtClean="0"/>
              <a:t>ich </a:t>
            </a:r>
            <a:r>
              <a:rPr lang="en-US" dirty="0" err="1" smtClean="0"/>
              <a:t>preto</a:t>
            </a:r>
            <a:r>
              <a:rPr lang="en-US" dirty="0" smtClean="0"/>
              <a:t> </a:t>
            </a:r>
            <a:r>
              <a:rPr lang="en-US" dirty="0" err="1"/>
              <a:t>ľahko</a:t>
            </a:r>
            <a:r>
              <a:rPr lang="en-US" dirty="0"/>
              <a:t> </a:t>
            </a:r>
            <a:r>
              <a:rPr lang="en-US" dirty="0" err="1"/>
              <a:t>meniť</a:t>
            </a:r>
            <a:r>
              <a:rPr lang="en-US" dirty="0"/>
              <a:t> v </a:t>
            </a:r>
            <a:r>
              <a:rPr lang="en-US" dirty="0" err="1"/>
              <a:t>adresnom</a:t>
            </a:r>
            <a:r>
              <a:rPr lang="en-US" dirty="0"/>
              <a:t> </a:t>
            </a:r>
            <a:r>
              <a:rPr lang="en-US" dirty="0" err="1"/>
              <a:t>riadku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858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0405" y="-78828"/>
            <a:ext cx="8229600" cy="990600"/>
          </a:xfrm>
        </p:spPr>
        <p:txBody>
          <a:bodyPr/>
          <a:lstStyle/>
          <a:p>
            <a:r>
              <a:rPr lang="sk-SK" dirty="0" smtClean="0"/>
              <a:t>Prehľad prvkov </a:t>
            </a:r>
            <a:r>
              <a:rPr lang="sk-SK" dirty="0" err="1" smtClean="0"/>
              <a:t>formuára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05" y="980728"/>
            <a:ext cx="8239125" cy="3831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971600" y="5489601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hlinkClick r:id="rId3"/>
              </a:rPr>
              <a:t>V TOMTO SÚBORE SÚ FORMULÁRY PODROBNEJŠIE</a:t>
            </a:r>
            <a:endParaRPr lang="en-US" dirty="0"/>
          </a:p>
        </p:txBody>
      </p:sp>
      <p:sp>
        <p:nvSpPr>
          <p:cNvPr id="4" name="BlokTextu 3"/>
          <p:cNvSpPr txBox="1"/>
          <p:nvPr/>
        </p:nvSpPr>
        <p:spPr>
          <a:xfrm>
            <a:off x="971600" y="602128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hlinkClick r:id="rId4"/>
              </a:rPr>
              <a:t>TOTO JE NA ÚVOD DO SPRACOVANIA FORMULÁROV</a:t>
            </a:r>
            <a:endParaRPr lang="en-US" dirty="0"/>
          </a:p>
        </p:txBody>
      </p:sp>
      <p:sp>
        <p:nvSpPr>
          <p:cNvPr id="5" name="BlokTextu 4"/>
          <p:cNvSpPr txBox="1"/>
          <p:nvPr/>
        </p:nvSpPr>
        <p:spPr>
          <a:xfrm>
            <a:off x="971600" y="485347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hlinkClick r:id="rId5"/>
              </a:rPr>
              <a:t>TOTO JEŠTE LEPŠIE NA HTML FORMULÁRE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94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Zadanie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298032"/>
          </a:xfrm>
        </p:spPr>
        <p:txBody>
          <a:bodyPr>
            <a:normAutofit/>
          </a:bodyPr>
          <a:lstStyle/>
          <a:p>
            <a:r>
              <a:rPr lang="sk-SK" dirty="0" smtClean="0"/>
              <a:t>Vytvorte </a:t>
            </a:r>
            <a:r>
              <a:rPr lang="sk-SK" dirty="0"/>
              <a:t>aplikáciu, ktorá </a:t>
            </a:r>
            <a:r>
              <a:rPr lang="sk-SK" dirty="0" smtClean="0"/>
              <a:t>dokáže robiť prevody medzi sústavami.</a:t>
            </a:r>
          </a:p>
          <a:p>
            <a:r>
              <a:rPr lang="sk-SK" dirty="0" smtClean="0"/>
              <a:t>Číslo  sa zadá  </a:t>
            </a:r>
            <a:r>
              <a:rPr lang="sk-SK" dirty="0"/>
              <a:t>do formulára </a:t>
            </a:r>
            <a:endParaRPr lang="sk-SK" dirty="0" smtClean="0"/>
          </a:p>
          <a:p>
            <a:r>
              <a:rPr lang="sk-SK" dirty="0" smtClean="0"/>
              <a:t>Následne sa  pomocou výberového poľa </a:t>
            </a:r>
            <a:r>
              <a:rPr lang="sk-SK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radio</a:t>
            </a:r>
            <a:r>
              <a:rPr lang="sk-SK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sk-SK" dirty="0" smtClean="0"/>
              <a:t>vyberie sústava do ktorej chceme urobiť prevod</a:t>
            </a:r>
          </a:p>
          <a:p>
            <a:r>
              <a:rPr lang="sk-SK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Na prevody budeme používať vstavané funkcie PHP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sk-SK" dirty="0" smtClean="0"/>
              <a:t>Na koniec </a:t>
            </a:r>
            <a:r>
              <a:rPr lang="sk-SK" dirty="0" err="1" smtClean="0"/>
              <a:t>script</a:t>
            </a:r>
            <a:r>
              <a:rPr lang="sk-SK" dirty="0" smtClean="0"/>
              <a:t> vypíše prevádzané údaje do </a:t>
            </a:r>
            <a:r>
              <a:rPr lang="sk-SK" dirty="0" err="1" smtClean="0"/>
              <a:t>noveho</a:t>
            </a:r>
            <a:r>
              <a:rPr lang="sk-SK" dirty="0" smtClean="0"/>
              <a:t> dokumentu</a:t>
            </a:r>
          </a:p>
        </p:txBody>
      </p:sp>
      <p:pic>
        <p:nvPicPr>
          <p:cNvPr id="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09120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3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Súbory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586064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>
                <a:solidFill>
                  <a:srgbClr val="00B0F0"/>
                </a:solidFill>
              </a:rPr>
              <a:t>14.html</a:t>
            </a:r>
            <a:r>
              <a:rPr lang="sk-SK" dirty="0" smtClean="0"/>
              <a:t>-vstupný formulár na zadanie čísla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 smtClean="0">
              <a:solidFill>
                <a:srgbClr val="00B0F0"/>
              </a:solidFill>
            </a:endParaRPr>
          </a:p>
          <a:p>
            <a:endParaRPr lang="sk-SK" dirty="0">
              <a:solidFill>
                <a:srgbClr val="00B0F0"/>
              </a:solidFill>
            </a:endParaRPr>
          </a:p>
          <a:p>
            <a:r>
              <a:rPr lang="sk-SK" dirty="0" smtClean="0">
                <a:solidFill>
                  <a:srgbClr val="00B0F0"/>
                </a:solidFill>
              </a:rPr>
              <a:t>14.php</a:t>
            </a:r>
            <a:r>
              <a:rPr lang="sk-SK" dirty="0" smtClean="0"/>
              <a:t>-script na vykonanie prevodu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!!!!!!! V </a:t>
            </a:r>
            <a:r>
              <a:rPr lang="sk-SK" dirty="0" err="1" smtClean="0"/>
              <a:t>localhoste</a:t>
            </a:r>
            <a:r>
              <a:rPr lang="sk-SK" dirty="0" smtClean="0"/>
              <a:t> treba začať súborom 14.html</a:t>
            </a:r>
          </a:p>
          <a:p>
            <a:r>
              <a:rPr lang="sk-SK" dirty="0" smtClean="0"/>
              <a:t> </a:t>
            </a:r>
            <a:r>
              <a:rPr lang="sk-SK" dirty="0" err="1" smtClean="0"/>
              <a:t>nasledne</a:t>
            </a:r>
            <a:r>
              <a:rPr lang="sk-SK" dirty="0" smtClean="0"/>
              <a:t> sa spustí 14.php</a:t>
            </a:r>
          </a:p>
          <a:p>
            <a:endParaRPr lang="en-US" dirty="0"/>
          </a:p>
        </p:txBody>
      </p:sp>
      <p:pic>
        <p:nvPicPr>
          <p:cNvPr id="6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491" y="793206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20" y="1700338"/>
            <a:ext cx="10858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409" y="3645024"/>
            <a:ext cx="8477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70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28713"/>
            <a:ext cx="9036496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0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620688"/>
            <a:ext cx="6710883" cy="566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97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7844"/>
            <a:ext cx="8058100" cy="3362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56528"/>
            <a:ext cx="8367911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17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Zadanie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298032"/>
          </a:xfrm>
        </p:spPr>
        <p:txBody>
          <a:bodyPr>
            <a:normAutofit/>
          </a:bodyPr>
          <a:lstStyle/>
          <a:p>
            <a:r>
              <a:rPr lang="sk-SK" dirty="0" smtClean="0"/>
              <a:t>Vytvorte </a:t>
            </a:r>
            <a:r>
              <a:rPr lang="sk-SK" dirty="0"/>
              <a:t>aplikáciu, ktorá </a:t>
            </a:r>
            <a:r>
              <a:rPr lang="sk-SK" dirty="0" smtClean="0"/>
              <a:t>dokáže robiť aritmetické operácie s dvoma zadanými číslami.</a:t>
            </a:r>
          </a:p>
          <a:p>
            <a:r>
              <a:rPr lang="sk-SK" dirty="0" smtClean="0"/>
              <a:t>Čísla  sa zadajú  </a:t>
            </a:r>
            <a:r>
              <a:rPr lang="sk-SK" dirty="0"/>
              <a:t>do </a:t>
            </a:r>
            <a:r>
              <a:rPr lang="sk-SK" dirty="0" smtClean="0"/>
              <a:t>formulára. </a:t>
            </a:r>
          </a:p>
          <a:p>
            <a:r>
              <a:rPr lang="sk-SK" dirty="0" smtClean="0"/>
              <a:t>Následne sa  pomocou výberového poľa </a:t>
            </a:r>
            <a:r>
              <a:rPr lang="sk-SK" dirty="0" err="1" smtClean="0">
                <a:solidFill>
                  <a:srgbClr val="0070C0"/>
                </a:solidFill>
              </a:rPr>
              <a:t>option</a:t>
            </a:r>
            <a:r>
              <a:rPr lang="sk-SK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sk-SK" dirty="0" smtClean="0"/>
              <a:t>vyberie operácia ktorú chceme so zadanými číslami vykonať.</a:t>
            </a:r>
          </a:p>
          <a:p>
            <a:r>
              <a:rPr lang="sk-SK" dirty="0" smtClean="0"/>
              <a:t>Na koniec </a:t>
            </a:r>
            <a:r>
              <a:rPr lang="sk-SK" dirty="0" err="1" smtClean="0"/>
              <a:t>script</a:t>
            </a:r>
            <a:r>
              <a:rPr lang="sk-SK" dirty="0" smtClean="0"/>
              <a:t> vypíše do nového dokumentu:</a:t>
            </a:r>
          </a:p>
          <a:p>
            <a:pPr lvl="1"/>
            <a:r>
              <a:rPr lang="sk-SK" dirty="0" smtClean="0"/>
              <a:t> hodnoty čísel,</a:t>
            </a:r>
          </a:p>
          <a:p>
            <a:pPr lvl="1"/>
            <a:r>
              <a:rPr lang="sk-SK" dirty="0" smtClean="0"/>
              <a:t>zvolenú operáciu </a:t>
            </a:r>
          </a:p>
          <a:p>
            <a:pPr lvl="1"/>
            <a:r>
              <a:rPr lang="sk-SK" dirty="0" smtClean="0"/>
              <a:t>a výsledok</a:t>
            </a:r>
          </a:p>
        </p:txBody>
      </p:sp>
      <p:pic>
        <p:nvPicPr>
          <p:cNvPr id="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09120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53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Interpretovaný </a:t>
            </a:r>
            <a:r>
              <a:rPr lang="sk-SK" sz="3200" kern="1200" noProof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script</a:t>
            </a:r>
            <a:endParaRPr lang="sk-SK" noProof="0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85209"/>
            <a:ext cx="7530611" cy="21758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Výsledok vyhľadávania obrázkov pre dopyt monitor animate 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46054"/>
            <a:ext cx="1785938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Súbory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586064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>
                <a:solidFill>
                  <a:srgbClr val="00B0F0"/>
                </a:solidFill>
              </a:rPr>
              <a:t>15.html</a:t>
            </a:r>
            <a:r>
              <a:rPr lang="sk-SK" dirty="0" smtClean="0"/>
              <a:t>-vstupný formulár na zadanie čísel a výber operácie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 smtClean="0">
              <a:solidFill>
                <a:srgbClr val="00B0F0"/>
              </a:solidFill>
            </a:endParaRPr>
          </a:p>
          <a:p>
            <a:endParaRPr lang="sk-SK" dirty="0">
              <a:solidFill>
                <a:srgbClr val="00B0F0"/>
              </a:solidFill>
            </a:endParaRPr>
          </a:p>
          <a:p>
            <a:r>
              <a:rPr lang="sk-SK" dirty="0" smtClean="0">
                <a:solidFill>
                  <a:srgbClr val="00B0F0"/>
                </a:solidFill>
              </a:rPr>
              <a:t>15.php</a:t>
            </a:r>
            <a:r>
              <a:rPr lang="sk-SK" dirty="0" smtClean="0"/>
              <a:t>-script na vykonanie aritmetickej </a:t>
            </a:r>
            <a:r>
              <a:rPr lang="sk-SK" dirty="0" err="1" smtClean="0"/>
              <a:t>oprácie</a:t>
            </a:r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!!!!!!! V </a:t>
            </a:r>
            <a:r>
              <a:rPr lang="sk-SK" dirty="0" err="1" smtClean="0"/>
              <a:t>localhoste</a:t>
            </a:r>
            <a:r>
              <a:rPr lang="sk-SK" dirty="0" smtClean="0"/>
              <a:t> treba začať súborom 15.html</a:t>
            </a:r>
          </a:p>
          <a:p>
            <a:r>
              <a:rPr lang="sk-SK" dirty="0" smtClean="0"/>
              <a:t> </a:t>
            </a:r>
            <a:r>
              <a:rPr lang="sk-SK" dirty="0" err="1" smtClean="0"/>
              <a:t>nasledne</a:t>
            </a:r>
            <a:r>
              <a:rPr lang="sk-SK" dirty="0" smtClean="0"/>
              <a:t> sa spustí 15.php</a:t>
            </a:r>
          </a:p>
          <a:p>
            <a:endParaRPr lang="en-US" dirty="0"/>
          </a:p>
        </p:txBody>
      </p:sp>
      <p:pic>
        <p:nvPicPr>
          <p:cNvPr id="6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18642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20" y="1700338"/>
            <a:ext cx="10858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409" y="3645024"/>
            <a:ext cx="8477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41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56" y="646393"/>
            <a:ext cx="8391508" cy="559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79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8188"/>
            <a:ext cx="6624736" cy="638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35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0" y="-13381"/>
            <a:ext cx="8856984" cy="35863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0" y="3789040"/>
            <a:ext cx="8856984" cy="291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24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Zadanie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298032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Vytvorte </a:t>
            </a:r>
            <a:r>
              <a:rPr lang="sk-SK" dirty="0"/>
              <a:t>aplikáciu, ktorá </a:t>
            </a:r>
            <a:r>
              <a:rPr lang="sk-SK" dirty="0" smtClean="0"/>
              <a:t>dokáže zistiť či sú </a:t>
            </a:r>
            <a:r>
              <a:rPr lang="sk-SK" dirty="0" err="1" smtClean="0"/>
              <a:t>čisla</a:t>
            </a:r>
            <a:r>
              <a:rPr lang="sk-SK" dirty="0" smtClean="0"/>
              <a:t> deliteľné a zistiť ich </a:t>
            </a:r>
            <a:r>
              <a:rPr lang="sk-SK" dirty="0" err="1" smtClean="0"/>
              <a:t>najväčššieho</a:t>
            </a:r>
            <a:r>
              <a:rPr lang="sk-SK" dirty="0" smtClean="0"/>
              <a:t> spoločného deliteľa.</a:t>
            </a:r>
          </a:p>
          <a:p>
            <a:r>
              <a:rPr lang="sk-SK" dirty="0" smtClean="0"/>
              <a:t>Čísla  sa zadajú  </a:t>
            </a:r>
            <a:r>
              <a:rPr lang="sk-SK" dirty="0"/>
              <a:t>do </a:t>
            </a:r>
            <a:r>
              <a:rPr lang="sk-SK" dirty="0" smtClean="0"/>
              <a:t>formulára. </a:t>
            </a:r>
          </a:p>
          <a:p>
            <a:r>
              <a:rPr lang="sk-SK" dirty="0" smtClean="0"/>
              <a:t>Následne sa  pomocou výberového poľa </a:t>
            </a:r>
            <a:r>
              <a:rPr lang="sk-SK" dirty="0" err="1" smtClean="0"/>
              <a:t>checkboxu</a:t>
            </a:r>
            <a:r>
              <a:rPr lang="sk-SK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sk-SK" dirty="0" smtClean="0"/>
              <a:t>vyberie činnosť ktorú  chceme so zadanými číslami vykonať.</a:t>
            </a:r>
          </a:p>
          <a:p>
            <a:r>
              <a:rPr lang="sk-SK" dirty="0" smtClean="0"/>
              <a:t>Na koniec </a:t>
            </a:r>
            <a:r>
              <a:rPr lang="sk-SK" dirty="0" err="1" smtClean="0"/>
              <a:t>script</a:t>
            </a:r>
            <a:r>
              <a:rPr lang="sk-SK" dirty="0" smtClean="0"/>
              <a:t> vypíše do nového dokumentu:</a:t>
            </a:r>
          </a:p>
          <a:p>
            <a:pPr lvl="1"/>
            <a:r>
              <a:rPr lang="sk-SK" dirty="0" smtClean="0"/>
              <a:t> hodnoty čísel,</a:t>
            </a:r>
          </a:p>
          <a:p>
            <a:pPr lvl="1"/>
            <a:r>
              <a:rPr lang="sk-SK" dirty="0" smtClean="0"/>
              <a:t>zvolenú operáciu </a:t>
            </a:r>
          </a:p>
          <a:p>
            <a:pPr lvl="1"/>
            <a:r>
              <a:rPr lang="sk-SK" dirty="0" smtClean="0"/>
              <a:t>a výsledok</a:t>
            </a:r>
          </a:p>
        </p:txBody>
      </p:sp>
      <p:pic>
        <p:nvPicPr>
          <p:cNvPr id="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09120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72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Súbory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586064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>
                <a:solidFill>
                  <a:srgbClr val="00B0F0"/>
                </a:solidFill>
              </a:rPr>
              <a:t>18.html</a:t>
            </a:r>
            <a:r>
              <a:rPr lang="sk-SK" dirty="0" smtClean="0"/>
              <a:t>-vstupný formulár na zadanie čísel a výber operácie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 smtClean="0">
              <a:solidFill>
                <a:srgbClr val="00B0F0"/>
              </a:solidFill>
            </a:endParaRPr>
          </a:p>
          <a:p>
            <a:endParaRPr lang="sk-SK" dirty="0">
              <a:solidFill>
                <a:srgbClr val="00B0F0"/>
              </a:solidFill>
            </a:endParaRPr>
          </a:p>
          <a:p>
            <a:r>
              <a:rPr lang="sk-SK" dirty="0" smtClean="0">
                <a:solidFill>
                  <a:srgbClr val="00B0F0"/>
                </a:solidFill>
              </a:rPr>
              <a:t>18.php</a:t>
            </a:r>
            <a:r>
              <a:rPr lang="sk-SK" dirty="0" smtClean="0"/>
              <a:t>-script na vykonanie zvolenej  operácie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!!!!!!! V </a:t>
            </a:r>
            <a:r>
              <a:rPr lang="sk-SK" dirty="0" err="1" smtClean="0"/>
              <a:t>localhoste</a:t>
            </a:r>
            <a:r>
              <a:rPr lang="sk-SK" dirty="0" smtClean="0"/>
              <a:t> treba začať súborom 18.html</a:t>
            </a:r>
          </a:p>
          <a:p>
            <a:r>
              <a:rPr lang="sk-SK" dirty="0" smtClean="0"/>
              <a:t> </a:t>
            </a:r>
            <a:r>
              <a:rPr lang="sk-SK" dirty="0" err="1" smtClean="0"/>
              <a:t>nasledne</a:t>
            </a:r>
            <a:r>
              <a:rPr lang="sk-SK" dirty="0" smtClean="0"/>
              <a:t> sa spustí 18.php</a:t>
            </a:r>
          </a:p>
          <a:p>
            <a:endParaRPr lang="sk-SK" dirty="0"/>
          </a:p>
          <a:p>
            <a:r>
              <a:rPr lang="sk-SK" dirty="0" err="1" smtClean="0"/>
              <a:t>POZNámka</a:t>
            </a:r>
            <a:r>
              <a:rPr lang="sk-SK" dirty="0" smtClean="0"/>
              <a:t> :použité funkcie nepracujú správne!!!!!</a:t>
            </a:r>
          </a:p>
          <a:p>
            <a:endParaRPr lang="en-US" dirty="0"/>
          </a:p>
        </p:txBody>
      </p:sp>
      <p:pic>
        <p:nvPicPr>
          <p:cNvPr id="6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18642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20" y="1700338"/>
            <a:ext cx="10858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409" y="3645024"/>
            <a:ext cx="8477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45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8713"/>
            <a:ext cx="8820472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29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857250"/>
            <a:ext cx="452437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10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42" y="-35966"/>
            <a:ext cx="8820472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33017"/>
            <a:ext cx="6972300" cy="2324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91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79296" cy="9906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POUŽITIE FORMULÁRA PRIAMO V SCRIPTE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07504" y="1219200"/>
            <a:ext cx="8856984" cy="4442048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sk-SK" dirty="0" err="1" smtClean="0"/>
              <a:t>Teoria</a:t>
            </a:r>
            <a:endParaRPr lang="sk-SK" dirty="0" smtClean="0"/>
          </a:p>
          <a:p>
            <a:endParaRPr lang="sk-SK" dirty="0" smtClean="0"/>
          </a:p>
          <a:p>
            <a:r>
              <a:rPr lang="en-US" sz="2000" b="1" dirty="0" smtClean="0">
                <a:solidFill>
                  <a:srgbClr val="0070C0"/>
                </a:solidFill>
              </a:rPr>
              <a:t>$ </a:t>
            </a:r>
            <a:r>
              <a:rPr lang="en-US" sz="2000" b="1" dirty="0">
                <a:solidFill>
                  <a:srgbClr val="0070C0"/>
                </a:solidFill>
              </a:rPr>
              <a:t>_SERVER </a:t>
            </a:r>
            <a:r>
              <a:rPr lang="en-US" sz="2000" dirty="0"/>
              <a:t>je PHP super </a:t>
            </a:r>
            <a:r>
              <a:rPr lang="en-US" sz="2000" dirty="0" err="1"/>
              <a:t>globálna</a:t>
            </a:r>
            <a:r>
              <a:rPr lang="en-US" sz="2000" dirty="0"/>
              <a:t> </a:t>
            </a:r>
            <a:r>
              <a:rPr lang="en-US" sz="2000" dirty="0" err="1"/>
              <a:t>premenná</a:t>
            </a:r>
            <a:r>
              <a:rPr lang="en-US" sz="2000" dirty="0"/>
              <a:t>, </a:t>
            </a:r>
            <a:r>
              <a:rPr lang="en-US" sz="2000" dirty="0" err="1"/>
              <a:t>ktorá</a:t>
            </a:r>
            <a:r>
              <a:rPr lang="en-US" sz="2000" dirty="0"/>
              <a:t> </a:t>
            </a:r>
            <a:r>
              <a:rPr lang="en-US" sz="2000" dirty="0" err="1"/>
              <a:t>obsahuje</a:t>
            </a:r>
            <a:r>
              <a:rPr lang="en-US" sz="2000" dirty="0"/>
              <a:t> </a:t>
            </a:r>
            <a:r>
              <a:rPr lang="en-US" sz="2000" dirty="0" err="1"/>
              <a:t>informácie</a:t>
            </a:r>
            <a:r>
              <a:rPr lang="en-US" sz="2000" dirty="0"/>
              <a:t> o </a:t>
            </a:r>
            <a:r>
              <a:rPr lang="en-US" sz="2000" dirty="0" err="1"/>
              <a:t>hlavičkách</a:t>
            </a:r>
            <a:r>
              <a:rPr lang="en-US" sz="2000" dirty="0"/>
              <a:t>, </a:t>
            </a:r>
            <a:r>
              <a:rPr lang="en-US" sz="2000" dirty="0" err="1"/>
              <a:t>cestách</a:t>
            </a:r>
            <a:r>
              <a:rPr lang="en-US" sz="2000" dirty="0"/>
              <a:t> a </a:t>
            </a:r>
            <a:r>
              <a:rPr lang="en-US" sz="2000" dirty="0" err="1"/>
              <a:t>umiestneniach</a:t>
            </a:r>
            <a:r>
              <a:rPr lang="en-US" sz="2000" dirty="0"/>
              <a:t> </a:t>
            </a:r>
            <a:r>
              <a:rPr lang="en-US" sz="2000" dirty="0" err="1"/>
              <a:t>skriptov</a:t>
            </a:r>
            <a:r>
              <a:rPr lang="en-US" sz="2000" dirty="0" smtClean="0"/>
              <a:t>.</a:t>
            </a:r>
            <a:endParaRPr lang="sk-SK" sz="2000" dirty="0" smtClean="0"/>
          </a:p>
          <a:p>
            <a:endParaRPr lang="en-US" sz="2000" dirty="0"/>
          </a:p>
          <a:p>
            <a:r>
              <a:rPr lang="en-US" sz="2000" b="1" dirty="0" smtClean="0">
                <a:solidFill>
                  <a:srgbClr val="0070C0"/>
                </a:solidFill>
              </a:rPr>
              <a:t>$ _SERVER ['PHP_SELF'</a:t>
            </a:r>
            <a:r>
              <a:rPr lang="en-US" sz="2000" dirty="0" smtClean="0">
                <a:solidFill>
                  <a:srgbClr val="0070C0"/>
                </a:solidFill>
              </a:rPr>
              <a:t>]</a:t>
            </a:r>
            <a:r>
              <a:rPr lang="sk-SK" sz="2000" dirty="0" smtClean="0">
                <a:solidFill>
                  <a:srgbClr val="0070C0"/>
                </a:solidFill>
              </a:rPr>
              <a:t>-</a:t>
            </a:r>
            <a:r>
              <a:rPr lang="en-US" sz="2000" dirty="0" smtClean="0"/>
              <a:t> </a:t>
            </a:r>
            <a:r>
              <a:rPr lang="en-US" sz="2000" dirty="0" err="1" smtClean="0"/>
              <a:t>Vráti</a:t>
            </a:r>
            <a:r>
              <a:rPr lang="en-US" sz="2000" dirty="0" smtClean="0"/>
              <a:t> </a:t>
            </a:r>
            <a:r>
              <a:rPr lang="en-US" sz="2000" dirty="0" err="1" smtClean="0"/>
              <a:t>názov</a:t>
            </a:r>
            <a:r>
              <a:rPr lang="en-US" sz="2000" dirty="0" smtClean="0"/>
              <a:t> </a:t>
            </a:r>
            <a:r>
              <a:rPr lang="en-US" sz="2000" dirty="0" err="1" smtClean="0"/>
              <a:t>súboru</a:t>
            </a:r>
            <a:r>
              <a:rPr lang="en-US" sz="2000" dirty="0" smtClean="0"/>
              <a:t> </a:t>
            </a:r>
            <a:r>
              <a:rPr lang="en-US" sz="2000" dirty="0" err="1" smtClean="0"/>
              <a:t>aktuálne</a:t>
            </a:r>
            <a:r>
              <a:rPr lang="en-US" sz="2000" dirty="0" smtClean="0"/>
              <a:t> </a:t>
            </a:r>
            <a:r>
              <a:rPr lang="en-US" sz="2000" dirty="0" err="1" smtClean="0"/>
              <a:t>vykonávacieho</a:t>
            </a:r>
            <a:r>
              <a:rPr lang="en-US" sz="2000" dirty="0" smtClean="0"/>
              <a:t> </a:t>
            </a:r>
            <a:r>
              <a:rPr lang="en-US" sz="2000" dirty="0" err="1" smtClean="0"/>
              <a:t>skriptu</a:t>
            </a:r>
            <a:endParaRPr lang="sk-SK" sz="2000" dirty="0" smtClean="0"/>
          </a:p>
          <a:p>
            <a:endParaRPr lang="sk-SK" sz="2000" dirty="0" smtClean="0"/>
          </a:p>
          <a:p>
            <a:r>
              <a:rPr lang="sk-SK" sz="2000" dirty="0" smtClean="0">
                <a:solidFill>
                  <a:srgbClr val="0070C0"/>
                </a:solidFill>
              </a:rPr>
              <a:t>$_</a:t>
            </a:r>
            <a:r>
              <a:rPr lang="sk-SK" sz="2000" dirty="0">
                <a:solidFill>
                  <a:srgbClr val="0070C0"/>
                </a:solidFill>
              </a:rPr>
              <a:t>SERVER["REQUEST_METHOD"] </a:t>
            </a:r>
            <a:r>
              <a:rPr lang="sk-SK" sz="2000" dirty="0"/>
              <a:t>-Vracia metódu žiadosti použitú na prístup k stránke (napríklad POST</a:t>
            </a:r>
            <a:r>
              <a:rPr lang="sk-SK" sz="2000" dirty="0" smtClean="0"/>
              <a:t>)</a:t>
            </a:r>
          </a:p>
          <a:p>
            <a:endParaRPr lang="sk-SK" sz="2000" dirty="0" smtClean="0"/>
          </a:p>
          <a:p>
            <a:r>
              <a:rPr lang="sk-SK" sz="2000" b="1" dirty="0" smtClean="0">
                <a:solidFill>
                  <a:srgbClr val="0070C0"/>
                </a:solidFill>
              </a:rPr>
              <a:t>$_REQUEST </a:t>
            </a:r>
            <a:r>
              <a:rPr lang="sk-SK" sz="2000" dirty="0" smtClean="0"/>
              <a:t>je </a:t>
            </a:r>
            <a:r>
              <a:rPr lang="en-US" sz="2000" dirty="0" smtClean="0"/>
              <a:t> </a:t>
            </a:r>
            <a:r>
              <a:rPr lang="en-US" sz="2000" dirty="0"/>
              <a:t>super </a:t>
            </a:r>
            <a:r>
              <a:rPr lang="en-US" sz="2000" dirty="0" err="1"/>
              <a:t>globálnu</a:t>
            </a:r>
            <a:r>
              <a:rPr lang="en-US" sz="2000" dirty="0"/>
              <a:t> </a:t>
            </a:r>
            <a:r>
              <a:rPr lang="en-US" sz="2000" dirty="0" err="1" smtClean="0"/>
              <a:t>premennú</a:t>
            </a:r>
            <a:r>
              <a:rPr lang="en-US" sz="2000" dirty="0" smtClean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získanie</a:t>
            </a:r>
            <a:r>
              <a:rPr lang="en-US" sz="2000" dirty="0"/>
              <a:t> </a:t>
            </a:r>
            <a:r>
              <a:rPr lang="en-US" sz="2000" dirty="0" err="1"/>
              <a:t>hodnoty</a:t>
            </a:r>
            <a:r>
              <a:rPr lang="en-US" sz="2000" dirty="0"/>
              <a:t> </a:t>
            </a:r>
            <a:r>
              <a:rPr lang="en-US" sz="2000" dirty="0" err="1"/>
              <a:t>vstupného</a:t>
            </a:r>
            <a:r>
              <a:rPr lang="en-US" sz="2000" dirty="0"/>
              <a:t> </a:t>
            </a:r>
            <a:r>
              <a:rPr lang="en-US" sz="2000" dirty="0" err="1" smtClean="0"/>
              <a:t>poľa</a:t>
            </a:r>
            <a:r>
              <a:rPr lang="sk-SK" sz="2000" dirty="0" smtClean="0"/>
              <a:t> formulára</a:t>
            </a:r>
          </a:p>
          <a:p>
            <a:endParaRPr lang="en-US" sz="2000" dirty="0"/>
          </a:p>
        </p:txBody>
      </p:sp>
      <p:sp>
        <p:nvSpPr>
          <p:cNvPr id="4" name="BlokTextu 3"/>
          <p:cNvSpPr txBox="1"/>
          <p:nvPr/>
        </p:nvSpPr>
        <p:spPr>
          <a:xfrm>
            <a:off x="683568" y="587727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hlinkClick r:id="rId2"/>
              </a:rPr>
              <a:t>PODROBNEJŠÍ MANUAL KU GLOBALNYM PREMENNÝM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0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Pravidlá tvorby </a:t>
            </a:r>
            <a:r>
              <a:rPr lang="sk-SK" dirty="0" err="1" smtClean="0"/>
              <a:t>scriptu</a:t>
            </a:r>
            <a:endParaRPr lang="sk-SK" noProof="0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Príkaz </a:t>
            </a:r>
            <a:r>
              <a:rPr lang="sk-SK" dirty="0"/>
              <a:t>echo do stránky vypíše zadaný </a:t>
            </a:r>
            <a:r>
              <a:rPr lang="sk-SK" dirty="0" smtClean="0"/>
              <a:t>text</a:t>
            </a:r>
          </a:p>
          <a:p>
            <a:r>
              <a:rPr lang="sk-SK" dirty="0" smtClean="0"/>
              <a:t>Funkcií </a:t>
            </a:r>
            <a:r>
              <a:rPr lang="sk-SK" dirty="0">
                <a:solidFill>
                  <a:srgbClr val="00B0F0"/>
                </a:solidFill>
              </a:rPr>
              <a:t>echo</a:t>
            </a:r>
            <a:r>
              <a:rPr lang="sk-SK" dirty="0" smtClean="0">
                <a:solidFill>
                  <a:srgbClr val="00B0F0"/>
                </a:solidFill>
              </a:rPr>
              <a:t>()</a:t>
            </a:r>
            <a:r>
              <a:rPr lang="sk-SK" dirty="0" smtClean="0"/>
              <a:t>odovzdávame </a:t>
            </a:r>
            <a:r>
              <a:rPr lang="sk-SK" dirty="0"/>
              <a:t>v </a:t>
            </a:r>
            <a:r>
              <a:rPr lang="sk-SK" dirty="0" err="1" smtClean="0"/>
              <a:t>parametry</a:t>
            </a:r>
            <a:r>
              <a:rPr lang="sk-SK" dirty="0" smtClean="0"/>
              <a:t> text</a:t>
            </a:r>
            <a:r>
              <a:rPr lang="sk-SK" dirty="0"/>
              <a:t>. </a:t>
            </a:r>
            <a:endParaRPr lang="sk-SK" dirty="0" smtClean="0"/>
          </a:p>
          <a:p>
            <a:pPr marL="0" indent="0" algn="ctr">
              <a:buNone/>
            </a:pPr>
            <a:r>
              <a:rPr lang="sk-SK" b="1" dirty="0"/>
              <a:t>echo</a:t>
            </a:r>
            <a:r>
              <a:rPr lang="sk-SK" dirty="0"/>
              <a:t>("vstupné parametre");</a:t>
            </a:r>
            <a:endParaRPr lang="sk-SK" dirty="0" smtClean="0"/>
          </a:p>
          <a:p>
            <a:r>
              <a:rPr lang="sk-SK" dirty="0" smtClean="0"/>
              <a:t>V programovaní sa </a:t>
            </a:r>
            <a:r>
              <a:rPr lang="sk-SK" dirty="0"/>
              <a:t>textu </a:t>
            </a:r>
            <a:r>
              <a:rPr lang="sk-SK" dirty="0" smtClean="0"/>
              <a:t>hovorí</a:t>
            </a:r>
            <a:r>
              <a:rPr lang="sk-SK" dirty="0"/>
              <a:t> </a:t>
            </a:r>
            <a:r>
              <a:rPr lang="sk-SK" b="1" dirty="0"/>
              <a:t>textový </a:t>
            </a:r>
            <a:r>
              <a:rPr lang="sk-SK" b="1" dirty="0" smtClean="0"/>
              <a:t>reťazec</a:t>
            </a:r>
            <a:r>
              <a:rPr lang="sk-SK" dirty="0" smtClean="0"/>
              <a:t>, </a:t>
            </a:r>
            <a:r>
              <a:rPr lang="sk-SK" dirty="0"/>
              <a:t>anglicky </a:t>
            </a:r>
            <a:r>
              <a:rPr lang="sk-SK" b="1" dirty="0" err="1" smtClean="0">
                <a:solidFill>
                  <a:srgbClr val="00B0F0"/>
                </a:solidFill>
              </a:rPr>
              <a:t>string</a:t>
            </a:r>
            <a:endParaRPr lang="sk-SK" b="1" dirty="0" smtClean="0">
              <a:solidFill>
                <a:srgbClr val="00B0F0"/>
              </a:solidFill>
            </a:endParaRPr>
          </a:p>
          <a:p>
            <a:r>
              <a:rPr lang="sk-SK" dirty="0"/>
              <a:t>Textové </a:t>
            </a:r>
            <a:r>
              <a:rPr lang="sk-SK" dirty="0" smtClean="0"/>
              <a:t>reťazce </a:t>
            </a:r>
            <a:r>
              <a:rPr lang="sk-SK" dirty="0"/>
              <a:t>píšeme do </a:t>
            </a:r>
            <a:r>
              <a:rPr lang="sk-SK" dirty="0" smtClean="0"/>
              <a:t>úvodzoviek,</a:t>
            </a:r>
          </a:p>
          <a:p>
            <a:r>
              <a:rPr lang="sk-SK" dirty="0" smtClean="0"/>
              <a:t>Za </a:t>
            </a:r>
            <a:r>
              <a:rPr lang="sk-SK" dirty="0"/>
              <a:t>každým </a:t>
            </a:r>
            <a:r>
              <a:rPr lang="sk-SK" dirty="0" smtClean="0"/>
              <a:t>príkazom </a:t>
            </a:r>
            <a:r>
              <a:rPr lang="sk-SK" dirty="0"/>
              <a:t>vždy </a:t>
            </a:r>
            <a:r>
              <a:rPr lang="sk-SK" dirty="0" err="1"/>
              <a:t>následuje</a:t>
            </a:r>
            <a:r>
              <a:rPr lang="sk-SK" dirty="0"/>
              <a:t> </a:t>
            </a:r>
            <a:r>
              <a:rPr lang="sk-SK" dirty="0" err="1" smtClean="0"/>
              <a:t>stredník</a:t>
            </a:r>
            <a:r>
              <a:rPr lang="sk-SK" dirty="0" smtClean="0"/>
              <a:t>-“</a:t>
            </a:r>
            <a:r>
              <a:rPr lang="en-GB" b="1" dirty="0" smtClean="0">
                <a:solidFill>
                  <a:srgbClr val="00B0F0"/>
                </a:solidFill>
              </a:rPr>
              <a:t>;</a:t>
            </a:r>
            <a:r>
              <a:rPr lang="sk-SK" dirty="0" smtClean="0"/>
              <a:t>“</a:t>
            </a:r>
            <a:endParaRPr lang="sk-SK" b="1" dirty="0" smtClean="0">
              <a:solidFill>
                <a:srgbClr val="00B0F0"/>
              </a:solidFill>
            </a:endParaRPr>
          </a:p>
          <a:p>
            <a:r>
              <a:rPr lang="sk-SK" dirty="0" smtClean="0"/>
              <a:t>Príkazy </a:t>
            </a:r>
            <a:r>
              <a:rPr lang="sk-SK" dirty="0"/>
              <a:t>píšeme na samostatné </a:t>
            </a:r>
            <a:r>
              <a:rPr lang="sk-SK" dirty="0" smtClean="0"/>
              <a:t>riadky</a:t>
            </a:r>
          </a:p>
          <a:p>
            <a:r>
              <a:rPr lang="sk-SK" dirty="0"/>
              <a:t>Syntaxe PHP </a:t>
            </a:r>
            <a:r>
              <a:rPr lang="sk-SK" dirty="0" smtClean="0"/>
              <a:t>vychádza </a:t>
            </a:r>
            <a:r>
              <a:rPr lang="sk-SK" dirty="0"/>
              <a:t>z céčka, </a:t>
            </a:r>
            <a:r>
              <a:rPr lang="sk-SK" dirty="0" smtClean="0"/>
              <a:t>v ktorom </a:t>
            </a:r>
            <a:r>
              <a:rPr lang="sk-SK" dirty="0"/>
              <a:t>je PHP </a:t>
            </a:r>
            <a:r>
              <a:rPr lang="sk-SK" dirty="0" smtClean="0"/>
              <a:t> </a:t>
            </a:r>
            <a:r>
              <a:rPr lang="sk-SK" dirty="0"/>
              <a:t>naprogramované</a:t>
            </a:r>
            <a:endParaRPr lang="sk-SK" noProof="0" dirty="0"/>
          </a:p>
        </p:txBody>
      </p:sp>
      <p:pic>
        <p:nvPicPr>
          <p:cNvPr id="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199" y="404664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098"/>
            <a:ext cx="7272808" cy="641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2802086" y="332656"/>
            <a:ext cx="424847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dirty="0" err="1" smtClean="0"/>
              <a:t>Kalkulacka.php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15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2975"/>
            <a:ext cx="8964488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31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 na formulár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Str.125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04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 na formulár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k-SK" b="1" dirty="0"/>
              <a:t>Registračný </a:t>
            </a:r>
            <a:r>
              <a:rPr lang="sk-SK" b="1" dirty="0" err="1"/>
              <a:t>formulár-zadanie</a:t>
            </a:r>
            <a:endParaRPr lang="sk-SK" dirty="0"/>
          </a:p>
          <a:p>
            <a:r>
              <a:rPr lang="sk-SK" dirty="0"/>
              <a:t>Zostavte jednoduchý HTML formulár, ktorý bude slúžiť pre registráciu užívateľa povedzme na </a:t>
            </a:r>
            <a:r>
              <a:rPr lang="sk-SK" dirty="0" smtClean="0"/>
              <a:t>nejaký diskusný  </a:t>
            </a:r>
            <a:r>
              <a:rPr lang="sk-SK" dirty="0"/>
              <a:t>server </a:t>
            </a:r>
            <a:r>
              <a:rPr lang="sk-SK" dirty="0" smtClean="0"/>
              <a:t>.</a:t>
            </a:r>
          </a:p>
          <a:p>
            <a:r>
              <a:rPr lang="sk-SK" dirty="0"/>
              <a:t> Formulár bude obsahovať nasledujúce údaje:</a:t>
            </a:r>
          </a:p>
          <a:p>
            <a:pPr lvl="1"/>
            <a:r>
              <a:rPr lang="sk-SK" dirty="0"/>
              <a:t>Meno</a:t>
            </a:r>
          </a:p>
          <a:p>
            <a:pPr lvl="1"/>
            <a:r>
              <a:rPr lang="sk-SK" dirty="0" smtClean="0"/>
              <a:t>Priezvisko</a:t>
            </a:r>
            <a:endParaRPr lang="sk-SK" dirty="0"/>
          </a:p>
          <a:p>
            <a:pPr lvl="1"/>
            <a:r>
              <a:rPr lang="sk-SK" dirty="0"/>
              <a:t>E-mail</a:t>
            </a:r>
          </a:p>
          <a:p>
            <a:pPr lvl="1"/>
            <a:r>
              <a:rPr lang="sk-SK" dirty="0"/>
              <a:t>Pohlavie</a:t>
            </a:r>
          </a:p>
          <a:p>
            <a:pPr lvl="1"/>
            <a:r>
              <a:rPr lang="sk-SK" dirty="0" err="1" smtClean="0"/>
              <a:t>Kometár</a:t>
            </a:r>
            <a:endParaRPr lang="sk-SK" dirty="0" smtClean="0"/>
          </a:p>
          <a:p>
            <a:pPr lvl="1"/>
            <a:r>
              <a:rPr lang="sk-SK" dirty="0" smtClean="0"/>
              <a:t>Záľuby</a:t>
            </a:r>
          </a:p>
          <a:p>
            <a:pPr lvl="1"/>
            <a:r>
              <a:rPr lang="sk-SK" dirty="0" smtClean="0"/>
              <a:t>Ponuku školenia</a:t>
            </a:r>
            <a:endParaRPr lang="sk-SK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85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Súbory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586064"/>
          </a:xfrm>
        </p:spPr>
        <p:txBody>
          <a:bodyPr>
            <a:normAutofit fontScale="85000" lnSpcReduction="10000"/>
          </a:bodyPr>
          <a:lstStyle/>
          <a:p>
            <a:r>
              <a:rPr lang="sk-SK" dirty="0" err="1" smtClean="0">
                <a:solidFill>
                  <a:srgbClr val="00B0F0"/>
                </a:solidFill>
              </a:rPr>
              <a:t>formular.HTML.html</a:t>
            </a:r>
            <a:r>
              <a:rPr lang="sk-SK" dirty="0" err="1" smtClean="0"/>
              <a:t>-vstupný</a:t>
            </a:r>
            <a:r>
              <a:rPr lang="sk-SK" dirty="0" smtClean="0"/>
              <a:t> formulár na zadanie vstupných údajov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 smtClean="0">
              <a:solidFill>
                <a:srgbClr val="00B0F0"/>
              </a:solidFill>
            </a:endParaRPr>
          </a:p>
          <a:p>
            <a:endParaRPr lang="sk-SK" dirty="0">
              <a:solidFill>
                <a:srgbClr val="00B0F0"/>
              </a:solidFill>
            </a:endParaRPr>
          </a:p>
          <a:p>
            <a:r>
              <a:rPr lang="sk-SK" dirty="0" err="1" smtClean="0">
                <a:solidFill>
                  <a:srgbClr val="00B0F0"/>
                </a:solidFill>
              </a:rPr>
              <a:t>formularPHP.php</a:t>
            </a:r>
            <a:r>
              <a:rPr lang="sk-SK" dirty="0" err="1" smtClean="0"/>
              <a:t>-script</a:t>
            </a:r>
            <a:r>
              <a:rPr lang="sk-SK" dirty="0" smtClean="0"/>
              <a:t> na vyhodnotenie formulára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!!!!!!! V </a:t>
            </a:r>
            <a:r>
              <a:rPr lang="sk-SK" dirty="0" err="1" smtClean="0"/>
              <a:t>localhoste</a:t>
            </a:r>
            <a:r>
              <a:rPr lang="sk-SK" dirty="0" smtClean="0"/>
              <a:t> treba začať súborom html</a:t>
            </a:r>
          </a:p>
          <a:p>
            <a:r>
              <a:rPr lang="sk-SK" dirty="0" smtClean="0"/>
              <a:t> </a:t>
            </a:r>
            <a:r>
              <a:rPr lang="sk-SK" dirty="0" err="1" smtClean="0"/>
              <a:t>nasledne</a:t>
            </a:r>
            <a:r>
              <a:rPr lang="sk-SK" dirty="0" smtClean="0"/>
              <a:t> sa spustí </a:t>
            </a:r>
            <a:r>
              <a:rPr lang="sk-SK" dirty="0" err="1" smtClean="0"/>
              <a:t>php</a:t>
            </a:r>
            <a:endParaRPr lang="sk-SK" dirty="0" smtClean="0"/>
          </a:p>
          <a:p>
            <a:endParaRPr lang="sk-SK" dirty="0"/>
          </a:p>
          <a:p>
            <a:endParaRPr lang="en-US" dirty="0"/>
          </a:p>
        </p:txBody>
      </p:sp>
      <p:pic>
        <p:nvPicPr>
          <p:cNvPr id="6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48399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20" y="1700338"/>
            <a:ext cx="10858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236" y="3861048"/>
            <a:ext cx="8477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04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785813"/>
            <a:ext cx="8677275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29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17" y="692696"/>
            <a:ext cx="778276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87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1560" y="692696"/>
            <a:ext cx="8229600" cy="553616"/>
          </a:xfrm>
        </p:spPr>
        <p:txBody>
          <a:bodyPr/>
          <a:lstStyle/>
          <a:p>
            <a:r>
              <a:rPr lang="sk-SK" dirty="0" smtClean="0"/>
              <a:t>Vyplnený formulár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604448" cy="5438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91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err="1" smtClean="0"/>
              <a:t>Php</a:t>
            </a:r>
            <a:r>
              <a:rPr lang="sk-SK" dirty="0" smtClean="0"/>
              <a:t> server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43112"/>
            <a:ext cx="8604448" cy="2771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6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Ešte jeden príklad formulára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7"/>
            <a:ext cx="8352928" cy="486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41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Premenné v PHP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539552" y="1628800"/>
            <a:ext cx="8229600" cy="4937760"/>
          </a:xfrm>
        </p:spPr>
        <p:txBody>
          <a:bodyPr>
            <a:normAutofit/>
          </a:bodyPr>
          <a:lstStyle/>
          <a:p>
            <a:r>
              <a:rPr lang="sk-SK" sz="2400" dirty="0" smtClean="0"/>
              <a:t>Premenná je miesto v pamäti počítača </a:t>
            </a:r>
          </a:p>
          <a:p>
            <a:r>
              <a:rPr lang="en-US" sz="2400" dirty="0" err="1" smtClean="0"/>
              <a:t>Premenná</a:t>
            </a:r>
            <a:r>
              <a:rPr lang="en-US" sz="2400" dirty="0" smtClean="0"/>
              <a:t> </a:t>
            </a:r>
            <a:r>
              <a:rPr lang="en-US" sz="2400" dirty="0" err="1"/>
              <a:t>začína</a:t>
            </a:r>
            <a:r>
              <a:rPr lang="en-US" sz="2400" dirty="0"/>
              <a:t> </a:t>
            </a:r>
            <a:r>
              <a:rPr lang="en-US" sz="2400" dirty="0" err="1"/>
              <a:t>znakom</a:t>
            </a:r>
            <a:r>
              <a:rPr lang="en-US" sz="2400" dirty="0"/>
              <a:t> $,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ktorým</a:t>
            </a:r>
            <a:r>
              <a:rPr lang="en-US" sz="2400" dirty="0"/>
              <a:t> </a:t>
            </a:r>
            <a:r>
              <a:rPr lang="en-US" sz="2400" dirty="0" err="1"/>
              <a:t>nasleduje</a:t>
            </a:r>
            <a:r>
              <a:rPr lang="en-US" sz="2400" dirty="0"/>
              <a:t> </a:t>
            </a:r>
            <a:r>
              <a:rPr lang="en-US" sz="2400" dirty="0" err="1"/>
              <a:t>názov</a:t>
            </a:r>
            <a:r>
              <a:rPr lang="en-US" sz="2400" dirty="0"/>
              <a:t> </a:t>
            </a:r>
            <a:r>
              <a:rPr lang="en-US" sz="2400" dirty="0" err="1"/>
              <a:t>premennej</a:t>
            </a:r>
            <a:endParaRPr lang="en-US" sz="2400" dirty="0"/>
          </a:p>
          <a:p>
            <a:r>
              <a:rPr lang="en-US" sz="2400" dirty="0" err="1"/>
              <a:t>Názov</a:t>
            </a:r>
            <a:r>
              <a:rPr lang="en-US" sz="2400" dirty="0"/>
              <a:t> </a:t>
            </a:r>
            <a:r>
              <a:rPr lang="en-US" sz="2400" dirty="0" err="1"/>
              <a:t>premennej</a:t>
            </a:r>
            <a:r>
              <a:rPr lang="en-US" sz="2400" dirty="0"/>
              <a:t> </a:t>
            </a:r>
            <a:r>
              <a:rPr lang="en-US" sz="2400" dirty="0" err="1"/>
              <a:t>musí</a:t>
            </a:r>
            <a:r>
              <a:rPr lang="en-US" sz="2400" dirty="0"/>
              <a:t> </a:t>
            </a:r>
            <a:r>
              <a:rPr lang="en-US" sz="2400" dirty="0" err="1"/>
              <a:t>začínať</a:t>
            </a:r>
            <a:r>
              <a:rPr lang="en-US" sz="2400" dirty="0"/>
              <a:t> </a:t>
            </a:r>
            <a:r>
              <a:rPr lang="en-US" sz="2400" dirty="0" err="1"/>
              <a:t>písmenom</a:t>
            </a:r>
            <a:r>
              <a:rPr lang="en-US" sz="2400" dirty="0"/>
              <a:t> </a:t>
            </a:r>
            <a:r>
              <a:rPr lang="en-US" sz="2400" dirty="0" err="1"/>
              <a:t>alebo</a:t>
            </a:r>
            <a:r>
              <a:rPr lang="en-US" sz="2400" dirty="0"/>
              <a:t> </a:t>
            </a:r>
            <a:r>
              <a:rPr lang="en-US" sz="2400" dirty="0" err="1"/>
              <a:t>znakom</a:t>
            </a:r>
            <a:r>
              <a:rPr lang="en-US" sz="2400" dirty="0"/>
              <a:t> </a:t>
            </a:r>
            <a:r>
              <a:rPr lang="en-US" sz="2400" dirty="0" err="1"/>
              <a:t>podčiarknutia</a:t>
            </a:r>
            <a:endParaRPr lang="en-US" sz="2400" dirty="0"/>
          </a:p>
          <a:p>
            <a:r>
              <a:rPr lang="en-US" sz="2400" dirty="0" err="1"/>
              <a:t>Názov</a:t>
            </a:r>
            <a:r>
              <a:rPr lang="en-US" sz="2400" dirty="0"/>
              <a:t> </a:t>
            </a:r>
            <a:r>
              <a:rPr lang="en-US" sz="2400" dirty="0" err="1"/>
              <a:t>premennej</a:t>
            </a:r>
            <a:r>
              <a:rPr lang="en-US" sz="2400" dirty="0"/>
              <a:t> </a:t>
            </a:r>
            <a:r>
              <a:rPr lang="en-US" sz="2400" dirty="0" err="1"/>
              <a:t>nemôže</a:t>
            </a:r>
            <a:r>
              <a:rPr lang="en-US" sz="2400" dirty="0"/>
              <a:t> </a:t>
            </a:r>
            <a:r>
              <a:rPr lang="en-US" sz="2400" dirty="0" err="1"/>
              <a:t>začínať</a:t>
            </a:r>
            <a:r>
              <a:rPr lang="en-US" sz="2400" dirty="0"/>
              <a:t> </a:t>
            </a:r>
            <a:r>
              <a:rPr lang="en-US" sz="2400" dirty="0" err="1"/>
              <a:t>číslom</a:t>
            </a:r>
            <a:endParaRPr lang="en-US" sz="2400" dirty="0"/>
          </a:p>
          <a:p>
            <a:r>
              <a:rPr lang="en-US" sz="2400" dirty="0" err="1"/>
              <a:t>Názov</a:t>
            </a:r>
            <a:r>
              <a:rPr lang="en-US" sz="2400" dirty="0"/>
              <a:t> </a:t>
            </a:r>
            <a:r>
              <a:rPr lang="en-US" sz="2400" dirty="0" err="1"/>
              <a:t>premennej</a:t>
            </a:r>
            <a:r>
              <a:rPr lang="en-US" sz="2400" dirty="0"/>
              <a:t> </a:t>
            </a:r>
            <a:r>
              <a:rPr lang="en-US" sz="2400" dirty="0" err="1"/>
              <a:t>môže</a:t>
            </a:r>
            <a:r>
              <a:rPr lang="en-US" sz="2400" dirty="0"/>
              <a:t> </a:t>
            </a:r>
            <a:r>
              <a:rPr lang="en-US" sz="2400" dirty="0" err="1"/>
              <a:t>obsahovať</a:t>
            </a:r>
            <a:r>
              <a:rPr lang="en-US" sz="2400" dirty="0"/>
              <a:t> </a:t>
            </a:r>
            <a:r>
              <a:rPr lang="en-US" sz="2400" dirty="0" err="1"/>
              <a:t>iba</a:t>
            </a:r>
            <a:r>
              <a:rPr lang="en-US" sz="2400" dirty="0"/>
              <a:t> </a:t>
            </a:r>
            <a:r>
              <a:rPr lang="en-US" sz="2400" dirty="0" err="1"/>
              <a:t>alfanumerické</a:t>
            </a:r>
            <a:r>
              <a:rPr lang="en-US" sz="2400" dirty="0"/>
              <a:t> </a:t>
            </a:r>
            <a:r>
              <a:rPr lang="en-US" sz="2400" dirty="0" err="1"/>
              <a:t>znaky</a:t>
            </a:r>
            <a:r>
              <a:rPr lang="en-US" sz="2400" dirty="0"/>
              <a:t> a </a:t>
            </a:r>
            <a:r>
              <a:rPr lang="en-US" sz="2400" dirty="0" err="1"/>
              <a:t>znaky</a:t>
            </a:r>
            <a:r>
              <a:rPr lang="en-US" sz="2400" dirty="0"/>
              <a:t> </a:t>
            </a:r>
            <a:r>
              <a:rPr lang="en-US" sz="2400" dirty="0" err="1"/>
              <a:t>podčiarknutia</a:t>
            </a:r>
            <a:r>
              <a:rPr lang="en-US" sz="2400" dirty="0"/>
              <a:t> (</a:t>
            </a:r>
            <a:r>
              <a:rPr lang="en-US" sz="2400" dirty="0" err="1"/>
              <a:t>Az</a:t>
            </a:r>
            <a:r>
              <a:rPr lang="en-US" sz="2400" dirty="0"/>
              <a:t>, 0-9 a _)</a:t>
            </a:r>
          </a:p>
          <a:p>
            <a:r>
              <a:rPr lang="en-US" sz="2400" dirty="0" err="1" smtClean="0"/>
              <a:t>Názvy</a:t>
            </a:r>
            <a:r>
              <a:rPr lang="en-US" sz="2400" dirty="0" smtClean="0"/>
              <a:t> </a:t>
            </a:r>
            <a:r>
              <a:rPr lang="en-US" sz="2400" dirty="0" err="1" smtClean="0"/>
              <a:t>premenných</a:t>
            </a:r>
            <a:r>
              <a:rPr lang="en-US" sz="2400" dirty="0" smtClean="0"/>
              <a:t> </a:t>
            </a:r>
            <a:r>
              <a:rPr lang="en-US" sz="2400" dirty="0" err="1" smtClean="0"/>
              <a:t>rozlišujú</a:t>
            </a:r>
            <a:r>
              <a:rPr lang="en-US" sz="2400" dirty="0" smtClean="0"/>
              <a:t> </a:t>
            </a:r>
            <a:r>
              <a:rPr lang="en-US" sz="2400" dirty="0" err="1" smtClean="0"/>
              <a:t>veľké</a:t>
            </a:r>
            <a:r>
              <a:rPr lang="en-US" sz="2400" dirty="0" smtClean="0"/>
              <a:t> a </a:t>
            </a:r>
            <a:r>
              <a:rPr lang="en-US" sz="2400" dirty="0" err="1" smtClean="0"/>
              <a:t>malé</a:t>
            </a:r>
            <a:r>
              <a:rPr lang="en-US" sz="2400" dirty="0" smtClean="0"/>
              <a:t> </a:t>
            </a:r>
            <a:r>
              <a:rPr lang="en-US" sz="2400" dirty="0" err="1" smtClean="0"/>
              <a:t>písmená</a:t>
            </a:r>
            <a:r>
              <a:rPr lang="en-US" sz="2400" dirty="0" smtClean="0"/>
              <a:t> ($</a:t>
            </a:r>
            <a:r>
              <a:rPr lang="sk-SK" sz="2400" dirty="0" err="1" smtClean="0"/>
              <a:t>age</a:t>
            </a:r>
            <a:r>
              <a:rPr lang="en-US" sz="2400" dirty="0" smtClean="0"/>
              <a:t> a $AGE </a:t>
            </a:r>
            <a:r>
              <a:rPr lang="en-US" sz="2400" dirty="0" err="1" smtClean="0"/>
              <a:t>sú</a:t>
            </a:r>
            <a:r>
              <a:rPr lang="en-US" sz="2400" dirty="0" smtClean="0"/>
              <a:t> </a:t>
            </a:r>
            <a:r>
              <a:rPr lang="en-US" sz="2400" dirty="0" err="1" smtClean="0"/>
              <a:t>dve</a:t>
            </a:r>
            <a:r>
              <a:rPr lang="en-US" sz="2400" dirty="0" smtClean="0"/>
              <a:t> </a:t>
            </a:r>
            <a:r>
              <a:rPr lang="en-US" sz="2400" dirty="0" err="1" smtClean="0"/>
              <a:t>rôzne</a:t>
            </a:r>
            <a:r>
              <a:rPr lang="en-US" sz="2400" dirty="0" smtClean="0"/>
              <a:t> </a:t>
            </a:r>
            <a:r>
              <a:rPr lang="en-US" sz="2400" dirty="0" err="1" smtClean="0"/>
              <a:t>premenné</a:t>
            </a:r>
            <a:r>
              <a:rPr lang="en-US" sz="2400" dirty="0" smtClean="0"/>
              <a:t>)</a:t>
            </a:r>
          </a:p>
          <a:p>
            <a:endParaRPr lang="en-US" dirty="0"/>
          </a:p>
        </p:txBody>
      </p:sp>
      <p:pic>
        <p:nvPicPr>
          <p:cNvPr id="1026" name="Picture 2" descr="Výsledok vyhľadávania obrázkov pre dopyt variables ph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48680"/>
            <a:ext cx="27051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86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14363"/>
            <a:ext cx="7934325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1259632" y="10734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Script</a:t>
            </a:r>
            <a:r>
              <a:rPr lang="sk-SK" dirty="0" smtClean="0"/>
              <a:t> som ešte neriešil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09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databazy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>
                <a:hlinkClick r:id="rId2" action="ppaction://hlinkfile"/>
              </a:rPr>
              <a:t>Odkaz na sú súbor s </a:t>
            </a:r>
            <a:r>
              <a:rPr lang="sk-SK" dirty="0" err="1" smtClean="0">
                <a:hlinkClick r:id="rId2" action="ppaction://hlinkfile"/>
              </a:rPr>
              <a:t>teoriou</a:t>
            </a:r>
            <a:endParaRPr lang="sk-SK" dirty="0" smtClean="0"/>
          </a:p>
          <a:p>
            <a:r>
              <a:rPr lang="sk-SK" dirty="0" smtClean="0">
                <a:hlinkClick r:id="rId3" action="ppaction://hlinkfile"/>
              </a:rPr>
              <a:t>Odkaz na riešenú úlohu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Rozsah</a:t>
            </a:r>
            <a:r>
              <a:rPr lang="en-US" dirty="0"/>
              <a:t> </a:t>
            </a:r>
            <a:r>
              <a:rPr lang="en-US" dirty="0" err="1"/>
              <a:t>platnosti</a:t>
            </a:r>
            <a:r>
              <a:rPr lang="en-US" dirty="0"/>
              <a:t> </a:t>
            </a:r>
            <a:r>
              <a:rPr lang="en-US" dirty="0" err="1"/>
              <a:t>premenných</a:t>
            </a:r>
            <a:r>
              <a:rPr lang="en-US" dirty="0"/>
              <a:t> PHP</a:t>
            </a:r>
            <a:br>
              <a:rPr lang="en-US" dirty="0"/>
            </a:b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V PHP </a:t>
            </a:r>
            <a:r>
              <a:rPr lang="en-US" dirty="0" err="1"/>
              <a:t>môžu</a:t>
            </a:r>
            <a:r>
              <a:rPr lang="en-US" dirty="0"/>
              <a:t> </a:t>
            </a:r>
            <a:r>
              <a:rPr lang="en-US" dirty="0" err="1"/>
              <a:t>byť</a:t>
            </a:r>
            <a:r>
              <a:rPr lang="en-US" dirty="0"/>
              <a:t> </a:t>
            </a:r>
            <a:r>
              <a:rPr lang="en-US" dirty="0" err="1"/>
              <a:t>premenné</a:t>
            </a:r>
            <a:r>
              <a:rPr lang="en-US" dirty="0"/>
              <a:t> </a:t>
            </a:r>
            <a:r>
              <a:rPr lang="en-US" dirty="0" err="1"/>
              <a:t>deklarované</a:t>
            </a:r>
            <a:r>
              <a:rPr lang="en-US" dirty="0"/>
              <a:t> </a:t>
            </a:r>
            <a:r>
              <a:rPr lang="en-US" dirty="0" err="1"/>
              <a:t>kdekoľvek</a:t>
            </a:r>
            <a:r>
              <a:rPr lang="en-US" dirty="0"/>
              <a:t> v </a:t>
            </a:r>
            <a:r>
              <a:rPr lang="en-US" dirty="0" err="1"/>
              <a:t>skripte</a:t>
            </a:r>
            <a:r>
              <a:rPr lang="en-US" dirty="0"/>
              <a:t>.</a:t>
            </a:r>
          </a:p>
          <a:p>
            <a:r>
              <a:rPr lang="en-US" dirty="0" err="1" smtClean="0"/>
              <a:t>Rozsah</a:t>
            </a:r>
            <a:r>
              <a:rPr lang="sk-SK" dirty="0" smtClean="0"/>
              <a:t> platnosti</a:t>
            </a:r>
            <a:r>
              <a:rPr lang="en-US" dirty="0" smtClean="0"/>
              <a:t> </a:t>
            </a:r>
            <a:r>
              <a:rPr lang="en-US" dirty="0" err="1"/>
              <a:t>premennej</a:t>
            </a:r>
            <a:r>
              <a:rPr lang="en-US" dirty="0"/>
              <a:t> je </a:t>
            </a:r>
            <a:r>
              <a:rPr lang="en-US" dirty="0" err="1"/>
              <a:t>časť</a:t>
            </a:r>
            <a:r>
              <a:rPr lang="en-US" dirty="0"/>
              <a:t> </a:t>
            </a:r>
            <a:r>
              <a:rPr lang="en-US" dirty="0" err="1"/>
              <a:t>skriptu</a:t>
            </a:r>
            <a:r>
              <a:rPr lang="en-US" dirty="0"/>
              <a:t>, </a:t>
            </a:r>
            <a:r>
              <a:rPr lang="en-US" dirty="0" err="1"/>
              <a:t>kde</a:t>
            </a:r>
            <a:r>
              <a:rPr lang="en-US" dirty="0"/>
              <a:t> </a:t>
            </a:r>
            <a:r>
              <a:rPr lang="en-US" dirty="0" err="1"/>
              <a:t>môže</a:t>
            </a:r>
            <a:r>
              <a:rPr lang="en-US" dirty="0"/>
              <a:t> </a:t>
            </a:r>
            <a:r>
              <a:rPr lang="en-US" dirty="0" err="1"/>
              <a:t>byť</a:t>
            </a:r>
            <a:r>
              <a:rPr lang="en-US" dirty="0"/>
              <a:t> </a:t>
            </a:r>
            <a:r>
              <a:rPr lang="en-US" dirty="0" err="1"/>
              <a:t>odkazovaná</a:t>
            </a:r>
            <a:r>
              <a:rPr lang="en-US" dirty="0"/>
              <a:t> / </a:t>
            </a:r>
            <a:r>
              <a:rPr lang="en-US" dirty="0" err="1"/>
              <a:t>použitá</a:t>
            </a:r>
            <a:r>
              <a:rPr lang="en-US" dirty="0"/>
              <a:t> </a:t>
            </a:r>
            <a:r>
              <a:rPr lang="en-US" dirty="0" err="1"/>
              <a:t>premenná</a:t>
            </a:r>
            <a:r>
              <a:rPr lang="en-US" dirty="0"/>
              <a:t>.</a:t>
            </a:r>
          </a:p>
          <a:p>
            <a:r>
              <a:rPr lang="en-US" dirty="0"/>
              <a:t>PHP </a:t>
            </a:r>
            <a:r>
              <a:rPr lang="sk-SK" dirty="0" smtClean="0"/>
              <a:t>premenná môže byť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err="1" smtClean="0"/>
              <a:t>Lokáln</a:t>
            </a:r>
            <a:r>
              <a:rPr lang="sk-SK" dirty="0" err="1" smtClean="0"/>
              <a:t>a-iba</a:t>
            </a:r>
            <a:r>
              <a:rPr lang="sk-SK" dirty="0" smtClean="0"/>
              <a:t> vo funkcií</a:t>
            </a:r>
            <a:endParaRPr lang="en-US" dirty="0"/>
          </a:p>
          <a:p>
            <a:pPr lvl="1"/>
            <a:r>
              <a:rPr lang="en-US" dirty="0" err="1" smtClean="0"/>
              <a:t>Globáln</a:t>
            </a:r>
            <a:r>
              <a:rPr lang="sk-SK" dirty="0" err="1" smtClean="0"/>
              <a:t>a-mimo</a:t>
            </a:r>
            <a:r>
              <a:rPr lang="sk-SK" dirty="0" smtClean="0"/>
              <a:t> funkcie</a:t>
            </a:r>
            <a:endParaRPr lang="en-US" dirty="0"/>
          </a:p>
          <a:p>
            <a:pPr lvl="1"/>
            <a:r>
              <a:rPr lang="en-US" dirty="0" err="1" smtClean="0"/>
              <a:t>Statick</a:t>
            </a:r>
            <a:r>
              <a:rPr lang="sk-SK" dirty="0" err="1" smtClean="0"/>
              <a:t>a-po</a:t>
            </a:r>
            <a:r>
              <a:rPr lang="sk-SK" dirty="0" smtClean="0"/>
              <a:t> dokončení funkcie sa nevymaže(ostatné áno)</a:t>
            </a:r>
          </a:p>
          <a:p>
            <a:pPr lvl="1"/>
            <a:r>
              <a:rPr lang="sk-SK" dirty="0" err="1" smtClean="0"/>
              <a:t>Superglobálna</a:t>
            </a:r>
            <a:r>
              <a:rPr lang="sk-SK" dirty="0" smtClean="0"/>
              <a:t>- medzi súbormi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69768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69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i="1" dirty="0" err="1"/>
              <a:t>Datové</a:t>
            </a:r>
            <a:r>
              <a:rPr lang="sk-SK" i="1" dirty="0"/>
              <a:t> </a:t>
            </a:r>
            <a:r>
              <a:rPr lang="sk-SK" i="1" dirty="0" smtClean="0"/>
              <a:t>typy premenných</a:t>
            </a:r>
            <a:r>
              <a:rPr lang="en-US" b="1" i="1" dirty="0"/>
              <a:t/>
            </a:r>
            <a:br>
              <a:rPr lang="en-US" b="1" i="1" dirty="0"/>
            </a:br>
            <a:endParaRPr lang="sk-SK" noProof="0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442048"/>
          </a:xfrm>
        </p:spPr>
        <p:txBody>
          <a:bodyPr/>
          <a:lstStyle/>
          <a:p>
            <a:r>
              <a:rPr lang="sk-SK" dirty="0"/>
              <a:t>PHP je tzv. dynamicky </a:t>
            </a:r>
            <a:r>
              <a:rPr lang="sk-SK" dirty="0" err="1"/>
              <a:t>typovaný</a:t>
            </a:r>
            <a:r>
              <a:rPr lang="sk-SK" dirty="0"/>
              <a:t> jazyk. To znamená:</a:t>
            </a:r>
            <a:endParaRPr lang="en-US" dirty="0"/>
          </a:p>
          <a:p>
            <a:pPr lvl="0"/>
            <a:r>
              <a:rPr lang="sk-SK" dirty="0"/>
              <a:t>že </a:t>
            </a:r>
            <a:r>
              <a:rPr lang="sk-SK" dirty="0" err="1"/>
              <a:t>datové</a:t>
            </a:r>
            <a:r>
              <a:rPr lang="sk-SK" dirty="0"/>
              <a:t> typy nemusíme u </a:t>
            </a:r>
            <a:r>
              <a:rPr lang="sk-SK" dirty="0" smtClean="0"/>
              <a:t>premenných </a:t>
            </a:r>
            <a:r>
              <a:rPr lang="sk-SK" dirty="0" err="1"/>
              <a:t>zadávat</a:t>
            </a:r>
            <a:r>
              <a:rPr lang="sk-SK" dirty="0"/>
              <a:t> </a:t>
            </a:r>
            <a:r>
              <a:rPr lang="sk-SK" dirty="0" smtClean="0"/>
              <a:t>(ako  </a:t>
            </a:r>
            <a:r>
              <a:rPr lang="sk-SK" dirty="0"/>
              <a:t>v </a:t>
            </a:r>
            <a:r>
              <a:rPr lang="sk-SK" dirty="0" smtClean="0"/>
              <a:t>jazyku </a:t>
            </a:r>
            <a:r>
              <a:rPr lang="sk-SK" dirty="0"/>
              <a:t>C), ale PHP si typ </a:t>
            </a:r>
            <a:r>
              <a:rPr lang="sk-SK" dirty="0" smtClean="0"/>
              <a:t>podľa </a:t>
            </a:r>
            <a:r>
              <a:rPr lang="sk-SK" dirty="0"/>
              <a:t>obsahu </a:t>
            </a:r>
            <a:r>
              <a:rPr lang="sk-SK" dirty="0" smtClean="0"/>
              <a:t>premennej </a:t>
            </a:r>
            <a:r>
              <a:rPr lang="sk-SK" dirty="0"/>
              <a:t>nastaví samo</a:t>
            </a:r>
            <a:r>
              <a:rPr lang="sk-SK" dirty="0" smtClean="0"/>
              <a:t>.</a:t>
            </a:r>
          </a:p>
          <a:p>
            <a:r>
              <a:rPr lang="sk-SK" dirty="0" smtClean="0"/>
              <a:t>PHP prevod medzi typmi  vykonáva automaticky. </a:t>
            </a:r>
            <a:r>
              <a:rPr lang="sk-SK" dirty="0"/>
              <a:t>Teoreticky nemusíme ani </a:t>
            </a:r>
            <a:r>
              <a:rPr lang="sk-SK" dirty="0" smtClean="0"/>
              <a:t>vedieť </a:t>
            </a:r>
            <a:r>
              <a:rPr lang="sk-SK" dirty="0"/>
              <a:t>o tom, že </a:t>
            </a:r>
            <a:r>
              <a:rPr lang="sk-SK" dirty="0" smtClean="0"/>
              <a:t>premenná </a:t>
            </a:r>
            <a:r>
              <a:rPr lang="sk-SK" dirty="0" err="1" smtClean="0"/>
              <a:t>neaký</a:t>
            </a:r>
            <a:r>
              <a:rPr lang="sk-SK" dirty="0" smtClean="0"/>
              <a:t> </a:t>
            </a:r>
            <a:r>
              <a:rPr lang="sk-SK" dirty="0" err="1"/>
              <a:t>datový</a:t>
            </a:r>
            <a:r>
              <a:rPr lang="sk-SK" dirty="0"/>
              <a:t> typ má, </a:t>
            </a:r>
            <a:endParaRPr lang="sk-SK" dirty="0" smtClean="0"/>
          </a:p>
          <a:p>
            <a:endParaRPr lang="en-US" dirty="0"/>
          </a:p>
          <a:p>
            <a:endParaRPr lang="en-US" dirty="0"/>
          </a:p>
          <a:p>
            <a:endParaRPr lang="sk-SK" noProof="0" dirty="0"/>
          </a:p>
        </p:txBody>
      </p:sp>
      <p:pic>
        <p:nvPicPr>
          <p:cNvPr id="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49080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4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err="1"/>
              <a:t>Typy</a:t>
            </a:r>
            <a:r>
              <a:rPr lang="en-US"/>
              <a:t> </a:t>
            </a:r>
            <a:r>
              <a:rPr lang="sk-SK" smtClean="0"/>
              <a:t>premenných v </a:t>
            </a:r>
            <a:r>
              <a:rPr lang="en-US" smtClean="0"/>
              <a:t> </a:t>
            </a:r>
            <a:r>
              <a:rPr lang="en-US" dirty="0"/>
              <a:t>PHP</a:t>
            </a:r>
            <a:br>
              <a:rPr lang="en-US" dirty="0"/>
            </a:b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String</a:t>
            </a:r>
            <a:endParaRPr lang="en-GB" dirty="0"/>
          </a:p>
          <a:p>
            <a:r>
              <a:rPr lang="en-GB" dirty="0"/>
              <a:t>Integer</a:t>
            </a:r>
          </a:p>
          <a:p>
            <a:r>
              <a:rPr lang="en-GB" dirty="0"/>
              <a:t>Float (floating point numbers - also called double)</a:t>
            </a:r>
          </a:p>
          <a:p>
            <a:r>
              <a:rPr lang="en-GB" dirty="0"/>
              <a:t>Boolean</a:t>
            </a:r>
          </a:p>
          <a:p>
            <a:r>
              <a:rPr lang="en-GB" dirty="0"/>
              <a:t>Array</a:t>
            </a:r>
          </a:p>
          <a:p>
            <a:r>
              <a:rPr lang="en-GB" dirty="0"/>
              <a:t>Object</a:t>
            </a:r>
          </a:p>
          <a:p>
            <a:r>
              <a:rPr lang="en-GB" dirty="0"/>
              <a:t>NULL</a:t>
            </a:r>
          </a:p>
          <a:p>
            <a:endParaRPr lang="en-US" dirty="0"/>
          </a:p>
        </p:txBody>
      </p:sp>
      <p:pic>
        <p:nvPicPr>
          <p:cNvPr id="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112" y="4149080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59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07288" cy="9906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Príklad definovania a zobrazenia premenných</a:t>
            </a:r>
            <a:r>
              <a:rPr lang="en-US" b="1" dirty="0"/>
              <a:t/>
            </a:r>
            <a:br>
              <a:rPr lang="en-US" b="1" dirty="0"/>
            </a:br>
            <a:endParaRPr lang="sk-SK" noProof="0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420888"/>
            <a:ext cx="1905000" cy="1905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59055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Vykonanie </a:t>
            </a:r>
            <a:r>
              <a:rPr lang="sk-SK" dirty="0" err="1" smtClean="0"/>
              <a:t>scriptu</a:t>
            </a:r>
            <a:r>
              <a:rPr lang="en-US" b="1" dirty="0"/>
              <a:t/>
            </a:r>
            <a:br>
              <a:rPr lang="en-US" b="1" dirty="0"/>
            </a:br>
            <a:endParaRPr lang="sk-SK" noProof="0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66875"/>
            <a:ext cx="8676456" cy="3524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21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PHP – </a:t>
            </a:r>
            <a:r>
              <a:rPr lang="cs-CZ" dirty="0" err="1" smtClean="0"/>
              <a:t>načo</a:t>
            </a:r>
            <a:r>
              <a:rPr lang="cs-CZ" dirty="0" smtClean="0"/>
              <a:t> je to dobré 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dirty="0" smtClean="0"/>
              <a:t>skriptovací jazyk </a:t>
            </a:r>
            <a:r>
              <a:rPr lang="cs-CZ" sz="2400" dirty="0" err="1" smtClean="0"/>
              <a:t>pre</a:t>
            </a:r>
            <a:r>
              <a:rPr lang="cs-CZ" sz="2400" dirty="0" smtClean="0"/>
              <a:t> tvorbu dynamického webu </a:t>
            </a:r>
          </a:p>
          <a:p>
            <a:pPr lvl="1" eaLnBrk="1" hangingPunct="1">
              <a:defRPr/>
            </a:pPr>
            <a:r>
              <a:rPr lang="cs-CZ" sz="2000" dirty="0" smtClean="0"/>
              <a:t>internetové obchody </a:t>
            </a:r>
          </a:p>
          <a:p>
            <a:pPr lvl="1" eaLnBrk="1" hangingPunct="1">
              <a:defRPr/>
            </a:pPr>
            <a:r>
              <a:rPr lang="cs-CZ" sz="2000" dirty="0" smtClean="0"/>
              <a:t>podnikové </a:t>
            </a:r>
            <a:r>
              <a:rPr lang="cs-CZ" sz="2000" dirty="0" err="1" smtClean="0"/>
              <a:t>informačné</a:t>
            </a:r>
            <a:r>
              <a:rPr lang="cs-CZ" sz="2000" dirty="0" smtClean="0"/>
              <a:t> systémy ( intranetové nebo internetové) </a:t>
            </a:r>
          </a:p>
          <a:p>
            <a:pPr lvl="1" eaLnBrk="1" hangingPunct="1">
              <a:defRPr/>
            </a:pPr>
            <a:r>
              <a:rPr lang="cs-CZ" sz="2000" dirty="0" err="1" smtClean="0"/>
              <a:t>Diskusné</a:t>
            </a:r>
            <a:r>
              <a:rPr lang="cs-CZ" sz="2000" dirty="0" smtClean="0"/>
              <a:t> fóra </a:t>
            </a:r>
          </a:p>
          <a:p>
            <a:pPr lvl="1" eaLnBrk="1" hangingPunct="1">
              <a:defRPr/>
            </a:pPr>
            <a:r>
              <a:rPr lang="cs-CZ" sz="2000" dirty="0" err="1" smtClean="0"/>
              <a:t>redakčné</a:t>
            </a:r>
            <a:r>
              <a:rPr lang="cs-CZ" sz="2000" dirty="0" smtClean="0"/>
              <a:t> systémy </a:t>
            </a:r>
          </a:p>
          <a:p>
            <a:pPr lvl="1" eaLnBrk="1" hangingPunct="1">
              <a:defRPr/>
            </a:pPr>
            <a:r>
              <a:rPr lang="cs-CZ" sz="2000" dirty="0" err="1" smtClean="0"/>
              <a:t>firemné</a:t>
            </a:r>
            <a:r>
              <a:rPr lang="cs-CZ" sz="2000" dirty="0" smtClean="0"/>
              <a:t> </a:t>
            </a:r>
            <a:r>
              <a:rPr lang="cs-CZ" sz="2000" dirty="0" err="1" smtClean="0"/>
              <a:t>prezentácie</a:t>
            </a:r>
            <a:r>
              <a:rPr lang="cs-CZ" sz="2000" dirty="0" smtClean="0"/>
              <a:t> </a:t>
            </a:r>
          </a:p>
          <a:p>
            <a:pPr lvl="1" eaLnBrk="1" hangingPunct="1">
              <a:defRPr/>
            </a:pPr>
            <a:r>
              <a:rPr lang="cs-CZ" sz="2000" dirty="0" smtClean="0"/>
              <a:t>dynamické </a:t>
            </a:r>
            <a:r>
              <a:rPr lang="cs-CZ" sz="2000" dirty="0" err="1" smtClean="0"/>
              <a:t>osobné</a:t>
            </a:r>
            <a:r>
              <a:rPr lang="cs-CZ" sz="2000" dirty="0" smtClean="0"/>
              <a:t> stránky </a:t>
            </a:r>
          </a:p>
          <a:p>
            <a:pPr lvl="1" eaLnBrk="1" hangingPunct="1">
              <a:defRPr/>
            </a:pPr>
            <a:r>
              <a:rPr lang="cs-CZ" sz="2000" dirty="0" smtClean="0"/>
              <a:t>weboví poštovní či databázoví klienti </a:t>
            </a:r>
          </a:p>
          <a:p>
            <a:pPr lvl="1" eaLnBrk="1" hangingPunct="1">
              <a:defRPr/>
            </a:pPr>
            <a:r>
              <a:rPr lang="cs-CZ" sz="2000" dirty="0" smtClean="0"/>
              <a:t>vyhledávače a katalogy </a:t>
            </a:r>
          </a:p>
          <a:p>
            <a:pPr lvl="1" eaLnBrk="1" hangingPunct="1">
              <a:defRPr/>
            </a:pPr>
            <a:r>
              <a:rPr lang="cs-CZ" sz="2000" dirty="0" smtClean="0"/>
              <a:t>drobnosti typu počitadla, ankety a mnoho dalších </a:t>
            </a:r>
          </a:p>
          <a:p>
            <a:pPr lvl="1" eaLnBrk="1" hangingPunct="1">
              <a:buFontTx/>
              <a:buNone/>
              <a:defRPr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093928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i="1" err="1"/>
              <a:t>Datové</a:t>
            </a:r>
            <a:r>
              <a:rPr lang="sk-SK" i="1"/>
              <a:t> </a:t>
            </a:r>
            <a:r>
              <a:rPr lang="sk-SK" i="1" smtClean="0"/>
              <a:t>typy v predchádzajúcom príklade</a:t>
            </a:r>
            <a:r>
              <a:rPr lang="en-US" b="1" i="1" dirty="0"/>
              <a:t/>
            </a:r>
            <a:br>
              <a:rPr lang="en-US" b="1" i="1" dirty="0"/>
            </a:br>
            <a:endParaRPr lang="sk-SK" noProof="0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442048"/>
          </a:xfrm>
        </p:spPr>
        <p:txBody>
          <a:bodyPr/>
          <a:lstStyle/>
          <a:p>
            <a:r>
              <a:rPr lang="sk-SK" sz="2400" dirty="0" smtClean="0"/>
              <a:t>V skripte sme </a:t>
            </a:r>
            <a:r>
              <a:rPr lang="sk-SK" sz="2400" dirty="0"/>
              <a:t>si </a:t>
            </a:r>
            <a:r>
              <a:rPr lang="sk-SK" sz="2400" dirty="0" smtClean="0"/>
              <a:t>vytvorili premenné troch základných </a:t>
            </a:r>
            <a:r>
              <a:rPr lang="sk-SK" sz="2400" dirty="0" err="1"/>
              <a:t>datových</a:t>
            </a:r>
            <a:r>
              <a:rPr lang="sk-SK" sz="2400" dirty="0"/>
              <a:t> </a:t>
            </a:r>
            <a:r>
              <a:rPr lang="sk-SK" sz="2400" dirty="0" smtClean="0"/>
              <a:t>typov.</a:t>
            </a:r>
          </a:p>
          <a:p>
            <a:r>
              <a:rPr lang="sk-SK" sz="2400" dirty="0" smtClean="0">
                <a:solidFill>
                  <a:srgbClr val="00B0F0"/>
                </a:solidFill>
              </a:rPr>
              <a:t>$pozdrav</a:t>
            </a:r>
            <a:r>
              <a:rPr lang="sk-SK" sz="2400" dirty="0" smtClean="0"/>
              <a:t> </a:t>
            </a:r>
            <a:r>
              <a:rPr lang="sk-SK" sz="2400" dirty="0"/>
              <a:t>je typu </a:t>
            </a:r>
            <a:r>
              <a:rPr lang="sk-SK" sz="2400" b="1" dirty="0" err="1"/>
              <a:t>string</a:t>
            </a:r>
            <a:r>
              <a:rPr lang="sk-SK" sz="2400" dirty="0">
                <a:solidFill>
                  <a:srgbClr val="00B0F0"/>
                </a:solidFill>
              </a:rPr>
              <a:t>, </a:t>
            </a:r>
            <a:r>
              <a:rPr lang="sk-SK" sz="2400" dirty="0" smtClean="0">
                <a:solidFill>
                  <a:srgbClr val="00B0F0"/>
                </a:solidFill>
              </a:rPr>
              <a:t>-reťazec</a:t>
            </a:r>
          </a:p>
          <a:p>
            <a:r>
              <a:rPr lang="sk-SK" sz="2400" dirty="0" smtClean="0">
                <a:solidFill>
                  <a:srgbClr val="00B0F0"/>
                </a:solidFill>
              </a:rPr>
              <a:t> </a:t>
            </a:r>
            <a:r>
              <a:rPr lang="sk-SK" sz="2400" dirty="0">
                <a:solidFill>
                  <a:srgbClr val="00B0F0"/>
                </a:solidFill>
              </a:rPr>
              <a:t>$vek </a:t>
            </a:r>
            <a:r>
              <a:rPr lang="sk-SK" sz="2400" dirty="0"/>
              <a:t>je typu </a:t>
            </a:r>
            <a:r>
              <a:rPr lang="sk-SK" sz="2400" b="1" dirty="0" err="1"/>
              <a:t>int</a:t>
            </a:r>
            <a:r>
              <a:rPr lang="sk-SK" sz="2400" dirty="0"/>
              <a:t>, </a:t>
            </a:r>
            <a:r>
              <a:rPr lang="sk-SK" sz="2400" dirty="0" smtClean="0"/>
              <a:t>čo je  </a:t>
            </a:r>
            <a:r>
              <a:rPr lang="sk-SK" sz="2400" dirty="0"/>
              <a:t>celé číslo</a:t>
            </a:r>
            <a:r>
              <a:rPr lang="sk-SK" sz="2400" dirty="0" smtClean="0">
                <a:solidFill>
                  <a:srgbClr val="00B0F0"/>
                </a:solidFill>
              </a:rPr>
              <a:t>.</a:t>
            </a:r>
          </a:p>
          <a:p>
            <a:r>
              <a:rPr lang="sk-SK" sz="2400" dirty="0" smtClean="0">
                <a:solidFill>
                  <a:srgbClr val="00B0F0"/>
                </a:solidFill>
              </a:rPr>
              <a:t> </a:t>
            </a:r>
            <a:r>
              <a:rPr lang="sk-SK" sz="2400" dirty="0">
                <a:solidFill>
                  <a:srgbClr val="00B0F0"/>
                </a:solidFill>
              </a:rPr>
              <a:t>$pi</a:t>
            </a:r>
            <a:r>
              <a:rPr lang="sk-SK" sz="2400" dirty="0"/>
              <a:t> je potom typu </a:t>
            </a:r>
            <a:r>
              <a:rPr lang="sk-SK" sz="2400" b="1" dirty="0" err="1"/>
              <a:t>double</a:t>
            </a:r>
            <a:r>
              <a:rPr lang="sk-SK" sz="2400" dirty="0"/>
              <a:t> </a:t>
            </a:r>
            <a:endParaRPr lang="sk-SK" sz="2400" dirty="0" smtClean="0"/>
          </a:p>
          <a:p>
            <a:r>
              <a:rPr lang="sk-SK" sz="2400" dirty="0" smtClean="0"/>
              <a:t>niekedy  môžete naraziť </a:t>
            </a:r>
            <a:r>
              <a:rPr lang="sk-SK" sz="2400" dirty="0"/>
              <a:t>i na typ </a:t>
            </a:r>
            <a:r>
              <a:rPr lang="sk-SK" sz="2400" b="1" dirty="0" err="1"/>
              <a:t>float</a:t>
            </a:r>
            <a:r>
              <a:rPr lang="sk-SK" sz="2400" dirty="0" smtClean="0"/>
              <a:t>,</a:t>
            </a:r>
          </a:p>
          <a:p>
            <a:r>
              <a:rPr lang="sk-SK" sz="2400" dirty="0" smtClean="0"/>
              <a:t> </a:t>
            </a:r>
            <a:r>
              <a:rPr lang="sk-SK" sz="2400" dirty="0"/>
              <a:t>v PHP </a:t>
            </a:r>
            <a:r>
              <a:rPr lang="sk-SK" sz="2400" dirty="0" smtClean="0"/>
              <a:t>označujú </a:t>
            </a:r>
            <a:r>
              <a:rPr lang="sk-SK" sz="2400" dirty="0"/>
              <a:t>oba typy to </a:t>
            </a:r>
            <a:r>
              <a:rPr lang="sk-SK" sz="2400" dirty="0" smtClean="0"/>
              <a:t>isté, teda </a:t>
            </a:r>
            <a:r>
              <a:rPr lang="sk-SK" sz="2400" dirty="0" err="1"/>
              <a:t>desetinné</a:t>
            </a:r>
            <a:r>
              <a:rPr lang="sk-SK" sz="2400" dirty="0"/>
              <a:t> číslo</a:t>
            </a:r>
            <a:r>
              <a:rPr lang="sk-SK" sz="2400" dirty="0" smtClean="0"/>
              <a:t>).</a:t>
            </a:r>
          </a:p>
          <a:p>
            <a:endParaRPr lang="sk-SK" sz="2400" dirty="0" smtClean="0"/>
          </a:p>
          <a:p>
            <a:endParaRPr lang="en-US" dirty="0"/>
          </a:p>
          <a:p>
            <a:endParaRPr lang="sk-SK" noProof="0" dirty="0"/>
          </a:p>
        </p:txBody>
      </p:sp>
      <p:pic>
        <p:nvPicPr>
          <p:cNvPr id="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853" y="3284984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73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Operácie s premennými</a:t>
            </a:r>
            <a:endParaRPr lang="en-US" b="1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365750"/>
              </p:ext>
            </p:extLst>
          </p:nvPr>
        </p:nvGraphicFramePr>
        <p:xfrm>
          <a:off x="457200" y="1339527"/>
          <a:ext cx="7249669" cy="4669483"/>
        </p:xfrm>
        <a:graphic>
          <a:graphicData uri="http://schemas.openxmlformats.org/drawingml/2006/table">
            <a:tbl>
              <a:tblPr/>
              <a:tblGrid>
                <a:gridCol w="1215839"/>
                <a:gridCol w="1624144"/>
                <a:gridCol w="1605997"/>
                <a:gridCol w="2803689"/>
              </a:tblGrid>
              <a:tr h="406042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Operator</a:t>
                      </a:r>
                    </a:p>
                  </a:txBody>
                  <a:tcPr marL="145015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Name</a:t>
                      </a:r>
                    </a:p>
                  </a:txBody>
                  <a:tcPr marL="72507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Example</a:t>
                      </a:r>
                    </a:p>
                  </a:txBody>
                  <a:tcPr marL="72507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Result</a:t>
                      </a:r>
                    </a:p>
                  </a:txBody>
                  <a:tcPr marL="72507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7069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+</a:t>
                      </a:r>
                    </a:p>
                  </a:txBody>
                  <a:tcPr marL="145015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Addition</a:t>
                      </a:r>
                    </a:p>
                  </a:txBody>
                  <a:tcPr marL="72507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$x + $y</a:t>
                      </a:r>
                    </a:p>
                  </a:txBody>
                  <a:tcPr marL="72507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700" dirty="0" err="1" smtClean="0">
                          <a:effectLst/>
                        </a:rPr>
                        <a:t>Súčet</a:t>
                      </a:r>
                      <a:r>
                        <a:rPr lang="en-GB" sz="1700" dirty="0" smtClean="0">
                          <a:effectLst/>
                        </a:rPr>
                        <a:t> $ x a $ y</a:t>
                      </a:r>
                      <a:endParaRPr lang="en-GB" sz="1700" dirty="0">
                        <a:effectLst/>
                      </a:endParaRPr>
                    </a:p>
                  </a:txBody>
                  <a:tcPr marL="72507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</a:tr>
              <a:tr h="667069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-</a:t>
                      </a:r>
                    </a:p>
                  </a:txBody>
                  <a:tcPr marL="145015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Subtraction</a:t>
                      </a:r>
                    </a:p>
                  </a:txBody>
                  <a:tcPr marL="72507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$x - $y</a:t>
                      </a:r>
                    </a:p>
                  </a:txBody>
                  <a:tcPr marL="72507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700" dirty="0" err="1" smtClean="0">
                          <a:effectLst/>
                        </a:rPr>
                        <a:t>Rozdiel</a:t>
                      </a:r>
                      <a:r>
                        <a:rPr lang="en-GB" sz="1700" dirty="0" smtClean="0">
                          <a:effectLst/>
                        </a:rPr>
                        <a:t> $ x a $ y</a:t>
                      </a:r>
                      <a:endParaRPr lang="en-GB" sz="1700" dirty="0">
                        <a:effectLst/>
                      </a:endParaRPr>
                    </a:p>
                  </a:txBody>
                  <a:tcPr marL="72507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7069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*</a:t>
                      </a:r>
                    </a:p>
                  </a:txBody>
                  <a:tcPr marL="145015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Multiplication</a:t>
                      </a:r>
                    </a:p>
                  </a:txBody>
                  <a:tcPr marL="72507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$x * $y</a:t>
                      </a:r>
                    </a:p>
                  </a:txBody>
                  <a:tcPr marL="72507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700" dirty="0" err="1" smtClean="0">
                          <a:effectLst/>
                        </a:rPr>
                        <a:t>Násobenie</a:t>
                      </a:r>
                      <a:r>
                        <a:rPr lang="en-GB" sz="1700" dirty="0" smtClean="0">
                          <a:effectLst/>
                        </a:rPr>
                        <a:t> $ x a $ y</a:t>
                      </a:r>
                      <a:endParaRPr lang="en-GB" sz="1700" dirty="0">
                        <a:effectLst/>
                      </a:endParaRPr>
                    </a:p>
                  </a:txBody>
                  <a:tcPr marL="72507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</a:tr>
              <a:tr h="667069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/</a:t>
                      </a:r>
                    </a:p>
                  </a:txBody>
                  <a:tcPr marL="145015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Division</a:t>
                      </a:r>
                    </a:p>
                  </a:txBody>
                  <a:tcPr marL="72507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$x / $y</a:t>
                      </a:r>
                    </a:p>
                  </a:txBody>
                  <a:tcPr marL="72507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700" dirty="0" smtClean="0">
                          <a:effectLst/>
                        </a:rPr>
                        <a:t>podiel</a:t>
                      </a:r>
                      <a:r>
                        <a:rPr lang="en-GB" sz="1700" dirty="0" smtClean="0">
                          <a:effectLst/>
                        </a:rPr>
                        <a:t> </a:t>
                      </a:r>
                      <a:r>
                        <a:rPr lang="en-GB" sz="1700" dirty="0">
                          <a:effectLst/>
                        </a:rPr>
                        <a:t>$x and $y</a:t>
                      </a:r>
                    </a:p>
                  </a:txBody>
                  <a:tcPr marL="72507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7069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%</a:t>
                      </a:r>
                    </a:p>
                  </a:txBody>
                  <a:tcPr marL="145015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Modulus</a:t>
                      </a:r>
                    </a:p>
                  </a:txBody>
                  <a:tcPr marL="72507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$x % $y</a:t>
                      </a:r>
                    </a:p>
                  </a:txBody>
                  <a:tcPr marL="72507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700" dirty="0" err="1" smtClean="0">
                          <a:effectLst/>
                        </a:rPr>
                        <a:t>Zvyšok</a:t>
                      </a:r>
                      <a:r>
                        <a:rPr lang="es-ES" sz="1700" dirty="0" smtClean="0">
                          <a:effectLst/>
                        </a:rPr>
                        <a:t> </a:t>
                      </a:r>
                      <a:r>
                        <a:rPr lang="es-ES" sz="1700" dirty="0" err="1" smtClean="0">
                          <a:effectLst/>
                        </a:rPr>
                        <a:t>po</a:t>
                      </a:r>
                      <a:r>
                        <a:rPr lang="es-ES" sz="1700" dirty="0" smtClean="0">
                          <a:effectLst/>
                        </a:rPr>
                        <a:t> </a:t>
                      </a:r>
                      <a:r>
                        <a:rPr lang="es-ES" sz="1700" dirty="0" err="1" smtClean="0">
                          <a:effectLst/>
                        </a:rPr>
                        <a:t>delení</a:t>
                      </a:r>
                      <a:r>
                        <a:rPr lang="es-ES" sz="1700" dirty="0" smtClean="0">
                          <a:effectLst/>
                        </a:rPr>
                        <a:t> $ x a $ y</a:t>
                      </a:r>
                      <a:endParaRPr lang="en-GB" sz="1700" dirty="0">
                        <a:effectLst/>
                      </a:endParaRPr>
                    </a:p>
                  </a:txBody>
                  <a:tcPr marL="72507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</a:tr>
              <a:tr h="928096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**</a:t>
                      </a:r>
                    </a:p>
                  </a:txBody>
                  <a:tcPr marL="145015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Exponentiation</a:t>
                      </a:r>
                    </a:p>
                  </a:txBody>
                  <a:tcPr marL="72507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$x ** $y</a:t>
                      </a:r>
                    </a:p>
                  </a:txBody>
                  <a:tcPr marL="72507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700" dirty="0" smtClean="0">
                          <a:effectLst/>
                        </a:rPr>
                        <a:t>Výsledok zvyšovania $ x na $ y</a:t>
                      </a:r>
                      <a:endParaRPr lang="en-GB" sz="1700" dirty="0">
                        <a:effectLst/>
                      </a:endParaRPr>
                    </a:p>
                  </a:txBody>
                  <a:tcPr marL="72507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199" y="836712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76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Výpočet obsahu kruhu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41" y="1916832"/>
            <a:ext cx="7781925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Súvisiaci obrázo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037" y="371872"/>
            <a:ext cx="1905000" cy="1905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74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Výpočet obsahu kruhu -výstup</a:t>
            </a:r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71663"/>
            <a:ext cx="8604448" cy="3114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Výsledok vyhľadávania obrázkov pre dopyt monitor animate 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65104"/>
            <a:ext cx="1785938" cy="17859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09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Spájanie reťazcov</a:t>
            </a:r>
            <a:endParaRPr lang="en-US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539552" y="1268760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dirty="0">
                <a:solidFill>
                  <a:srgbClr val="00B0F0"/>
                </a:solidFill>
              </a:rPr>
              <a:t> </a:t>
            </a:r>
            <a:r>
              <a:rPr lang="sk-SK" dirty="0" smtClean="0">
                <a:solidFill>
                  <a:srgbClr val="00B0F0"/>
                </a:solidFill>
              </a:rPr>
              <a:t>Úvodzovky </a:t>
            </a:r>
            <a:r>
              <a:rPr lang="sk-SK" dirty="0" smtClean="0"/>
              <a:t>sú </a:t>
            </a:r>
            <a:r>
              <a:rPr lang="sk-SK" sz="2400" dirty="0" smtClean="0"/>
              <a:t> </a:t>
            </a:r>
            <a:r>
              <a:rPr lang="sk-SK" sz="2400" dirty="0"/>
              <a:t>v PHP </a:t>
            </a:r>
            <a:r>
              <a:rPr lang="sk-SK" sz="2400" dirty="0" smtClean="0"/>
              <a:t>inteligentnejšie </a:t>
            </a:r>
            <a:r>
              <a:rPr lang="sk-SK" sz="2400" dirty="0"/>
              <a:t>apostrofy a do </a:t>
            </a:r>
            <a:r>
              <a:rPr lang="sk-SK" sz="2400" dirty="0" smtClean="0"/>
              <a:t>reťazca zapísaného pomocou úvodzoviek môžeme jednoducho  vkladať premenné.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8439726" cy="370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úvisiaci obrázo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76872"/>
            <a:ext cx="1905000" cy="1905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65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Spájanie </a:t>
            </a:r>
            <a:r>
              <a:rPr lang="sk-SK" dirty="0" err="1" smtClean="0"/>
              <a:t>reťazcov-výstup</a:t>
            </a:r>
            <a:endParaRPr lang="en-US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539552" y="126876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dirty="0">
                <a:solidFill>
                  <a:srgbClr val="00B0F0"/>
                </a:solidFill>
              </a:rPr>
              <a:t> 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48564"/>
            <a:ext cx="8001096" cy="20205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Výsledok vyhľadávania obrázkov pre dopyt monitor animate 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60457"/>
            <a:ext cx="1785938" cy="17859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10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PHP </a:t>
            </a:r>
            <a:r>
              <a:rPr lang="sk-SK" dirty="0" err="1" smtClean="0"/>
              <a:t>reťazcové</a:t>
            </a:r>
            <a:r>
              <a:rPr lang="sk-SK" dirty="0" smtClean="0"/>
              <a:t> </a:t>
            </a:r>
            <a:r>
              <a:rPr lang="en-US" dirty="0" smtClean="0"/>
              <a:t> </a:t>
            </a:r>
            <a:r>
              <a:rPr lang="sk-SK" dirty="0" smtClean="0"/>
              <a:t>f</a:t>
            </a:r>
            <a:r>
              <a:rPr lang="en-US" dirty="0" err="1" smtClean="0"/>
              <a:t>unkcie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145904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Funkcia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>
                <a:solidFill>
                  <a:srgbClr val="00B0F0"/>
                </a:solidFill>
              </a:rPr>
              <a:t>strlen</a:t>
            </a:r>
            <a:r>
              <a:rPr lang="en-US" dirty="0">
                <a:solidFill>
                  <a:srgbClr val="00B0F0"/>
                </a:solidFill>
              </a:rPr>
              <a:t> () </a:t>
            </a:r>
            <a:r>
              <a:rPr lang="en-US" dirty="0" err="1"/>
              <a:t>vracia</a:t>
            </a:r>
            <a:r>
              <a:rPr lang="en-US" dirty="0"/>
              <a:t> </a:t>
            </a:r>
            <a:r>
              <a:rPr lang="en-US" dirty="0" err="1"/>
              <a:t>dĺžku</a:t>
            </a:r>
            <a:r>
              <a:rPr lang="en-US" dirty="0"/>
              <a:t> </a:t>
            </a:r>
            <a:r>
              <a:rPr lang="en-US" dirty="0" err="1"/>
              <a:t>reťazca</a:t>
            </a:r>
            <a:r>
              <a:rPr lang="en-US" dirty="0" smtClean="0"/>
              <a:t>.</a:t>
            </a:r>
            <a:endParaRPr lang="sk-SK" dirty="0" smtClean="0"/>
          </a:p>
          <a:p>
            <a:r>
              <a:rPr lang="en-US" dirty="0" err="1"/>
              <a:t>Funkcia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>
                <a:solidFill>
                  <a:srgbClr val="00B0F0"/>
                </a:solidFill>
              </a:rPr>
              <a:t>str_word_count</a:t>
            </a:r>
            <a:r>
              <a:rPr lang="en-US" dirty="0">
                <a:solidFill>
                  <a:srgbClr val="00B0F0"/>
                </a:solidFill>
              </a:rPr>
              <a:t> () </a:t>
            </a:r>
            <a:r>
              <a:rPr lang="sk-SK" dirty="0" smtClean="0"/>
              <a:t>s</a:t>
            </a:r>
            <a:r>
              <a:rPr lang="en-US" dirty="0" err="1" smtClean="0"/>
              <a:t>počíta</a:t>
            </a:r>
            <a:r>
              <a:rPr lang="en-US" dirty="0" smtClean="0"/>
              <a:t> </a:t>
            </a:r>
            <a:r>
              <a:rPr lang="en-US" dirty="0" err="1"/>
              <a:t>počet</a:t>
            </a:r>
            <a:r>
              <a:rPr lang="en-US" dirty="0"/>
              <a:t> </a:t>
            </a:r>
            <a:r>
              <a:rPr lang="en-US" dirty="0" err="1"/>
              <a:t>slov</a:t>
            </a:r>
            <a:r>
              <a:rPr lang="en-US" dirty="0"/>
              <a:t> v </a:t>
            </a:r>
            <a:r>
              <a:rPr lang="en-US" dirty="0" err="1"/>
              <a:t>reťazci</a:t>
            </a:r>
            <a:r>
              <a:rPr lang="en-US" dirty="0" smtClean="0"/>
              <a:t>:</a:t>
            </a:r>
            <a:endParaRPr lang="sk-SK" dirty="0" smtClean="0"/>
          </a:p>
          <a:p>
            <a:r>
              <a:rPr lang="en-US" dirty="0" err="1"/>
              <a:t>Funkcia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>
                <a:solidFill>
                  <a:srgbClr val="00B0F0"/>
                </a:solidFill>
              </a:rPr>
              <a:t>strrev</a:t>
            </a:r>
            <a:r>
              <a:rPr lang="en-US" dirty="0">
                <a:solidFill>
                  <a:srgbClr val="00B0F0"/>
                </a:solidFill>
              </a:rPr>
              <a:t> () </a:t>
            </a:r>
            <a:r>
              <a:rPr lang="en-US" dirty="0" err="1"/>
              <a:t>reverzuje</a:t>
            </a:r>
            <a:r>
              <a:rPr lang="en-US" dirty="0"/>
              <a:t> </a:t>
            </a:r>
            <a:r>
              <a:rPr lang="en-US" dirty="0" err="1"/>
              <a:t>reťazec</a:t>
            </a:r>
            <a:r>
              <a:rPr lang="en-US" dirty="0" smtClean="0"/>
              <a:t>:</a:t>
            </a:r>
            <a:endParaRPr lang="sk-SK" dirty="0" smtClean="0"/>
          </a:p>
          <a:p>
            <a:r>
              <a:rPr lang="en-US" dirty="0" err="1"/>
              <a:t>Funkcia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>
                <a:solidFill>
                  <a:srgbClr val="00B0F0"/>
                </a:solidFill>
              </a:rPr>
              <a:t>strpos</a:t>
            </a:r>
            <a:r>
              <a:rPr lang="en-US" dirty="0">
                <a:solidFill>
                  <a:srgbClr val="00B0F0"/>
                </a:solidFill>
              </a:rPr>
              <a:t> ()</a:t>
            </a:r>
            <a:r>
              <a:rPr lang="en-US" dirty="0"/>
              <a:t> </a:t>
            </a:r>
            <a:r>
              <a:rPr lang="en-US" dirty="0" err="1"/>
              <a:t>vyhľadáva</a:t>
            </a:r>
            <a:r>
              <a:rPr lang="en-US" dirty="0"/>
              <a:t> </a:t>
            </a:r>
            <a:r>
              <a:rPr lang="en-US" dirty="0" err="1"/>
              <a:t>špecifický</a:t>
            </a:r>
            <a:r>
              <a:rPr lang="en-US" dirty="0"/>
              <a:t> text v </a:t>
            </a:r>
            <a:r>
              <a:rPr lang="en-US" dirty="0" err="1"/>
              <a:t>rámci</a:t>
            </a:r>
            <a:r>
              <a:rPr lang="en-US" dirty="0"/>
              <a:t> </a:t>
            </a:r>
            <a:r>
              <a:rPr lang="en-US" dirty="0" err="1"/>
              <a:t>reťazca</a:t>
            </a:r>
            <a:r>
              <a:rPr lang="en-US" dirty="0" smtClean="0"/>
              <a:t>.</a:t>
            </a:r>
            <a:endParaRPr lang="sk-SK" dirty="0" smtClean="0"/>
          </a:p>
          <a:p>
            <a:r>
              <a:rPr lang="en-US" dirty="0" err="1"/>
              <a:t>Funkcia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>
                <a:solidFill>
                  <a:srgbClr val="00B0F0"/>
                </a:solidFill>
              </a:rPr>
              <a:t>str_replace</a:t>
            </a:r>
            <a:r>
              <a:rPr lang="en-US" dirty="0">
                <a:solidFill>
                  <a:srgbClr val="00B0F0"/>
                </a:solidFill>
              </a:rPr>
              <a:t> () </a:t>
            </a:r>
            <a:r>
              <a:rPr lang="en-US" dirty="0" err="1"/>
              <a:t>nahrádza</a:t>
            </a:r>
            <a:r>
              <a:rPr lang="en-US" dirty="0"/>
              <a:t> </a:t>
            </a:r>
            <a:r>
              <a:rPr lang="en-US" dirty="0" err="1"/>
              <a:t>niektoré</a:t>
            </a:r>
            <a:r>
              <a:rPr lang="en-US" dirty="0"/>
              <a:t> </a:t>
            </a:r>
            <a:r>
              <a:rPr lang="en-US" dirty="0" err="1"/>
              <a:t>znaky</a:t>
            </a:r>
            <a:r>
              <a:rPr lang="en-US" dirty="0"/>
              <a:t> s </a:t>
            </a:r>
            <a:r>
              <a:rPr lang="sk-SK" dirty="0" smtClean="0"/>
              <a:t>inými </a:t>
            </a:r>
            <a:r>
              <a:rPr lang="en-US" dirty="0" err="1" smtClean="0"/>
              <a:t>ďalšími</a:t>
            </a:r>
            <a:r>
              <a:rPr lang="en-US" dirty="0" smtClean="0"/>
              <a:t> </a:t>
            </a:r>
            <a:r>
              <a:rPr lang="en-US" dirty="0" err="1"/>
              <a:t>znakmi</a:t>
            </a:r>
            <a:r>
              <a:rPr lang="en-US" dirty="0"/>
              <a:t> v </a:t>
            </a:r>
            <a:r>
              <a:rPr lang="en-US" dirty="0" err="1"/>
              <a:t>reťazci</a:t>
            </a:r>
            <a:r>
              <a:rPr lang="en-US" dirty="0" smtClean="0"/>
              <a:t>.</a:t>
            </a:r>
            <a:endParaRPr lang="sk-SK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25144"/>
            <a:ext cx="67818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72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Webová aplikácia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539552" y="1556792"/>
            <a:ext cx="8229600" cy="3001888"/>
          </a:xfrm>
        </p:spPr>
        <p:txBody>
          <a:bodyPr/>
          <a:lstStyle/>
          <a:p>
            <a:r>
              <a:rPr lang="sk-SK" dirty="0" err="1" smtClean="0"/>
              <a:t>obvodObsah.php</a:t>
            </a:r>
            <a:endParaRPr lang="sk-SK" dirty="0" smtClean="0"/>
          </a:p>
          <a:p>
            <a:r>
              <a:rPr lang="sk-SK" dirty="0" smtClean="0"/>
              <a:t>Vytvorte </a:t>
            </a:r>
            <a:r>
              <a:rPr lang="sk-SK" dirty="0" err="1" smtClean="0"/>
              <a:t>script</a:t>
            </a:r>
            <a:r>
              <a:rPr lang="sk-SK" dirty="0" smtClean="0"/>
              <a:t> na výpočet obvodu a obsahu obdĺžnika</a:t>
            </a:r>
          </a:p>
          <a:p>
            <a:r>
              <a:rPr lang="sk-SK" dirty="0" smtClean="0"/>
              <a:t>Hodnotu strán obdĺžnika zadajte priamo do </a:t>
            </a:r>
            <a:r>
              <a:rPr lang="sk-SK" dirty="0" err="1" smtClean="0"/>
              <a:t>scriptu</a:t>
            </a:r>
            <a:endParaRPr lang="sk-SK" dirty="0" smtClean="0"/>
          </a:p>
          <a:p>
            <a:r>
              <a:rPr lang="sk-SK" dirty="0" smtClean="0"/>
              <a:t>Vložte príkazy na výpočet obvodu a obsahu</a:t>
            </a:r>
          </a:p>
          <a:p>
            <a:r>
              <a:rPr lang="sk-SK" dirty="0" smtClean="0"/>
              <a:t> Zadajte príkazy na zobrazenie premenných </a:t>
            </a:r>
            <a:r>
              <a:rPr lang="sk-SK" dirty="0" err="1" smtClean="0"/>
              <a:t>obvod,obsah</a:t>
            </a:r>
            <a:endParaRPr lang="sk-SK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4767930"/>
            <a:ext cx="7115175" cy="1895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22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04448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43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Zadávanie hodnôt premenným z formulárov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35280" cy="4937760"/>
          </a:xfrm>
        </p:spPr>
        <p:txBody>
          <a:bodyPr>
            <a:normAutofit/>
          </a:bodyPr>
          <a:lstStyle/>
          <a:p>
            <a:r>
              <a:rPr lang="en-US" dirty="0" err="1" smtClean="0"/>
              <a:t>Webov</a:t>
            </a:r>
            <a:r>
              <a:rPr lang="sk-SK" dirty="0" smtClean="0"/>
              <a:t>e</a:t>
            </a:r>
            <a:r>
              <a:rPr lang="en-US" dirty="0" smtClean="0"/>
              <a:t>j </a:t>
            </a:r>
            <a:r>
              <a:rPr lang="en-US" dirty="0" err="1"/>
              <a:t>aplikácií</a:t>
            </a:r>
            <a:r>
              <a:rPr lang="en-US" dirty="0"/>
              <a:t> </a:t>
            </a:r>
            <a:r>
              <a:rPr lang="en-US" dirty="0" err="1"/>
              <a:t>môžu</a:t>
            </a:r>
            <a:r>
              <a:rPr lang="en-US" dirty="0"/>
              <a:t> </a:t>
            </a:r>
            <a:r>
              <a:rPr lang="en-US" dirty="0" err="1"/>
              <a:t>byť</a:t>
            </a:r>
            <a:r>
              <a:rPr lang="en-US" dirty="0"/>
              <a:t> </a:t>
            </a:r>
            <a:r>
              <a:rPr lang="en-US" dirty="0" err="1"/>
              <a:t>údaje</a:t>
            </a:r>
            <a:r>
              <a:rPr lang="en-US" dirty="0"/>
              <a:t> </a:t>
            </a:r>
            <a:r>
              <a:rPr lang="en-US" dirty="0" err="1"/>
              <a:t>odoslané</a:t>
            </a:r>
            <a:r>
              <a:rPr lang="en-US" dirty="0"/>
              <a:t> </a:t>
            </a:r>
            <a:r>
              <a:rPr lang="en-US" dirty="0" err="1"/>
              <a:t>pomocou</a:t>
            </a:r>
            <a:r>
              <a:rPr lang="en-US" dirty="0"/>
              <a:t> </a:t>
            </a:r>
            <a:r>
              <a:rPr lang="en-US" dirty="0" err="1"/>
              <a:t>dvoch</a:t>
            </a:r>
            <a:r>
              <a:rPr lang="en-US" dirty="0"/>
              <a:t> </a:t>
            </a:r>
            <a:r>
              <a:rPr lang="en-US" dirty="0" err="1"/>
              <a:t>metód</a:t>
            </a:r>
            <a:r>
              <a:rPr lang="en-US" dirty="0"/>
              <a:t> </a:t>
            </a:r>
            <a:r>
              <a:rPr lang="en-US" dirty="0" smtClean="0"/>
              <a:t>– GET</a:t>
            </a:r>
            <a:r>
              <a:rPr lang="sk-SK" dirty="0" smtClean="0"/>
              <a:t> a</a:t>
            </a:r>
            <a:r>
              <a:rPr lang="en-US" dirty="0" smtClean="0"/>
              <a:t> POST</a:t>
            </a:r>
            <a:endParaRPr lang="sk-SK" dirty="0" smtClean="0"/>
          </a:p>
          <a:p>
            <a:r>
              <a:rPr lang="sk-SK" i="1" dirty="0">
                <a:solidFill>
                  <a:schemeClr val="accent2"/>
                </a:solidFill>
              </a:rPr>
              <a:t>1.Metoda GET</a:t>
            </a:r>
            <a:endParaRPr lang="en-US" b="1" i="1" dirty="0">
              <a:solidFill>
                <a:schemeClr val="accent2"/>
              </a:solidFill>
            </a:endParaRPr>
          </a:p>
          <a:p>
            <a:r>
              <a:rPr lang="sk-SK" dirty="0" smtClean="0"/>
              <a:t>Je menej bezpečná lebo v URL adrese je </a:t>
            </a:r>
            <a:r>
              <a:rPr lang="sk-SK" dirty="0" err="1" smtClean="0"/>
              <a:t>data</a:t>
            </a:r>
            <a:r>
              <a:rPr lang="sk-SK" dirty="0" smtClean="0"/>
              <a:t> vidieť</a:t>
            </a:r>
          </a:p>
          <a:p>
            <a:r>
              <a:rPr lang="sk-SK" i="1" dirty="0">
                <a:solidFill>
                  <a:schemeClr val="accent2"/>
                </a:solidFill>
              </a:rPr>
              <a:t>2.Metoda </a:t>
            </a:r>
            <a:r>
              <a:rPr lang="sk-SK" i="1" dirty="0" smtClean="0">
                <a:solidFill>
                  <a:schemeClr val="accent2"/>
                </a:solidFill>
              </a:rPr>
              <a:t>POST</a:t>
            </a:r>
          </a:p>
          <a:p>
            <a:r>
              <a:rPr lang="en-US" dirty="0" smtClean="0"/>
              <a:t> </a:t>
            </a:r>
            <a:r>
              <a:rPr lang="sk-SK" dirty="0" smtClean="0"/>
              <a:t>Metóda </a:t>
            </a:r>
            <a:r>
              <a:rPr lang="en-US" dirty="0" err="1" smtClean="0"/>
              <a:t>pracuje</a:t>
            </a:r>
            <a:r>
              <a:rPr lang="en-US" dirty="0" smtClean="0"/>
              <a:t> </a:t>
            </a:r>
            <a:r>
              <a:rPr lang="en-US" dirty="0"/>
              <a:t>s </a:t>
            </a:r>
            <a:r>
              <a:rPr lang="en-US" dirty="0" err="1"/>
              <a:t>tzv</a:t>
            </a:r>
            <a:r>
              <a:rPr lang="en-US" dirty="0"/>
              <a:t>. </a:t>
            </a:r>
            <a:r>
              <a:rPr lang="en-US" dirty="0" err="1" smtClean="0"/>
              <a:t>superglobáln</a:t>
            </a:r>
            <a:r>
              <a:rPr lang="sk-SK" dirty="0" err="1" smtClean="0"/>
              <a:t>ou</a:t>
            </a:r>
            <a:r>
              <a:rPr lang="en-US" dirty="0" smtClean="0"/>
              <a:t> </a:t>
            </a:r>
            <a:r>
              <a:rPr lang="sk-SK" dirty="0" smtClean="0"/>
              <a:t>premennou</a:t>
            </a:r>
            <a:r>
              <a:rPr lang="en-US" dirty="0" smtClean="0"/>
              <a:t> </a:t>
            </a:r>
            <a:r>
              <a:rPr lang="en-US" dirty="0"/>
              <a:t>$ </a:t>
            </a:r>
            <a:r>
              <a:rPr lang="en-US" dirty="0" smtClean="0"/>
              <a:t>_</a:t>
            </a:r>
            <a:r>
              <a:rPr lang="sk-SK" dirty="0" smtClean="0"/>
              <a:t>POST typu pole</a:t>
            </a:r>
            <a:r>
              <a:rPr lang="en-US" dirty="0" smtClean="0"/>
              <a:t>. </a:t>
            </a:r>
            <a:endParaRPr lang="sk-SK" dirty="0" smtClean="0"/>
          </a:p>
          <a:p>
            <a:r>
              <a:rPr lang="en-US" dirty="0" err="1" smtClean="0"/>
              <a:t>Superglobáln</a:t>
            </a:r>
            <a:r>
              <a:rPr lang="sk-SK" dirty="0" smtClean="0"/>
              <a:t>a premenná  je </a:t>
            </a:r>
            <a:r>
              <a:rPr lang="en-US" dirty="0" smtClean="0"/>
              <a:t> </a:t>
            </a:r>
            <a:r>
              <a:rPr lang="en-US" dirty="0" err="1" smtClean="0"/>
              <a:t>preto</a:t>
            </a:r>
            <a:r>
              <a:rPr lang="en-US" dirty="0" smtClean="0"/>
              <a:t> </a:t>
            </a:r>
            <a:r>
              <a:rPr lang="en-US" dirty="0" err="1" smtClean="0"/>
              <a:t>prístupn</a:t>
            </a:r>
            <a:r>
              <a:rPr lang="sk-SK" dirty="0" smtClean="0"/>
              <a:t>á</a:t>
            </a:r>
            <a:r>
              <a:rPr lang="en-US" dirty="0" smtClean="0"/>
              <a:t> </a:t>
            </a:r>
            <a:r>
              <a:rPr lang="sk-SK" dirty="0" smtClean="0"/>
              <a:t>odkiaľkoľvek</a:t>
            </a:r>
            <a:r>
              <a:rPr lang="en-US" dirty="0" smtClean="0"/>
              <a:t>. 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87539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1.Úvod </a:t>
            </a:r>
            <a:r>
              <a:rPr lang="sk-SK" dirty="0"/>
              <a:t>do PHP a webových </a:t>
            </a:r>
            <a:r>
              <a:rPr lang="sk-SK" dirty="0" err="1" smtClean="0"/>
              <a:t>aplikacií</a:t>
            </a:r>
            <a:endParaRPr lang="sk-SK" noProof="0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81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Webová stránka</a:t>
            </a:r>
            <a:endParaRPr lang="sk-SK" noProof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6326416" cy="41440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539552" y="501317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Webová aplikácia „</a:t>
            </a:r>
            <a:r>
              <a:rPr lang="sk-SK" dirty="0" err="1" smtClean="0"/>
              <a:t>kalkulacka</a:t>
            </a:r>
            <a:r>
              <a:rPr lang="sk-SK" dirty="0" smtClean="0"/>
              <a:t>“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145904"/>
          </a:xfrm>
        </p:spPr>
        <p:txBody>
          <a:bodyPr/>
          <a:lstStyle/>
          <a:p>
            <a:r>
              <a:rPr lang="sk-SK" dirty="0" smtClean="0"/>
              <a:t>Je tvorená dvoma súbormi:</a:t>
            </a:r>
          </a:p>
          <a:p>
            <a:r>
              <a:rPr lang="sk-SK" dirty="0" smtClean="0">
                <a:solidFill>
                  <a:schemeClr val="accent2"/>
                </a:solidFill>
              </a:rPr>
              <a:t>1.kalkulacka.html</a:t>
            </a:r>
            <a:r>
              <a:rPr lang="sk-SK" dirty="0" smtClean="0"/>
              <a:t>-súbor obsahuje vstupný formulár</a:t>
            </a:r>
            <a:endParaRPr lang="sk-SK" dirty="0"/>
          </a:p>
          <a:p>
            <a:r>
              <a:rPr lang="sk-SK" dirty="0" err="1" smtClean="0">
                <a:solidFill>
                  <a:schemeClr val="accent2"/>
                </a:solidFill>
              </a:rPr>
              <a:t>II.sucet.php</a:t>
            </a:r>
            <a:endParaRPr lang="sk-SK" dirty="0" smtClean="0">
              <a:solidFill>
                <a:schemeClr val="accent2"/>
              </a:solidFill>
            </a:endParaRPr>
          </a:p>
          <a:p>
            <a:r>
              <a:rPr lang="sk-SK" dirty="0"/>
              <a:t>Súbor je </a:t>
            </a:r>
            <a:r>
              <a:rPr lang="sk-SK" dirty="0" err="1"/>
              <a:t>skript</a:t>
            </a:r>
            <a:r>
              <a:rPr lang="sk-SK" dirty="0"/>
              <a:t> s obslužným kódom, v ktorom sa spracujú dáta z formulára </a:t>
            </a:r>
            <a:r>
              <a:rPr lang="sk-SK" dirty="0" smtClean="0"/>
              <a:t>.</a:t>
            </a:r>
          </a:p>
          <a:p>
            <a:r>
              <a:rPr lang="sk-SK" dirty="0" err="1" smtClean="0"/>
              <a:t>Udaje</a:t>
            </a:r>
            <a:r>
              <a:rPr lang="sk-SK" dirty="0" smtClean="0"/>
              <a:t> </a:t>
            </a:r>
            <a:r>
              <a:rPr lang="sk-SK" dirty="0"/>
              <a:t>z formulára prídu v </a:t>
            </a:r>
            <a:r>
              <a:rPr lang="sk-SK" dirty="0" err="1"/>
              <a:t>superglobálnom</a:t>
            </a:r>
            <a:r>
              <a:rPr lang="sk-SK" dirty="0"/>
              <a:t> poli $ _POST</a:t>
            </a:r>
            <a:r>
              <a:rPr lang="sk-SK" dirty="0" smtClean="0"/>
              <a:t>.</a:t>
            </a:r>
          </a:p>
          <a:p>
            <a:endParaRPr lang="sk-SK" dirty="0" smtClean="0"/>
          </a:p>
          <a:p>
            <a:endParaRPr lang="sk-SK" dirty="0" smtClean="0"/>
          </a:p>
        </p:txBody>
      </p:sp>
      <p:pic>
        <p:nvPicPr>
          <p:cNvPr id="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112" y="4763177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42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jednoducha_kalkulacka.html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91" y="1988840"/>
            <a:ext cx="807369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520" y="103634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90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sucet.php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34" y="1744998"/>
            <a:ext cx="7651632" cy="377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747" y="134076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05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Výstup: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4149080"/>
            <a:ext cx="5972175" cy="166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26" y="1340768"/>
            <a:ext cx="6276975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Výsledok vyhľadávania obrázkov pre dopyt monitor animate 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832" y="0"/>
            <a:ext cx="1785938" cy="17859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03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Vetvenia v PHP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/>
              <a:t>Podmienky (alebo </a:t>
            </a:r>
            <a:r>
              <a:rPr lang="sk-SK" dirty="0" smtClean="0"/>
              <a:t>programátorské </a:t>
            </a:r>
            <a:r>
              <a:rPr lang="sk-SK" dirty="0"/>
              <a:t>vetvenia) umožňujú, aby sa </a:t>
            </a:r>
            <a:r>
              <a:rPr lang="sk-SK" dirty="0" err="1"/>
              <a:t>skript</a:t>
            </a:r>
            <a:r>
              <a:rPr lang="sk-SK" dirty="0"/>
              <a:t> nesprával stále rovnako, ale reagoval na rôzne situácie. </a:t>
            </a:r>
            <a:endParaRPr lang="sk-SK" dirty="0" smtClean="0"/>
          </a:p>
          <a:p>
            <a:r>
              <a:rPr lang="sk-SK" dirty="0" smtClean="0"/>
              <a:t>Najčastejšie </a:t>
            </a:r>
            <a:r>
              <a:rPr lang="sk-SK" dirty="0"/>
              <a:t>reagujeme na vstup od užívateľa alebo rôzne udalosti.</a:t>
            </a:r>
            <a:endParaRPr lang="en-US" dirty="0"/>
          </a:p>
          <a:p>
            <a:endParaRPr lang="en-US" dirty="0"/>
          </a:p>
        </p:txBody>
      </p:sp>
      <p:sp>
        <p:nvSpPr>
          <p:cNvPr id="4" name="AutoShape 2" descr="Výsledok vyhľadávania obrázkov pre dopyt vetvenie ph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Výsledok vyhľadávania obrázkov pre dopyt vetvenie ph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85408"/>
            <a:ext cx="3845927" cy="224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861048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87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Podmienené</a:t>
            </a:r>
            <a:r>
              <a:rPr lang="en-US" dirty="0"/>
              <a:t> </a:t>
            </a:r>
            <a:r>
              <a:rPr lang="sk-SK" dirty="0" smtClean="0"/>
              <a:t>príkazy v </a:t>
            </a:r>
            <a:r>
              <a:rPr lang="en-US" dirty="0" smtClean="0"/>
              <a:t> </a:t>
            </a:r>
            <a:r>
              <a:rPr lang="en-US" dirty="0"/>
              <a:t>PHP</a:t>
            </a:r>
            <a:br>
              <a:rPr lang="en-US" dirty="0"/>
            </a:b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V PHP </a:t>
            </a:r>
            <a:r>
              <a:rPr lang="en-US" dirty="0" err="1"/>
              <a:t>máme</a:t>
            </a:r>
            <a:r>
              <a:rPr lang="en-US" dirty="0"/>
              <a:t> </a:t>
            </a:r>
            <a:r>
              <a:rPr lang="en-US" dirty="0" err="1"/>
              <a:t>nasledujúce</a:t>
            </a:r>
            <a:r>
              <a:rPr lang="en-US" dirty="0"/>
              <a:t> </a:t>
            </a:r>
            <a:r>
              <a:rPr lang="en-US" dirty="0" err="1"/>
              <a:t>podmienené</a:t>
            </a:r>
            <a:r>
              <a:rPr lang="en-US" dirty="0"/>
              <a:t> </a:t>
            </a:r>
            <a:r>
              <a:rPr lang="en-US" dirty="0" err="1"/>
              <a:t>vyhlásenia</a:t>
            </a:r>
            <a:r>
              <a:rPr lang="en-US" dirty="0"/>
              <a:t>:</a:t>
            </a:r>
          </a:p>
          <a:p>
            <a:r>
              <a:rPr lang="en-US" b="1" dirty="0"/>
              <a:t>if statement</a:t>
            </a:r>
            <a:r>
              <a:rPr lang="en-US" dirty="0"/>
              <a:t> - </a:t>
            </a:r>
            <a:r>
              <a:rPr lang="en-US" dirty="0" err="1"/>
              <a:t>vykoná</a:t>
            </a:r>
            <a:r>
              <a:rPr lang="en-US" dirty="0"/>
              <a:t> </a:t>
            </a:r>
            <a:r>
              <a:rPr lang="en-US" dirty="0" err="1"/>
              <a:t>nejaký</a:t>
            </a:r>
            <a:r>
              <a:rPr lang="en-US" dirty="0"/>
              <a:t> </a:t>
            </a:r>
            <a:r>
              <a:rPr lang="en-US" dirty="0" err="1"/>
              <a:t>kód</a:t>
            </a:r>
            <a:r>
              <a:rPr lang="en-US" dirty="0"/>
              <a:t>, </a:t>
            </a:r>
            <a:r>
              <a:rPr lang="en-US" dirty="0" err="1"/>
              <a:t>ak</a:t>
            </a:r>
            <a:r>
              <a:rPr lang="en-US" dirty="0"/>
              <a:t> je </a:t>
            </a:r>
            <a:r>
              <a:rPr lang="en-US" dirty="0" err="1"/>
              <a:t>jedna</a:t>
            </a:r>
            <a:r>
              <a:rPr lang="en-US" dirty="0"/>
              <a:t> </a:t>
            </a:r>
            <a:r>
              <a:rPr lang="en-US" dirty="0" err="1"/>
              <a:t>podmienka</a:t>
            </a:r>
            <a:r>
              <a:rPr lang="en-US" dirty="0"/>
              <a:t> </a:t>
            </a:r>
            <a:r>
              <a:rPr lang="en-US" dirty="0" err="1"/>
              <a:t>pravdivá</a:t>
            </a:r>
            <a:endParaRPr lang="en-US" dirty="0"/>
          </a:p>
          <a:p>
            <a:r>
              <a:rPr lang="en-US" b="1" dirty="0"/>
              <a:t>if statement else</a:t>
            </a:r>
            <a:r>
              <a:rPr lang="en-US" dirty="0"/>
              <a:t> - </a:t>
            </a:r>
            <a:r>
              <a:rPr lang="en-US" dirty="0" err="1"/>
              <a:t>vykoná</a:t>
            </a:r>
            <a:r>
              <a:rPr lang="en-US" dirty="0"/>
              <a:t> </a:t>
            </a:r>
            <a:r>
              <a:rPr lang="en-US" dirty="0" err="1"/>
              <a:t>nejaký</a:t>
            </a:r>
            <a:r>
              <a:rPr lang="en-US" dirty="0"/>
              <a:t> </a:t>
            </a:r>
            <a:r>
              <a:rPr lang="en-US" dirty="0" err="1"/>
              <a:t>kód</a:t>
            </a:r>
            <a:r>
              <a:rPr lang="en-US" dirty="0"/>
              <a:t>, </a:t>
            </a:r>
            <a:r>
              <a:rPr lang="en-US" dirty="0" err="1"/>
              <a:t>ak</a:t>
            </a:r>
            <a:r>
              <a:rPr lang="en-US" dirty="0"/>
              <a:t> je </a:t>
            </a:r>
            <a:r>
              <a:rPr lang="en-US" dirty="0" err="1"/>
              <a:t>podmienka</a:t>
            </a:r>
            <a:r>
              <a:rPr lang="en-US" dirty="0"/>
              <a:t> </a:t>
            </a:r>
            <a:r>
              <a:rPr lang="en-US" dirty="0" err="1"/>
              <a:t>pravdivá</a:t>
            </a:r>
            <a:r>
              <a:rPr lang="en-US" dirty="0"/>
              <a:t> a </a:t>
            </a:r>
            <a:r>
              <a:rPr lang="en-US" dirty="0" err="1"/>
              <a:t>iný</a:t>
            </a:r>
            <a:r>
              <a:rPr lang="en-US" dirty="0"/>
              <a:t> </a:t>
            </a:r>
            <a:r>
              <a:rPr lang="en-US" dirty="0" err="1"/>
              <a:t>kód</a:t>
            </a:r>
            <a:r>
              <a:rPr lang="en-US" dirty="0"/>
              <a:t>, </a:t>
            </a:r>
            <a:r>
              <a:rPr lang="en-US" dirty="0" err="1"/>
              <a:t>ak</a:t>
            </a:r>
            <a:r>
              <a:rPr lang="en-US" dirty="0"/>
              <a:t> je </a:t>
            </a:r>
            <a:r>
              <a:rPr lang="en-US" dirty="0" err="1"/>
              <a:t>táto</a:t>
            </a:r>
            <a:r>
              <a:rPr lang="en-US" dirty="0"/>
              <a:t> </a:t>
            </a:r>
            <a:r>
              <a:rPr lang="en-US" dirty="0" err="1"/>
              <a:t>podmienka</a:t>
            </a:r>
            <a:r>
              <a:rPr lang="en-US" dirty="0"/>
              <a:t> </a:t>
            </a:r>
            <a:r>
              <a:rPr lang="en-US" dirty="0" err="1"/>
              <a:t>falošná</a:t>
            </a:r>
            <a:endParaRPr lang="en-US" dirty="0"/>
          </a:p>
          <a:p>
            <a:r>
              <a:rPr lang="sk-SK" b="1" dirty="0" err="1" smtClean="0"/>
              <a:t>if</a:t>
            </a:r>
            <a:r>
              <a:rPr lang="en-US" b="1" dirty="0" smtClean="0"/>
              <a:t> </a:t>
            </a:r>
            <a:r>
              <a:rPr lang="en-US" b="1" dirty="0"/>
              <a:t>... </a:t>
            </a:r>
            <a:r>
              <a:rPr lang="en-US" b="1" dirty="0" err="1"/>
              <a:t>elseif</a:t>
            </a:r>
            <a:r>
              <a:rPr lang="en-US" b="1" dirty="0"/>
              <a:t> .... else statement</a:t>
            </a:r>
            <a:r>
              <a:rPr lang="en-US" dirty="0"/>
              <a:t> - </a:t>
            </a:r>
            <a:r>
              <a:rPr lang="en-US" dirty="0" err="1"/>
              <a:t>vykoná</a:t>
            </a:r>
            <a:r>
              <a:rPr lang="en-US" dirty="0"/>
              <a:t> </a:t>
            </a:r>
            <a:r>
              <a:rPr lang="en-US" dirty="0" err="1"/>
              <a:t>rôzne</a:t>
            </a:r>
            <a:r>
              <a:rPr lang="en-US" dirty="0"/>
              <a:t> </a:t>
            </a:r>
            <a:r>
              <a:rPr lang="en-US" dirty="0" err="1"/>
              <a:t>kódy</a:t>
            </a:r>
            <a:r>
              <a:rPr lang="en-US" dirty="0"/>
              <a:t> pre </a:t>
            </a:r>
            <a:r>
              <a:rPr lang="en-US" dirty="0" err="1"/>
              <a:t>viac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dve</a:t>
            </a:r>
            <a:r>
              <a:rPr lang="en-US" dirty="0"/>
              <a:t> </a:t>
            </a:r>
            <a:r>
              <a:rPr lang="en-US" dirty="0" err="1"/>
              <a:t>podmienky</a:t>
            </a:r>
            <a:endParaRPr lang="en-US" dirty="0"/>
          </a:p>
          <a:p>
            <a:r>
              <a:rPr lang="en-US" b="1" dirty="0" err="1"/>
              <a:t>prepínač</a:t>
            </a:r>
            <a:r>
              <a:rPr lang="en-US" dirty="0"/>
              <a:t> - </a:t>
            </a:r>
            <a:r>
              <a:rPr lang="en-US" dirty="0" err="1"/>
              <a:t>vyberie</a:t>
            </a:r>
            <a:r>
              <a:rPr lang="en-US" dirty="0"/>
              <a:t> </a:t>
            </a:r>
            <a:r>
              <a:rPr lang="en-US" dirty="0" err="1"/>
              <a:t>jeden</a:t>
            </a:r>
            <a:r>
              <a:rPr lang="en-US" dirty="0"/>
              <a:t> z </a:t>
            </a:r>
            <a:r>
              <a:rPr lang="en-US" dirty="0" err="1"/>
              <a:t>mnohých</a:t>
            </a:r>
            <a:r>
              <a:rPr lang="en-US" dirty="0"/>
              <a:t> </a:t>
            </a:r>
            <a:r>
              <a:rPr lang="en-US" dirty="0" err="1"/>
              <a:t>blokov</a:t>
            </a:r>
            <a:r>
              <a:rPr lang="en-US" dirty="0"/>
              <a:t> </a:t>
            </a:r>
            <a:r>
              <a:rPr lang="en-US" dirty="0" err="1"/>
              <a:t>kódu</a:t>
            </a:r>
            <a:r>
              <a:rPr lang="en-US" dirty="0"/>
              <a:t>, </a:t>
            </a:r>
            <a:r>
              <a:rPr lang="en-US" dirty="0" err="1"/>
              <a:t>ktorý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vykonať</a:t>
            </a:r>
            <a:endParaRPr lang="en-US" dirty="0"/>
          </a:p>
          <a:p>
            <a:r>
              <a:rPr lang="en-US" b="1" dirty="0" smtClean="0"/>
              <a:t>Statement</a:t>
            </a:r>
            <a:r>
              <a:rPr lang="sk-SK" b="1" dirty="0" smtClean="0"/>
              <a:t> = tvrdenie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69768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33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Relačné operátory v podmienkach</a:t>
            </a:r>
            <a:endParaRPr lang="en-US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563727"/>
              </p:ext>
            </p:extLst>
          </p:nvPr>
        </p:nvGraphicFramePr>
        <p:xfrm>
          <a:off x="1043608" y="1628800"/>
          <a:ext cx="6624736" cy="3600405"/>
        </p:xfrm>
        <a:graphic>
          <a:graphicData uri="http://schemas.openxmlformats.org/drawingml/2006/table">
            <a:tbl>
              <a:tblPr firstRow="1" firstCol="1" bandRow="1"/>
              <a:tblGrid>
                <a:gridCol w="3312368"/>
                <a:gridCol w="3312368"/>
              </a:tblGrid>
              <a:tr h="240027"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Operátor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zápis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Rovnosť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==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Je väčšší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&gt; 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Je menší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&lt; 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Je väčšší alebo rovný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&gt;=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Je menší alebo rovný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&lt;=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nerovnosť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!=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Všeobecná negácia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!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704" y="4509120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97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1.Jednoduché vetvenie</a:t>
            </a:r>
            <a:endParaRPr lang="en-US" dirty="0"/>
          </a:p>
        </p:txBody>
      </p:sp>
      <p:pic>
        <p:nvPicPr>
          <p:cNvPr id="4" name="Obrázo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84784"/>
            <a:ext cx="2691130" cy="25349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4293096"/>
            <a:ext cx="67722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539552" y="5301208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Podmienku zapíšeme pomocou kľúčového slova </a:t>
            </a:r>
            <a:r>
              <a:rPr lang="sk-SK" b="1" dirty="0" err="1"/>
              <a:t>if</a:t>
            </a:r>
            <a:r>
              <a:rPr lang="sk-SK" b="1" dirty="0"/>
              <a:t>, za ktorým nasleduje v zátvorke logický výraz. Ak je výraz pravdivý, vykoná sa </a:t>
            </a:r>
            <a:r>
              <a:rPr lang="sk-SK" b="1" dirty="0" smtClean="0"/>
              <a:t> príkaz1. </a:t>
            </a:r>
            <a:r>
              <a:rPr lang="sk-SK" b="1" dirty="0"/>
              <a:t>Ak nie, </a:t>
            </a:r>
            <a:r>
              <a:rPr lang="sk-SK" b="1" dirty="0" smtClean="0"/>
              <a:t>príkaz 1vykonaný </a:t>
            </a:r>
            <a:r>
              <a:rPr lang="sk-SK" b="1" dirty="0"/>
              <a:t>nebude a program pokračuje až pod ním.</a:t>
            </a:r>
            <a:endParaRPr lang="en-US" b="1" dirty="0"/>
          </a:p>
          <a:p>
            <a:endParaRPr lang="en-US" dirty="0"/>
          </a:p>
        </p:txBody>
      </p:sp>
      <p:pic>
        <p:nvPicPr>
          <p:cNvPr id="6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112" y="1196752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20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i="1" dirty="0"/>
              <a:t>2.Uplný tvar podmienky </a:t>
            </a:r>
            <a:r>
              <a:rPr lang="sk-SK" i="1" dirty="0" err="1"/>
              <a:t>if</a:t>
            </a:r>
            <a:r>
              <a:rPr lang="en-US" b="1" i="1" dirty="0"/>
              <a:t/>
            </a:r>
            <a:br>
              <a:rPr lang="en-US" b="1" i="1" dirty="0"/>
            </a:br>
            <a:endParaRPr lang="en-US" dirty="0"/>
          </a:p>
        </p:txBody>
      </p:sp>
      <p:sp>
        <p:nvSpPr>
          <p:cNvPr id="5" name="BlokTextu 4"/>
          <p:cNvSpPr txBox="1"/>
          <p:nvPr/>
        </p:nvSpPr>
        <p:spPr>
          <a:xfrm>
            <a:off x="539552" y="5301208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Ak </a:t>
            </a:r>
            <a:r>
              <a:rPr lang="sk-SK" b="1" dirty="0"/>
              <a:t>je </a:t>
            </a:r>
            <a:r>
              <a:rPr lang="sk-SK" b="1" dirty="0" smtClean="0"/>
              <a:t>výraz „p“ </a:t>
            </a:r>
            <a:r>
              <a:rPr lang="sk-SK" b="1" dirty="0"/>
              <a:t>pravdivý, vykoná sa </a:t>
            </a:r>
            <a:r>
              <a:rPr lang="sk-SK" b="1" dirty="0" smtClean="0"/>
              <a:t> príkaz1. </a:t>
            </a:r>
            <a:r>
              <a:rPr lang="sk-SK" b="1" dirty="0"/>
              <a:t>Ak nie, </a:t>
            </a:r>
            <a:r>
              <a:rPr lang="sk-SK" b="1" dirty="0" smtClean="0"/>
              <a:t>bude vykonaný </a:t>
            </a:r>
            <a:r>
              <a:rPr lang="sk-SK" b="1" dirty="0" err="1" smtClean="0"/>
              <a:t>prikaz</a:t>
            </a:r>
            <a:r>
              <a:rPr lang="sk-SK" b="1" dirty="0" smtClean="0"/>
              <a:t> 2</a:t>
            </a:r>
            <a:endParaRPr lang="en-US" b="1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41" y="3284984"/>
            <a:ext cx="72294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Obrázok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659" y="1124744"/>
            <a:ext cx="2406650" cy="2515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933" y="1124744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54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PHP - </a:t>
            </a:r>
            <a:r>
              <a:rPr lang="sk-SK" dirty="0" smtClean="0"/>
              <a:t>vetvenie</a:t>
            </a:r>
            <a:r>
              <a:rPr lang="en-GB" dirty="0" smtClean="0"/>
              <a:t> </a:t>
            </a:r>
            <a:r>
              <a:rPr lang="en-GB" dirty="0"/>
              <a:t>if ... </a:t>
            </a:r>
            <a:r>
              <a:rPr lang="en-GB" dirty="0" err="1"/>
              <a:t>elseif</a:t>
            </a:r>
            <a:r>
              <a:rPr lang="en-GB" dirty="0"/>
              <a:t> .... else</a:t>
            </a:r>
            <a:br>
              <a:rPr lang="en-GB" dirty="0"/>
            </a:br>
            <a:endParaRPr lang="en-US" dirty="0"/>
          </a:p>
        </p:txBody>
      </p:sp>
      <p:sp>
        <p:nvSpPr>
          <p:cNvPr id="6" name="Obdĺžnik 5"/>
          <p:cNvSpPr/>
          <p:nvPr/>
        </p:nvSpPr>
        <p:spPr>
          <a:xfrm>
            <a:off x="971600" y="1484784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dirty="0">
                <a:solidFill>
                  <a:srgbClr val="00B0F0"/>
                </a:solidFill>
              </a:rPr>
              <a:t>if</a:t>
            </a:r>
            <a:r>
              <a:rPr lang="en-GB" dirty="0"/>
              <a:t> (</a:t>
            </a:r>
            <a:r>
              <a:rPr lang="en-GB" i="1" dirty="0"/>
              <a:t>condition</a:t>
            </a:r>
            <a:r>
              <a:rPr lang="en-GB" dirty="0"/>
              <a:t>) {</a:t>
            </a:r>
            <a:br>
              <a:rPr lang="en-GB" dirty="0"/>
            </a:br>
            <a:r>
              <a:rPr lang="en-GB" dirty="0"/>
              <a:t>    </a:t>
            </a:r>
            <a:r>
              <a:rPr lang="en-GB" i="1" dirty="0"/>
              <a:t>code to be executed if this condition is true;</a:t>
            </a:r>
            <a:br>
              <a:rPr lang="en-GB" i="1" dirty="0"/>
            </a:br>
            <a:r>
              <a:rPr lang="en-GB" dirty="0"/>
              <a:t>} </a:t>
            </a:r>
            <a:r>
              <a:rPr lang="en-GB" dirty="0" err="1">
                <a:solidFill>
                  <a:srgbClr val="00B0F0"/>
                </a:solidFill>
              </a:rPr>
              <a:t>elseif</a:t>
            </a:r>
            <a:r>
              <a:rPr lang="en-GB" dirty="0"/>
              <a:t> (</a:t>
            </a:r>
            <a:r>
              <a:rPr lang="en-GB" i="1" dirty="0"/>
              <a:t>condition</a:t>
            </a:r>
            <a:r>
              <a:rPr lang="en-GB" dirty="0"/>
              <a:t>) {</a:t>
            </a:r>
            <a:br>
              <a:rPr lang="en-GB" dirty="0"/>
            </a:br>
            <a:r>
              <a:rPr lang="en-GB" dirty="0"/>
              <a:t>  </a:t>
            </a:r>
            <a:r>
              <a:rPr lang="en-GB" i="1" dirty="0"/>
              <a:t>  code to be executed if this condition is true;</a:t>
            </a:r>
            <a:br>
              <a:rPr lang="en-GB" i="1" dirty="0"/>
            </a:br>
            <a:r>
              <a:rPr lang="en-GB" dirty="0"/>
              <a:t>} </a:t>
            </a:r>
            <a:r>
              <a:rPr lang="en-GB" dirty="0">
                <a:solidFill>
                  <a:srgbClr val="00B0F0"/>
                </a:solidFill>
              </a:rPr>
              <a:t>else</a:t>
            </a:r>
            <a:r>
              <a:rPr lang="en-GB" dirty="0"/>
              <a:t> {</a:t>
            </a:r>
            <a:br>
              <a:rPr lang="en-GB" dirty="0"/>
            </a:br>
            <a:r>
              <a:rPr lang="en-GB" dirty="0"/>
              <a:t>    </a:t>
            </a:r>
            <a:r>
              <a:rPr lang="en-GB" i="1" dirty="0"/>
              <a:t>code to be executed if all conditions are false;</a:t>
            </a:r>
            <a:br>
              <a:rPr lang="en-GB" i="1" dirty="0"/>
            </a:br>
            <a:r>
              <a:rPr lang="en-GB" dirty="0"/>
              <a:t>}</a:t>
            </a:r>
            <a:endParaRPr lang="en-US" dirty="0"/>
          </a:p>
        </p:txBody>
      </p:sp>
      <p:pic>
        <p:nvPicPr>
          <p:cNvPr id="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60848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2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1.Úvod </a:t>
            </a:r>
            <a:r>
              <a:rPr lang="sk-SK" dirty="0"/>
              <a:t>do PHP a webových </a:t>
            </a:r>
            <a:r>
              <a:rPr lang="sk-SK" dirty="0" err="1" smtClean="0"/>
              <a:t>aplikacií</a:t>
            </a:r>
            <a:endParaRPr lang="sk-SK" noProof="0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81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Webová stránka</a:t>
            </a:r>
            <a:endParaRPr lang="sk-SK" noProof="0" dirty="0" smtClean="0"/>
          </a:p>
        </p:txBody>
      </p:sp>
      <p:sp>
        <p:nvSpPr>
          <p:cNvPr id="5" name="BlokTextu 4"/>
          <p:cNvSpPr txBox="1"/>
          <p:nvPr/>
        </p:nvSpPr>
        <p:spPr>
          <a:xfrm>
            <a:off x="539552" y="501317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7" name="BlokTextu 6"/>
          <p:cNvSpPr txBox="1"/>
          <p:nvPr/>
        </p:nvSpPr>
        <p:spPr>
          <a:xfrm>
            <a:off x="539552" y="1988840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k-SK" sz="2800" dirty="0"/>
              <a:t>Výsledná stránka </a:t>
            </a:r>
            <a:r>
              <a:rPr lang="sk-SK" sz="2800" dirty="0" smtClean="0"/>
              <a:t>je statická,</a:t>
            </a:r>
            <a:r>
              <a:rPr lang="sk-SK" sz="2800" dirty="0"/>
              <a:t> </a:t>
            </a:r>
            <a:r>
              <a:rPr lang="sk-SK" sz="2800" dirty="0" smtClean="0"/>
              <a:t>je to dokument ,ktorý sa dá iba čítať.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k-SK" sz="2800" dirty="0"/>
              <a:t>HTML stránky </a:t>
            </a:r>
            <a:r>
              <a:rPr lang="sk-SK" sz="2800" dirty="0" smtClean="0"/>
              <a:t>sú  uložené </a:t>
            </a:r>
            <a:r>
              <a:rPr lang="sk-SK" sz="2800" dirty="0"/>
              <a:t>na </a:t>
            </a:r>
            <a:r>
              <a:rPr lang="sk-SK" sz="2800" dirty="0" smtClean="0"/>
              <a:t>servery.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k-SK" sz="2800" dirty="0" smtClean="0"/>
              <a:t>Ak  </a:t>
            </a:r>
            <a:r>
              <a:rPr lang="sk-SK" sz="2800" dirty="0"/>
              <a:t>klient (</a:t>
            </a:r>
            <a:r>
              <a:rPr lang="sk-SK" sz="2800" dirty="0" err="1" smtClean="0"/>
              <a:t>uživateľ</a:t>
            </a:r>
            <a:r>
              <a:rPr lang="sk-SK" sz="2800" dirty="0" smtClean="0"/>
              <a:t> </a:t>
            </a:r>
            <a:r>
              <a:rPr lang="sk-SK" sz="2800" dirty="0"/>
              <a:t>s webovým </a:t>
            </a:r>
            <a:r>
              <a:rPr lang="sk-SK" sz="2800" dirty="0" smtClean="0"/>
              <a:t>prehliadačom) </a:t>
            </a:r>
            <a:r>
              <a:rPr lang="sk-SK" sz="2800" dirty="0"/>
              <a:t>pošle </a:t>
            </a:r>
            <a:r>
              <a:rPr lang="sk-SK" sz="2800" dirty="0" smtClean="0"/>
              <a:t>požiadavku  </a:t>
            </a:r>
            <a:r>
              <a:rPr lang="sk-SK" sz="2800" dirty="0"/>
              <a:t>na server, server mu </a:t>
            </a:r>
            <a:r>
              <a:rPr lang="sk-SK" sz="2800" dirty="0" smtClean="0"/>
              <a:t>jednoducho </a:t>
            </a:r>
            <a:r>
              <a:rPr lang="sk-SK" sz="2800" dirty="0" err="1"/>
              <a:t>vrátí</a:t>
            </a:r>
            <a:r>
              <a:rPr lang="sk-SK" sz="2800" dirty="0"/>
              <a:t> </a:t>
            </a:r>
            <a:r>
              <a:rPr lang="sk-SK" sz="2800" dirty="0" smtClean="0"/>
              <a:t>presne </a:t>
            </a:r>
            <a:r>
              <a:rPr lang="sk-SK" sz="2800" dirty="0"/>
              <a:t>tu stránku, </a:t>
            </a:r>
            <a:r>
              <a:rPr lang="sk-SK" sz="2800" dirty="0" smtClean="0"/>
              <a:t>ktorú má uloženú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k-SK" sz="2800" dirty="0" smtClean="0"/>
              <a:t>Táto architektúra sa nazýva </a:t>
            </a:r>
            <a:r>
              <a:rPr lang="sk-SK" sz="2800" dirty="0" err="1"/>
              <a:t>klient-server</a:t>
            </a:r>
            <a:r>
              <a:rPr lang="sk-SK" sz="2800" dirty="0" smtClean="0"/>
              <a:t>.</a:t>
            </a:r>
            <a:endParaRPr lang="en-US" sz="2800" dirty="0"/>
          </a:p>
          <a:p>
            <a:pPr marL="285750" indent="-285750">
              <a:buFont typeface="Wingdings" pitchFamily="2" charset="2"/>
              <a:buChar char="Ø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Súbory na internete k 29.novembru 2017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03" y="1619250"/>
            <a:ext cx="7158474" cy="44740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16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pozdrav.php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59" y="1340768"/>
            <a:ext cx="74580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76" y="4941168"/>
            <a:ext cx="7429500" cy="1409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úvisiaci obrázo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6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pozdravSkuska.php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41140"/>
            <a:ext cx="756285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93650"/>
            <a:ext cx="8791575" cy="128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53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Zadanie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361928"/>
          </a:xfrm>
        </p:spPr>
        <p:txBody>
          <a:bodyPr/>
          <a:lstStyle/>
          <a:p>
            <a:r>
              <a:rPr lang="sk-SK" dirty="0" smtClean="0"/>
              <a:t>Vytvorte </a:t>
            </a:r>
            <a:r>
              <a:rPr lang="sk-SK" dirty="0"/>
              <a:t>aplikáciu, ktorá zhodnotí vek používateľa. Vek si nechá zadať do formulára a po jeho odoslaní vypíše v závislosti na veku:</a:t>
            </a:r>
            <a:endParaRPr lang="en-US" dirty="0"/>
          </a:p>
          <a:p>
            <a:pPr lvl="0"/>
            <a:r>
              <a:rPr lang="sk-SK" dirty="0"/>
              <a:t>1-5 rokov: Si v predškolskom veku.</a:t>
            </a:r>
            <a:endParaRPr lang="en-US" dirty="0"/>
          </a:p>
          <a:p>
            <a:pPr lvl="0"/>
            <a:r>
              <a:rPr lang="sk-SK" dirty="0"/>
              <a:t>6-17 rokov: Ešte nie si dospelý.</a:t>
            </a:r>
            <a:endParaRPr lang="en-US" dirty="0"/>
          </a:p>
          <a:p>
            <a:pPr lvl="0"/>
            <a:r>
              <a:rPr lang="sk-SK" dirty="0"/>
              <a:t>18-49 rokov: Si  mladý!</a:t>
            </a:r>
            <a:endParaRPr lang="en-US" dirty="0"/>
          </a:p>
          <a:p>
            <a:pPr lvl="0"/>
            <a:r>
              <a:rPr lang="sk-SK" dirty="0"/>
              <a:t>50+: Si už starý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009" y="3140968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67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Súbory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586064"/>
          </a:xfrm>
        </p:spPr>
        <p:txBody>
          <a:bodyPr>
            <a:normAutofit fontScale="92500" lnSpcReduction="20000"/>
          </a:bodyPr>
          <a:lstStyle/>
          <a:p>
            <a:r>
              <a:rPr lang="sk-SK" dirty="0" err="1" smtClean="0">
                <a:solidFill>
                  <a:srgbClr val="00B0F0"/>
                </a:solidFill>
              </a:rPr>
              <a:t>vek.html</a:t>
            </a:r>
            <a:r>
              <a:rPr lang="sk-SK" dirty="0" err="1" smtClean="0"/>
              <a:t>-vstupný</a:t>
            </a:r>
            <a:r>
              <a:rPr lang="sk-SK" dirty="0" smtClean="0"/>
              <a:t> formulár na zadanie veku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 smtClean="0">
              <a:solidFill>
                <a:srgbClr val="00B0F0"/>
              </a:solidFill>
            </a:endParaRPr>
          </a:p>
          <a:p>
            <a:endParaRPr lang="sk-SK" dirty="0">
              <a:solidFill>
                <a:srgbClr val="00B0F0"/>
              </a:solidFill>
            </a:endParaRPr>
          </a:p>
          <a:p>
            <a:r>
              <a:rPr lang="sk-SK" dirty="0" err="1" smtClean="0">
                <a:solidFill>
                  <a:srgbClr val="00B0F0"/>
                </a:solidFill>
              </a:rPr>
              <a:t>vek.php</a:t>
            </a:r>
            <a:r>
              <a:rPr lang="sk-SK" dirty="0" err="1" smtClean="0"/>
              <a:t>-script</a:t>
            </a:r>
            <a:r>
              <a:rPr lang="sk-SK" dirty="0" smtClean="0"/>
              <a:t> na vyhodnotenie  zadaného veku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!!!!!!! V </a:t>
            </a:r>
            <a:r>
              <a:rPr lang="sk-SK" dirty="0" err="1" smtClean="0"/>
              <a:t>localhoste</a:t>
            </a:r>
            <a:r>
              <a:rPr lang="sk-SK" dirty="0" smtClean="0"/>
              <a:t> treba začať súborom </a:t>
            </a:r>
            <a:r>
              <a:rPr lang="sk-SK" dirty="0" err="1" smtClean="0"/>
              <a:t>vek.html</a:t>
            </a:r>
            <a:endParaRPr lang="sk-SK" dirty="0" smtClean="0"/>
          </a:p>
          <a:p>
            <a:r>
              <a:rPr lang="sk-SK" dirty="0" smtClean="0"/>
              <a:t> </a:t>
            </a:r>
            <a:r>
              <a:rPr lang="sk-SK" dirty="0" err="1" smtClean="0"/>
              <a:t>nasledne</a:t>
            </a:r>
            <a:r>
              <a:rPr lang="sk-SK" dirty="0" smtClean="0"/>
              <a:t> sa spustí </a:t>
            </a:r>
            <a:r>
              <a:rPr lang="sk-SK" dirty="0" err="1" smtClean="0"/>
              <a:t>vek.php</a:t>
            </a:r>
            <a:endParaRPr lang="sk-SK" dirty="0" smtClean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1484784"/>
            <a:ext cx="10858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45024"/>
            <a:ext cx="8477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491" y="793206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56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54247"/>
            <a:ext cx="8185506" cy="415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667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7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3"/>
            <a:ext cx="6696744" cy="649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285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0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Výstup </a:t>
            </a:r>
            <a:r>
              <a:rPr lang="sk-SK" dirty="0" err="1" smtClean="0"/>
              <a:t>php</a:t>
            </a:r>
            <a:r>
              <a:rPr lang="sk-SK" dirty="0" smtClean="0"/>
              <a:t> servera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244408" cy="276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50" y="4581127"/>
            <a:ext cx="8627529" cy="101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83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Zadanie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361928"/>
          </a:xfrm>
        </p:spPr>
        <p:txBody>
          <a:bodyPr>
            <a:normAutofit fontScale="92500"/>
          </a:bodyPr>
          <a:lstStyle/>
          <a:p>
            <a:r>
              <a:rPr lang="sk-SK" dirty="0" smtClean="0"/>
              <a:t>Vytvorte </a:t>
            </a:r>
            <a:r>
              <a:rPr lang="sk-SK" dirty="0"/>
              <a:t>aplikáciu, ktorá </a:t>
            </a:r>
            <a:r>
              <a:rPr lang="sk-SK" dirty="0" smtClean="0"/>
              <a:t>urobí výpočet pre nasledovné :</a:t>
            </a:r>
            <a:endParaRPr lang="en-US" dirty="0"/>
          </a:p>
          <a:p>
            <a:r>
              <a:rPr lang="sk-SK" dirty="0" smtClean="0"/>
              <a:t>+ sčítanie</a:t>
            </a:r>
          </a:p>
          <a:p>
            <a:r>
              <a:rPr lang="sk-SK" dirty="0" smtClean="0"/>
              <a:t>-odčítanie</a:t>
            </a:r>
          </a:p>
          <a:p>
            <a:r>
              <a:rPr lang="sk-SK" dirty="0" smtClean="0"/>
              <a:t>* násobenie</a:t>
            </a:r>
          </a:p>
          <a:p>
            <a:r>
              <a:rPr lang="sk-SK" dirty="0" smtClean="0"/>
              <a:t>/delenie</a:t>
            </a:r>
          </a:p>
          <a:p>
            <a:pPr marL="0" indent="0">
              <a:buNone/>
            </a:pPr>
            <a:r>
              <a:rPr lang="sk-SK" dirty="0" smtClean="0"/>
              <a:t>Dvoch zadaných čísel</a:t>
            </a:r>
          </a:p>
          <a:p>
            <a:pPr>
              <a:buFont typeface="Wingdings" pitchFamily="2" charset="2"/>
              <a:buChar char="q"/>
            </a:pPr>
            <a:r>
              <a:rPr lang="sk-SK" dirty="0" smtClean="0"/>
              <a:t>Voľba matematickej operácie bude vo vstupnom </a:t>
            </a:r>
            <a:r>
              <a:rPr lang="sk-SK" dirty="0" err="1" smtClean="0"/>
              <a:t>formuláry</a:t>
            </a:r>
            <a:endParaRPr lang="sk-SK" dirty="0" smtClean="0"/>
          </a:p>
          <a:p>
            <a:endParaRPr lang="en-US" dirty="0"/>
          </a:p>
        </p:txBody>
      </p:sp>
      <p:pic>
        <p:nvPicPr>
          <p:cNvPr id="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53136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88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Graf riešenia </a:t>
            </a:r>
            <a:r>
              <a:rPr lang="sk-SK" dirty="0" err="1" smtClean="0"/>
              <a:t>scriptu</a:t>
            </a:r>
            <a:endParaRPr lang="en-US" dirty="0"/>
          </a:p>
        </p:txBody>
      </p:sp>
      <p:pic>
        <p:nvPicPr>
          <p:cNvPr id="4" name="Obrázo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3912235" cy="49460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04864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93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16419" y="0"/>
            <a:ext cx="8229600" cy="990600"/>
          </a:xfrm>
        </p:spPr>
        <p:txBody>
          <a:bodyPr/>
          <a:lstStyle/>
          <a:p>
            <a:r>
              <a:rPr lang="sk-SK" dirty="0" smtClean="0"/>
              <a:t>1.Úvod </a:t>
            </a:r>
            <a:r>
              <a:rPr lang="sk-SK" dirty="0"/>
              <a:t>do PHP a webových </a:t>
            </a:r>
            <a:r>
              <a:rPr lang="sk-SK" dirty="0" smtClean="0"/>
              <a:t>aplikácií</a:t>
            </a:r>
            <a:endParaRPr lang="sk-SK" noProof="0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81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i="1" dirty="0" smtClean="0"/>
              <a:t>Webová aplikácia</a:t>
            </a:r>
            <a:endParaRPr lang="en-US" b="1" i="1" dirty="0"/>
          </a:p>
          <a:p>
            <a:pPr marL="0" indent="0">
              <a:buNone/>
            </a:pPr>
            <a:endParaRPr lang="sk-SK" noProof="0" dirty="0" smtClean="0"/>
          </a:p>
        </p:txBody>
      </p:sp>
      <p:sp>
        <p:nvSpPr>
          <p:cNvPr id="5" name="BlokTextu 4"/>
          <p:cNvSpPr txBox="1"/>
          <p:nvPr/>
        </p:nvSpPr>
        <p:spPr>
          <a:xfrm>
            <a:off x="539552" y="501317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44" y="1727337"/>
            <a:ext cx="6590584" cy="44428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3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Súbory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</p:spPr>
        <p:txBody>
          <a:bodyPr>
            <a:normAutofit fontScale="85000" lnSpcReduction="10000"/>
          </a:bodyPr>
          <a:lstStyle/>
          <a:p>
            <a:r>
              <a:rPr lang="sk-SK" dirty="0" err="1" smtClean="0">
                <a:solidFill>
                  <a:srgbClr val="00B0F0"/>
                </a:solidFill>
              </a:rPr>
              <a:t>lepsiaKalkulacka.php</a:t>
            </a:r>
            <a:r>
              <a:rPr lang="sk-SK" dirty="0" err="1" smtClean="0"/>
              <a:t>-vstupný</a:t>
            </a:r>
            <a:r>
              <a:rPr lang="sk-SK" dirty="0" smtClean="0"/>
              <a:t> formulár na zadanie čísel a operácie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sk-SK" dirty="0">
              <a:solidFill>
                <a:srgbClr val="00B0F0"/>
              </a:solidFill>
            </a:endParaRPr>
          </a:p>
          <a:p>
            <a:endParaRPr lang="sk-SK" dirty="0" smtClean="0">
              <a:solidFill>
                <a:srgbClr val="00B0F0"/>
              </a:solidFill>
            </a:endParaRPr>
          </a:p>
          <a:p>
            <a:r>
              <a:rPr lang="sk-SK" dirty="0" err="1" smtClean="0">
                <a:solidFill>
                  <a:srgbClr val="00B0F0"/>
                </a:solidFill>
              </a:rPr>
              <a:t>lepsiVypocet.php</a:t>
            </a:r>
            <a:r>
              <a:rPr lang="sk-SK" dirty="0" err="1" smtClean="0"/>
              <a:t>-script</a:t>
            </a:r>
            <a:r>
              <a:rPr lang="sk-SK" dirty="0" smtClean="0"/>
              <a:t> na vyhodnotenie  zadaných údajov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!!!!!!! V </a:t>
            </a:r>
            <a:r>
              <a:rPr lang="sk-SK" dirty="0" err="1" smtClean="0"/>
              <a:t>localhoste</a:t>
            </a:r>
            <a:r>
              <a:rPr lang="sk-SK" dirty="0" smtClean="0"/>
              <a:t> treba začať súborom </a:t>
            </a:r>
            <a:r>
              <a:rPr lang="sk-SK" dirty="0" err="1" smtClean="0"/>
              <a:t>lepsiaKalkulacka.php</a:t>
            </a:r>
            <a:endParaRPr lang="sk-SK" dirty="0" smtClean="0"/>
          </a:p>
          <a:p>
            <a:r>
              <a:rPr lang="sk-SK" dirty="0" smtClean="0"/>
              <a:t> </a:t>
            </a:r>
            <a:r>
              <a:rPr lang="sk-SK" dirty="0" err="1" smtClean="0"/>
              <a:t>nasledne</a:t>
            </a:r>
            <a:r>
              <a:rPr lang="sk-SK" dirty="0" smtClean="0"/>
              <a:t> sa spustí </a:t>
            </a:r>
            <a:r>
              <a:rPr lang="sk-SK" dirty="0" err="1" smtClean="0"/>
              <a:t>lepsiVypocet.php</a:t>
            </a:r>
            <a:endParaRPr lang="sk-SK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005" y="4123152"/>
            <a:ext cx="1080120" cy="1249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065" y="1609579"/>
            <a:ext cx="1136119" cy="147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199" y="1844824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11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900113"/>
            <a:ext cx="80010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35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4614"/>
            <a:ext cx="614146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05273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98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2450" y="0"/>
            <a:ext cx="8229600" cy="990600"/>
          </a:xfrm>
        </p:spPr>
        <p:txBody>
          <a:bodyPr/>
          <a:lstStyle/>
          <a:p>
            <a:r>
              <a:rPr lang="sk-SK" dirty="0" smtClean="0"/>
              <a:t>Výstup </a:t>
            </a:r>
            <a:r>
              <a:rPr lang="sk-SK" dirty="0" err="1" smtClean="0"/>
              <a:t>php</a:t>
            </a:r>
            <a:r>
              <a:rPr lang="sk-SK" dirty="0" smtClean="0"/>
              <a:t> servera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5329461" cy="3504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09016"/>
            <a:ext cx="7477844" cy="2229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64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67544" y="260648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i="1" dirty="0" err="1"/>
              <a:t>Switch</a:t>
            </a:r>
            <a:endParaRPr lang="en-US" b="1" i="1" dirty="0"/>
          </a:p>
        </p:txBody>
      </p:sp>
      <p:sp>
        <p:nvSpPr>
          <p:cNvPr id="3" name="BlokTextu 2"/>
          <p:cNvSpPr txBox="1"/>
          <p:nvPr/>
        </p:nvSpPr>
        <p:spPr>
          <a:xfrm>
            <a:off x="827584" y="1556792"/>
            <a:ext cx="63367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sk-SK" smtClean="0"/>
              <a:t> Ide </a:t>
            </a:r>
            <a:r>
              <a:rPr lang="sk-SK" sz="2000" smtClean="0"/>
              <a:t>o alternatívny  </a:t>
            </a:r>
            <a:r>
              <a:rPr lang="sk-SK" sz="2000"/>
              <a:t>zápis </a:t>
            </a:r>
            <a:r>
              <a:rPr lang="sk-SK" sz="2000" smtClean="0"/>
              <a:t>sekvencie </a:t>
            </a:r>
            <a:r>
              <a:rPr lang="sk-SK" sz="2000"/>
              <a:t>if...else. </a:t>
            </a:r>
            <a:endParaRPr lang="sk-SK" sz="2000" smtClean="0"/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q"/>
            </a:pPr>
            <a:r>
              <a:rPr lang="sk-SK" sz="2000" smtClean="0"/>
              <a:t>Switch ( prepínač</a:t>
            </a:r>
            <a:r>
              <a:rPr lang="sk-SK" sz="2000"/>
              <a:t>) umožňuje </a:t>
            </a:r>
            <a:r>
              <a:rPr lang="sk-SK" sz="2000" smtClean="0"/>
              <a:t>jednoducho reagovať </a:t>
            </a:r>
            <a:r>
              <a:rPr lang="sk-SK" sz="2000"/>
              <a:t>na </a:t>
            </a:r>
            <a:r>
              <a:rPr lang="sk-SK" sz="2000" smtClean="0"/>
              <a:t>rôzne </a:t>
            </a:r>
            <a:r>
              <a:rPr lang="sk-SK" sz="2000"/>
              <a:t>hodnoty </a:t>
            </a:r>
            <a:r>
              <a:rPr lang="sk-SK" sz="2000" smtClean="0"/>
              <a:t>neakej premennej.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q"/>
            </a:pPr>
            <a:r>
              <a:rPr lang="sk-SK"/>
              <a:t>Za </a:t>
            </a:r>
            <a:r>
              <a:rPr lang="sk-SK" smtClean="0"/>
              <a:t>klúčovým slovom </a:t>
            </a:r>
            <a:r>
              <a:rPr lang="sk-SK">
                <a:solidFill>
                  <a:srgbClr val="00B0F0"/>
                </a:solidFill>
              </a:rPr>
              <a:t>switch</a:t>
            </a:r>
            <a:r>
              <a:rPr lang="sk-SK"/>
              <a:t> vložíme do </a:t>
            </a:r>
            <a:r>
              <a:rPr lang="sk-SK" smtClean="0"/>
              <a:t>zátvorky promennú, ktorej  hodnoty </a:t>
            </a:r>
            <a:r>
              <a:rPr lang="sk-SK"/>
              <a:t>chceme </a:t>
            </a:r>
            <a:r>
              <a:rPr lang="sk-SK" smtClean="0"/>
              <a:t>opodmienkovať.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q"/>
            </a:pPr>
            <a:r>
              <a:rPr lang="sk-SK" smtClean="0"/>
              <a:t>Telo switch e </a:t>
            </a:r>
            <a:r>
              <a:rPr lang="sk-SK"/>
              <a:t>je v bloku </a:t>
            </a:r>
            <a:r>
              <a:rPr lang="sk-SK" smtClean="0"/>
              <a:t>zo zložených zátvoriek</a:t>
            </a:r>
            <a:r>
              <a:rPr lang="sk-SK"/>
              <a:t>. </a:t>
            </a:r>
            <a:endParaRPr lang="sk-SK" smtClean="0"/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q"/>
            </a:pPr>
            <a:r>
              <a:rPr lang="sk-SK" smtClean="0"/>
              <a:t>Jednotlivé prípady </a:t>
            </a:r>
            <a:r>
              <a:rPr lang="sk-SK"/>
              <a:t>označíme </a:t>
            </a:r>
            <a:r>
              <a:rPr lang="sk-SK" smtClean="0"/>
              <a:t>slovom </a:t>
            </a:r>
            <a:r>
              <a:rPr lang="sk-SK"/>
              <a:t>case a za </a:t>
            </a:r>
            <a:r>
              <a:rPr lang="sk-SK" smtClean="0"/>
              <a:t>ne </a:t>
            </a:r>
            <a:r>
              <a:rPr lang="sk-SK"/>
              <a:t>vložíme </a:t>
            </a:r>
            <a:r>
              <a:rPr lang="sk-SK" smtClean="0"/>
              <a:t>dvojbodku.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098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67544" y="260648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i="1" smtClean="0"/>
              <a:t>Switch-syntax</a:t>
            </a:r>
            <a:endParaRPr lang="en-US" b="1" i="1" dirty="0"/>
          </a:p>
        </p:txBody>
      </p:sp>
      <p:sp>
        <p:nvSpPr>
          <p:cNvPr id="2" name="Obdĺžnik 1"/>
          <p:cNvSpPr/>
          <p:nvPr/>
        </p:nvSpPr>
        <p:spPr>
          <a:xfrm>
            <a:off x="1835696" y="1844824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>switch (</a:t>
            </a:r>
            <a:r>
              <a:rPr lang="en-US" i="1"/>
              <a:t>n</a:t>
            </a:r>
            <a:r>
              <a:rPr lang="en-US"/>
              <a:t>) {</a:t>
            </a:r>
            <a:br>
              <a:rPr lang="en-US"/>
            </a:br>
            <a:r>
              <a:rPr lang="en-US"/>
              <a:t>    </a:t>
            </a:r>
            <a:r>
              <a:rPr lang="en-US">
                <a:solidFill>
                  <a:srgbClr val="00B0F0"/>
                </a:solidFill>
              </a:rPr>
              <a:t>case </a:t>
            </a:r>
            <a:r>
              <a:rPr lang="en-US" i="1">
                <a:solidFill>
                  <a:srgbClr val="00B0F0"/>
                </a:solidFill>
              </a:rPr>
              <a:t>label1:</a:t>
            </a:r>
            <a:r>
              <a:rPr lang="en-US">
                <a:solidFill>
                  <a:srgbClr val="00B0F0"/>
                </a:solidFill>
              </a:rPr>
              <a:t/>
            </a:r>
            <a:br>
              <a:rPr lang="en-US">
                <a:solidFill>
                  <a:srgbClr val="00B0F0"/>
                </a:solidFill>
              </a:rPr>
            </a:br>
            <a:r>
              <a:rPr lang="en-US"/>
              <a:t>  </a:t>
            </a:r>
            <a:r>
              <a:rPr lang="en-US" i="1"/>
              <a:t>      code to be executed if n=label1;</a:t>
            </a:r>
            <a:r>
              <a:rPr lang="en-US"/>
              <a:t/>
            </a:r>
            <a:br>
              <a:rPr lang="en-US"/>
            </a:br>
            <a:r>
              <a:rPr lang="en-US"/>
              <a:t>        break;</a:t>
            </a:r>
            <a:br>
              <a:rPr lang="en-US"/>
            </a:br>
            <a:r>
              <a:rPr lang="en-US"/>
              <a:t>    </a:t>
            </a:r>
            <a:r>
              <a:rPr lang="en-US">
                <a:solidFill>
                  <a:srgbClr val="00B0F0"/>
                </a:solidFill>
              </a:rPr>
              <a:t>case label2:</a:t>
            </a:r>
            <a:br>
              <a:rPr lang="en-US">
                <a:solidFill>
                  <a:srgbClr val="00B0F0"/>
                </a:solidFill>
              </a:rPr>
            </a:br>
            <a:r>
              <a:rPr lang="en-US"/>
              <a:t>  </a:t>
            </a:r>
            <a:r>
              <a:rPr lang="en-US" i="1"/>
              <a:t>      code to be executed if n=label2;</a:t>
            </a:r>
            <a:r>
              <a:rPr lang="en-US"/>
              <a:t/>
            </a:r>
            <a:br>
              <a:rPr lang="en-US"/>
            </a:br>
            <a:r>
              <a:rPr lang="en-US"/>
              <a:t>        break;</a:t>
            </a:r>
            <a:br>
              <a:rPr lang="en-US"/>
            </a:br>
            <a:r>
              <a:rPr lang="en-US"/>
              <a:t>   </a:t>
            </a:r>
            <a:r>
              <a:rPr lang="en-US">
                <a:solidFill>
                  <a:srgbClr val="00B0F0"/>
                </a:solidFill>
              </a:rPr>
              <a:t> case </a:t>
            </a:r>
            <a:r>
              <a:rPr lang="en-US" i="1">
                <a:solidFill>
                  <a:srgbClr val="00B0F0"/>
                </a:solidFill>
              </a:rPr>
              <a:t>label3:</a:t>
            </a:r>
            <a:r>
              <a:rPr lang="en-US">
                <a:solidFill>
                  <a:srgbClr val="00B0F0"/>
                </a:solidFill>
              </a:rPr>
              <a:t/>
            </a:r>
            <a:br>
              <a:rPr lang="en-US">
                <a:solidFill>
                  <a:srgbClr val="00B0F0"/>
                </a:solidFill>
              </a:rPr>
            </a:br>
            <a:r>
              <a:rPr lang="en-US"/>
              <a:t>  </a:t>
            </a:r>
            <a:r>
              <a:rPr lang="en-US" i="1"/>
              <a:t>      code to be executed if n=label3;</a:t>
            </a:r>
            <a:r>
              <a:rPr lang="en-US"/>
              <a:t/>
            </a:r>
            <a:br>
              <a:rPr lang="en-US"/>
            </a:br>
            <a:r>
              <a:rPr lang="en-US"/>
              <a:t>        break;</a:t>
            </a:r>
            <a:br>
              <a:rPr lang="en-US"/>
            </a:br>
            <a:r>
              <a:rPr lang="en-US"/>
              <a:t>    ...</a:t>
            </a:r>
            <a:br>
              <a:rPr lang="en-US"/>
            </a:br>
            <a:r>
              <a:rPr lang="en-US"/>
              <a:t>    </a:t>
            </a:r>
            <a:r>
              <a:rPr lang="en-US">
                <a:solidFill>
                  <a:srgbClr val="00B0F0"/>
                </a:solidFill>
              </a:rPr>
              <a:t>default:</a:t>
            </a:r>
            <a:r>
              <a:rPr lang="en-US"/>
              <a:t/>
            </a:r>
            <a:br>
              <a:rPr lang="en-US"/>
            </a:br>
            <a:r>
              <a:rPr lang="en-US"/>
              <a:t>  </a:t>
            </a:r>
            <a:r>
              <a:rPr lang="en-US" i="1"/>
              <a:t>      code to be executed if n is different from all labels;</a:t>
            </a:r>
            <a:r>
              <a:rPr lang="en-US"/>
              <a:t/>
            </a:r>
            <a:br>
              <a:rPr lang="en-US"/>
            </a:br>
            <a:r>
              <a:rPr lang="en-US"/>
              <a:t>}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085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Zadanie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361928"/>
          </a:xfrm>
        </p:spPr>
        <p:txBody>
          <a:bodyPr>
            <a:normAutofit fontScale="92500" lnSpcReduction="10000"/>
          </a:bodyPr>
          <a:lstStyle/>
          <a:p>
            <a:r>
              <a:rPr lang="sk-SK" smtClean="0"/>
              <a:t>Vytvorte aplikáciu pomocou prepínača, </a:t>
            </a:r>
            <a:r>
              <a:rPr lang="sk-SK" dirty="0"/>
              <a:t>ktorá </a:t>
            </a:r>
            <a:r>
              <a:rPr lang="sk-SK" dirty="0" smtClean="0"/>
              <a:t>urobí výpočet pre nasledovné :</a:t>
            </a:r>
            <a:endParaRPr lang="en-US" dirty="0"/>
          </a:p>
          <a:p>
            <a:r>
              <a:rPr lang="sk-SK" dirty="0" smtClean="0"/>
              <a:t>+ sčítanie</a:t>
            </a:r>
          </a:p>
          <a:p>
            <a:r>
              <a:rPr lang="sk-SK" dirty="0" smtClean="0"/>
              <a:t>-odčítanie</a:t>
            </a:r>
          </a:p>
          <a:p>
            <a:r>
              <a:rPr lang="sk-SK" dirty="0" smtClean="0"/>
              <a:t>* násobenie</a:t>
            </a:r>
          </a:p>
          <a:p>
            <a:r>
              <a:rPr lang="sk-SK" dirty="0" smtClean="0"/>
              <a:t>/delenie</a:t>
            </a:r>
          </a:p>
          <a:p>
            <a:pPr marL="0" indent="0">
              <a:buNone/>
            </a:pPr>
            <a:r>
              <a:rPr lang="sk-SK" dirty="0" smtClean="0"/>
              <a:t>Dvoch zadaných čísel</a:t>
            </a:r>
          </a:p>
          <a:p>
            <a:pPr>
              <a:buFont typeface="Wingdings" pitchFamily="2" charset="2"/>
              <a:buChar char="q"/>
            </a:pPr>
            <a:r>
              <a:rPr lang="sk-SK" dirty="0" smtClean="0"/>
              <a:t>Voľba matematickej operácie bude vo vstupnom </a:t>
            </a:r>
            <a:r>
              <a:rPr lang="sk-SK" dirty="0" err="1" smtClean="0"/>
              <a:t>formuláry</a:t>
            </a:r>
            <a:endParaRPr lang="sk-SK" dirty="0" smtClean="0"/>
          </a:p>
          <a:p>
            <a:endParaRPr lang="en-US" dirty="0"/>
          </a:p>
        </p:txBody>
      </p:sp>
      <p:pic>
        <p:nvPicPr>
          <p:cNvPr id="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53136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65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Súbory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</p:spPr>
        <p:txBody>
          <a:bodyPr>
            <a:normAutofit fontScale="92500" lnSpcReduction="20000"/>
          </a:bodyPr>
          <a:lstStyle/>
          <a:p>
            <a:r>
              <a:rPr lang="sk-SK" smtClean="0">
                <a:solidFill>
                  <a:srgbClr val="00B0F0"/>
                </a:solidFill>
              </a:rPr>
              <a:t>prepinac.html</a:t>
            </a:r>
            <a:r>
              <a:rPr lang="sk-SK" smtClean="0"/>
              <a:t>-vstupný </a:t>
            </a:r>
            <a:r>
              <a:rPr lang="sk-SK" dirty="0" smtClean="0"/>
              <a:t>formulár na zadanie čísel a operácie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sk-SK" dirty="0">
              <a:solidFill>
                <a:srgbClr val="00B0F0"/>
              </a:solidFill>
            </a:endParaRPr>
          </a:p>
          <a:p>
            <a:endParaRPr lang="sk-SK" dirty="0" smtClean="0">
              <a:solidFill>
                <a:srgbClr val="00B0F0"/>
              </a:solidFill>
            </a:endParaRPr>
          </a:p>
          <a:p>
            <a:r>
              <a:rPr lang="sk-SK" smtClean="0">
                <a:solidFill>
                  <a:srgbClr val="00B0F0"/>
                </a:solidFill>
              </a:rPr>
              <a:t>prepinac.php</a:t>
            </a:r>
            <a:r>
              <a:rPr lang="sk-SK" smtClean="0"/>
              <a:t>-script </a:t>
            </a:r>
            <a:r>
              <a:rPr lang="sk-SK" dirty="0" smtClean="0"/>
              <a:t>na vyhodnotenie  zadaných údajov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!!!!!!! V </a:t>
            </a:r>
            <a:r>
              <a:rPr lang="sk-SK" dirty="0" err="1" smtClean="0"/>
              <a:t>localhoste</a:t>
            </a:r>
            <a:r>
              <a:rPr lang="sk-SK" dirty="0" smtClean="0"/>
              <a:t> treba začať </a:t>
            </a:r>
            <a:r>
              <a:rPr lang="sk-SK" smtClean="0"/>
              <a:t>súborom prepinac.html</a:t>
            </a:r>
            <a:endParaRPr lang="sk-SK" dirty="0" smtClean="0"/>
          </a:p>
          <a:p>
            <a:r>
              <a:rPr lang="sk-SK" dirty="0" smtClean="0"/>
              <a:t> </a:t>
            </a:r>
            <a:r>
              <a:rPr lang="sk-SK" dirty="0" err="1" smtClean="0"/>
              <a:t>nasledne</a:t>
            </a:r>
            <a:r>
              <a:rPr lang="sk-SK" dirty="0" smtClean="0"/>
              <a:t> sa </a:t>
            </a:r>
            <a:r>
              <a:rPr lang="sk-SK" smtClean="0"/>
              <a:t>spustí prepinac.php</a:t>
            </a:r>
            <a:endParaRPr lang="sk-SK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005" y="4123152"/>
            <a:ext cx="1080120" cy="1249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065" y="1609579"/>
            <a:ext cx="1136119" cy="147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199" y="1844824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90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1466507"/>
            <a:ext cx="867727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663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08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úvisiaci obrázo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05273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5472608" cy="54618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96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Dynamický web  pracuje nasledovne: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BlokTextu 3"/>
          <p:cNvSpPr txBox="1"/>
          <p:nvPr/>
        </p:nvSpPr>
        <p:spPr>
          <a:xfrm>
            <a:off x="341089" y="1628800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5850" lvl="2" indent="-171450">
              <a:buFont typeface="Wingdings" pitchFamily="2" charset="2"/>
              <a:buChar char="ü"/>
            </a:pPr>
            <a:r>
              <a:rPr lang="sk-SK" sz="2400" dirty="0" err="1" smtClean="0"/>
              <a:t>Uživateľ</a:t>
            </a:r>
            <a:r>
              <a:rPr lang="sk-SK" sz="2400" dirty="0" smtClean="0"/>
              <a:t> </a:t>
            </a:r>
            <a:r>
              <a:rPr lang="sk-SK" sz="2400" dirty="0"/>
              <a:t>vyťuká do </a:t>
            </a:r>
            <a:r>
              <a:rPr lang="sk-SK" sz="2400" dirty="0" smtClean="0"/>
              <a:t>prehliadača </a:t>
            </a:r>
            <a:r>
              <a:rPr lang="sk-SK" sz="2400" dirty="0"/>
              <a:t>URL adresu </a:t>
            </a:r>
            <a:r>
              <a:rPr lang="sk-SK" sz="2400" dirty="0" smtClean="0"/>
              <a:t>a tým </a:t>
            </a:r>
            <a:r>
              <a:rPr lang="sk-SK" sz="2400" dirty="0"/>
              <a:t>pošle </a:t>
            </a:r>
            <a:r>
              <a:rPr lang="sk-SK" sz="2400" dirty="0" err="1" smtClean="0"/>
              <a:t>požiadávku</a:t>
            </a:r>
            <a:r>
              <a:rPr lang="sk-SK" sz="2400" dirty="0" smtClean="0"/>
              <a:t> serveru</a:t>
            </a:r>
          </a:p>
          <a:p>
            <a:pPr marL="1085850" lvl="2" indent="-171450">
              <a:buFont typeface="Wingdings" pitchFamily="2" charset="2"/>
              <a:buChar char="ü"/>
            </a:pPr>
            <a:r>
              <a:rPr lang="sk-SK" sz="2400" dirty="0"/>
              <a:t>Server zavolá PHP modul</a:t>
            </a:r>
            <a:endParaRPr lang="en-US" sz="2400" dirty="0"/>
          </a:p>
          <a:p>
            <a:pPr marL="1085850" lvl="2" indent="-171450">
              <a:buFont typeface="Wingdings" pitchFamily="2" charset="2"/>
              <a:buChar char="ü"/>
            </a:pPr>
            <a:r>
              <a:rPr lang="sk-SK" sz="2400" dirty="0"/>
              <a:t>PHP modul </a:t>
            </a:r>
            <a:r>
              <a:rPr lang="sk-SK" sz="2400" dirty="0" smtClean="0"/>
              <a:t>zistí, čo </a:t>
            </a:r>
            <a:r>
              <a:rPr lang="sk-SK" sz="2400" dirty="0" err="1" smtClean="0"/>
              <a:t>uživateľ</a:t>
            </a:r>
            <a:r>
              <a:rPr lang="sk-SK" sz="2400" dirty="0" smtClean="0"/>
              <a:t> chce. Pripojí sa </a:t>
            </a:r>
            <a:r>
              <a:rPr lang="sk-SK" sz="2400" dirty="0"/>
              <a:t>k </a:t>
            </a:r>
            <a:r>
              <a:rPr lang="sk-SK" sz="2400" dirty="0" smtClean="0"/>
              <a:t>databáze </a:t>
            </a:r>
            <a:r>
              <a:rPr lang="sk-SK" sz="2400" dirty="0"/>
              <a:t>a </a:t>
            </a:r>
            <a:r>
              <a:rPr lang="sk-SK" sz="2400" dirty="0" smtClean="0"/>
              <a:t>načíta údaje, ktoré chce </a:t>
            </a:r>
            <a:r>
              <a:rPr lang="sk-SK" sz="2400" dirty="0"/>
              <a:t>klient. </a:t>
            </a:r>
            <a:endParaRPr lang="sk-SK" sz="2400" dirty="0" smtClean="0"/>
          </a:p>
          <a:p>
            <a:pPr marL="1085850" lvl="2" indent="-171450">
              <a:buFont typeface="Wingdings" pitchFamily="2" charset="2"/>
              <a:buChar char="ü"/>
            </a:pPr>
            <a:r>
              <a:rPr lang="sk-SK" sz="2400" dirty="0" smtClean="0"/>
              <a:t>Na základe údajov z databázy vygeneruje </a:t>
            </a:r>
            <a:r>
              <a:rPr lang="sk-SK" sz="2400" dirty="0"/>
              <a:t>webovou HTML stránku</a:t>
            </a:r>
            <a:r>
              <a:rPr lang="sk-SK" sz="2400" dirty="0" smtClean="0"/>
              <a:t>.</a:t>
            </a:r>
          </a:p>
          <a:p>
            <a:pPr marL="1085850" lvl="2" indent="-171450">
              <a:buFont typeface="Wingdings" pitchFamily="2" charset="2"/>
              <a:buChar char="ü"/>
            </a:pPr>
            <a:r>
              <a:rPr lang="sk-SK" sz="2400" dirty="0"/>
              <a:t>Hotová stránka je </a:t>
            </a:r>
            <a:r>
              <a:rPr lang="sk-SK" sz="2400" dirty="0" smtClean="0"/>
              <a:t>zaslaná </a:t>
            </a:r>
            <a:r>
              <a:rPr lang="sk-SK" sz="2400" dirty="0"/>
              <a:t>klientovi. </a:t>
            </a:r>
            <a:endParaRPr lang="sk-SK" sz="2400" dirty="0" smtClean="0"/>
          </a:p>
          <a:p>
            <a:pPr marL="1085850" lvl="2" indent="-171450">
              <a:buFont typeface="Wingdings" pitchFamily="2" charset="2"/>
              <a:buChar char="ü"/>
            </a:pPr>
            <a:r>
              <a:rPr lang="sk-SK" sz="2400" dirty="0" smtClean="0"/>
              <a:t>Ten </a:t>
            </a:r>
            <a:r>
              <a:rPr lang="sk-SK" sz="2400" dirty="0"/>
              <a:t>vidí </a:t>
            </a:r>
            <a:r>
              <a:rPr lang="sk-SK" sz="2400" dirty="0" smtClean="0"/>
              <a:t>len statickú webovú </a:t>
            </a:r>
            <a:r>
              <a:rPr lang="sk-SK" sz="2400" dirty="0"/>
              <a:t>stránku, </a:t>
            </a:r>
            <a:r>
              <a:rPr lang="sk-SK" sz="2400" dirty="0" smtClean="0"/>
              <a:t>ktorá </a:t>
            </a:r>
            <a:r>
              <a:rPr lang="sk-SK" sz="2400" dirty="0"/>
              <a:t>však </a:t>
            </a:r>
            <a:r>
              <a:rPr lang="sk-SK" sz="2400" dirty="0" smtClean="0"/>
              <a:t>bola </a:t>
            </a:r>
            <a:r>
              <a:rPr lang="sk-SK" sz="2400" dirty="0"/>
              <a:t>dynamicky </a:t>
            </a:r>
            <a:r>
              <a:rPr lang="sk-SK" sz="2400" dirty="0" smtClean="0"/>
              <a:t>vytvorená podľa </a:t>
            </a:r>
            <a:r>
              <a:rPr lang="sk-SK" sz="2400" dirty="0"/>
              <a:t>jeho </a:t>
            </a:r>
            <a:r>
              <a:rPr lang="sk-SK" sz="2400" dirty="0" smtClean="0"/>
              <a:t>požiadaviek</a:t>
            </a:r>
            <a:r>
              <a:rPr lang="sk-SK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198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2450" y="0"/>
            <a:ext cx="8229600" cy="990600"/>
          </a:xfrm>
        </p:spPr>
        <p:txBody>
          <a:bodyPr/>
          <a:lstStyle/>
          <a:p>
            <a:r>
              <a:rPr lang="sk-SK" dirty="0" smtClean="0"/>
              <a:t>Výstup </a:t>
            </a:r>
            <a:r>
              <a:rPr lang="sk-SK" dirty="0" err="1" smtClean="0"/>
              <a:t>php</a:t>
            </a:r>
            <a:r>
              <a:rPr lang="sk-SK" dirty="0" smtClean="0"/>
              <a:t> servera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7524328" cy="292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9160"/>
            <a:ext cx="8568952" cy="102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51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Zadanie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226024"/>
          </a:xfrm>
        </p:spPr>
        <p:txBody>
          <a:bodyPr>
            <a:normAutofit fontScale="92500" lnSpcReduction="20000"/>
          </a:bodyPr>
          <a:lstStyle/>
          <a:p>
            <a:r>
              <a:rPr lang="sk-SK" sz="3200" dirty="0" smtClean="0"/>
              <a:t>Vytvorte </a:t>
            </a:r>
            <a:r>
              <a:rPr lang="sk-SK" sz="3200" dirty="0"/>
              <a:t>aplikáciu, ktorá </a:t>
            </a:r>
            <a:r>
              <a:rPr lang="sk-SK" sz="3200" dirty="0" smtClean="0"/>
              <a:t>preskúša žiaka z násobilky</a:t>
            </a:r>
          </a:p>
          <a:p>
            <a:r>
              <a:rPr lang="sk-SK" sz="3200" dirty="0" smtClean="0"/>
              <a:t> Vstupné údaje zadáme pomocou formulára </a:t>
            </a:r>
          </a:p>
          <a:p>
            <a:r>
              <a:rPr lang="sk-SK" sz="3200" dirty="0" smtClean="0"/>
              <a:t>Treba zadať :</a:t>
            </a:r>
          </a:p>
          <a:p>
            <a:pPr lvl="1"/>
            <a:r>
              <a:rPr lang="sk-SK" sz="3200" dirty="0">
                <a:solidFill>
                  <a:schemeClr val="tx1"/>
                </a:solidFill>
              </a:rPr>
              <a:t>prvé číslo,</a:t>
            </a:r>
          </a:p>
          <a:p>
            <a:pPr lvl="1"/>
            <a:r>
              <a:rPr lang="sk-SK" sz="3200" dirty="0">
                <a:solidFill>
                  <a:schemeClr val="tx1"/>
                </a:solidFill>
              </a:rPr>
              <a:t>druhé číslo </a:t>
            </a:r>
          </a:p>
          <a:p>
            <a:pPr lvl="1"/>
            <a:r>
              <a:rPr lang="sk-SK" sz="3200" dirty="0">
                <a:solidFill>
                  <a:schemeClr val="tx1"/>
                </a:solidFill>
              </a:rPr>
              <a:t>a správny výsledok</a:t>
            </a:r>
          </a:p>
          <a:p>
            <a:pPr lvl="1"/>
            <a:r>
              <a:rPr lang="sk-SK" sz="3200" dirty="0">
                <a:solidFill>
                  <a:schemeClr val="tx1"/>
                </a:solidFill>
              </a:rPr>
              <a:t>Celé riešenie bude v jednom súbore</a:t>
            </a:r>
          </a:p>
          <a:p>
            <a:pPr marL="274320" lvl="1" indent="0">
              <a:buNone/>
            </a:pPr>
            <a:r>
              <a:rPr lang="sk-SK" sz="3200" dirty="0">
                <a:solidFill>
                  <a:schemeClr val="tx1"/>
                </a:solidFill>
              </a:rPr>
              <a:t>Názov </a:t>
            </a:r>
            <a:r>
              <a:rPr lang="sk-SK" sz="3200" dirty="0" err="1">
                <a:solidFill>
                  <a:schemeClr val="tx1"/>
                </a:solidFill>
              </a:rPr>
              <a:t>súboru:kalkulackaNasobenie.php</a:t>
            </a:r>
            <a:endParaRPr lang="sk-SK" sz="3200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176" y="3150852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4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Výstup aplikácie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168786" cy="3960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81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38"/>
            <a:ext cx="8856984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3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67544" y="260648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i="1" dirty="0" smtClean="0"/>
              <a:t>Cykly</a:t>
            </a:r>
            <a:endParaRPr lang="en-US" b="1" i="1" dirty="0"/>
          </a:p>
        </p:txBody>
      </p:sp>
      <p:sp>
        <p:nvSpPr>
          <p:cNvPr id="5" name="BlokTextu 4"/>
          <p:cNvSpPr txBox="1"/>
          <p:nvPr/>
        </p:nvSpPr>
        <p:spPr>
          <a:xfrm>
            <a:off x="755576" y="1628800"/>
            <a:ext cx="7941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000" dirty="0" err="1"/>
              <a:t>Často</a:t>
            </a:r>
            <a:r>
              <a:rPr lang="en-US" sz="2000" dirty="0"/>
              <a:t>, </a:t>
            </a:r>
            <a:r>
              <a:rPr lang="en-US" sz="2000" dirty="0" err="1"/>
              <a:t>keď</a:t>
            </a:r>
            <a:r>
              <a:rPr lang="en-US" sz="2000" dirty="0"/>
              <a:t> </a:t>
            </a:r>
            <a:r>
              <a:rPr lang="en-US" sz="2000" dirty="0" err="1"/>
              <a:t>píšete</a:t>
            </a:r>
            <a:r>
              <a:rPr lang="en-US" sz="2000" dirty="0"/>
              <a:t> </a:t>
            </a:r>
            <a:r>
              <a:rPr lang="en-US" sz="2000" dirty="0" err="1"/>
              <a:t>kód</a:t>
            </a:r>
            <a:r>
              <a:rPr lang="en-US" sz="2000" dirty="0"/>
              <a:t>, </a:t>
            </a:r>
            <a:r>
              <a:rPr lang="en-US" sz="2000" dirty="0" err="1"/>
              <a:t>chcete</a:t>
            </a:r>
            <a:r>
              <a:rPr lang="en-US" sz="2000" dirty="0"/>
              <a:t>, </a:t>
            </a:r>
            <a:r>
              <a:rPr lang="en-US" sz="2000" dirty="0" err="1"/>
              <a:t>aby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rovnaký</a:t>
            </a:r>
            <a:r>
              <a:rPr lang="en-US" sz="2000" dirty="0"/>
              <a:t> </a:t>
            </a:r>
            <a:r>
              <a:rPr lang="en-US" sz="2000" dirty="0" err="1"/>
              <a:t>blok</a:t>
            </a:r>
            <a:r>
              <a:rPr lang="en-US" sz="2000" dirty="0"/>
              <a:t> </a:t>
            </a:r>
            <a:r>
              <a:rPr lang="en-US" sz="2000" dirty="0" err="1"/>
              <a:t>kódu</a:t>
            </a:r>
            <a:r>
              <a:rPr lang="en-US" sz="2000" dirty="0"/>
              <a:t> </a:t>
            </a:r>
            <a:r>
              <a:rPr lang="en-US" sz="2000" dirty="0" err="1"/>
              <a:t>spustil</a:t>
            </a:r>
            <a:r>
              <a:rPr lang="en-US" sz="2000" dirty="0"/>
              <a:t> </a:t>
            </a:r>
            <a:r>
              <a:rPr lang="en-US" sz="2000" dirty="0" err="1"/>
              <a:t>znovu</a:t>
            </a:r>
            <a:r>
              <a:rPr lang="en-US" sz="2000" dirty="0"/>
              <a:t> a </a:t>
            </a:r>
            <a:r>
              <a:rPr lang="en-US" sz="2000" dirty="0" err="1"/>
              <a:t>znovu</a:t>
            </a:r>
            <a:r>
              <a:rPr lang="en-US" sz="2000" dirty="0"/>
              <a:t> </a:t>
            </a:r>
            <a:r>
              <a:rPr lang="sk-SK" sz="2000" dirty="0" smtClean="0"/>
              <a:t>po sebe</a:t>
            </a:r>
            <a:r>
              <a:rPr lang="en-US" sz="2000" dirty="0" smtClean="0"/>
              <a:t>.</a:t>
            </a:r>
            <a:r>
              <a:rPr lang="en-US" sz="2000" dirty="0"/>
              <a:t> </a:t>
            </a:r>
            <a:endParaRPr lang="sk-SK" sz="20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err="1" smtClean="0"/>
              <a:t>Namiesto</a:t>
            </a:r>
            <a:r>
              <a:rPr lang="en-US" sz="2000" dirty="0" smtClean="0"/>
              <a:t> </a:t>
            </a:r>
            <a:r>
              <a:rPr lang="en-US" sz="2000" dirty="0" err="1"/>
              <a:t>pridávania</a:t>
            </a:r>
            <a:r>
              <a:rPr lang="en-US" sz="2000" dirty="0"/>
              <a:t> </a:t>
            </a:r>
            <a:r>
              <a:rPr lang="en-US" sz="2000" dirty="0" err="1"/>
              <a:t>niekoľkých</a:t>
            </a:r>
            <a:r>
              <a:rPr lang="en-US" sz="2000" dirty="0"/>
              <a:t> </a:t>
            </a:r>
            <a:r>
              <a:rPr lang="en-US" sz="2000" dirty="0" err="1"/>
              <a:t>takmer</a:t>
            </a:r>
            <a:r>
              <a:rPr lang="en-US" sz="2000" dirty="0"/>
              <a:t> </a:t>
            </a:r>
            <a:r>
              <a:rPr lang="en-US" sz="2000" dirty="0" err="1"/>
              <a:t>rovnakých</a:t>
            </a:r>
            <a:r>
              <a:rPr lang="en-US" sz="2000" dirty="0"/>
              <a:t> </a:t>
            </a:r>
            <a:r>
              <a:rPr lang="en-US" sz="2000" dirty="0" err="1"/>
              <a:t>kódových</a:t>
            </a:r>
            <a:r>
              <a:rPr lang="en-US" sz="2000" dirty="0"/>
              <a:t> </a:t>
            </a:r>
            <a:r>
              <a:rPr lang="en-US" sz="2000" dirty="0" err="1"/>
              <a:t>riadkov</a:t>
            </a:r>
            <a:r>
              <a:rPr lang="en-US" sz="2000" dirty="0"/>
              <a:t> do </a:t>
            </a:r>
            <a:r>
              <a:rPr lang="en-US" sz="2000" dirty="0" err="1"/>
              <a:t>skriptu</a:t>
            </a:r>
            <a:r>
              <a:rPr lang="en-US" sz="2000" dirty="0"/>
              <a:t> </a:t>
            </a:r>
            <a:r>
              <a:rPr lang="en-US" sz="2000" dirty="0" err="1"/>
              <a:t>môžeme</a:t>
            </a:r>
            <a:r>
              <a:rPr lang="en-US" sz="2000" dirty="0"/>
              <a:t> </a:t>
            </a:r>
            <a:r>
              <a:rPr lang="en-US" sz="2000" dirty="0" err="1"/>
              <a:t>použiť</a:t>
            </a:r>
            <a:r>
              <a:rPr lang="en-US" sz="2000" dirty="0"/>
              <a:t> </a:t>
            </a:r>
            <a:r>
              <a:rPr lang="en-US" sz="2000" dirty="0" err="1"/>
              <a:t>slučky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vykonanie</a:t>
            </a:r>
            <a:r>
              <a:rPr lang="en-US" sz="2000" dirty="0"/>
              <a:t> </a:t>
            </a:r>
            <a:r>
              <a:rPr lang="en-US" sz="2000" dirty="0" err="1"/>
              <a:t>takejto</a:t>
            </a:r>
            <a:r>
              <a:rPr lang="en-US" sz="2000" dirty="0"/>
              <a:t> </a:t>
            </a:r>
            <a:r>
              <a:rPr lang="en-US" sz="2000" dirty="0" err="1"/>
              <a:t>úlohy</a:t>
            </a:r>
            <a:r>
              <a:rPr lang="en-US" sz="2000" dirty="0"/>
              <a:t>.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971600" y="3212976"/>
            <a:ext cx="77255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/>
              <a:t>PHP </a:t>
            </a:r>
            <a:r>
              <a:rPr lang="sk-SK" sz="2400" dirty="0" smtClean="0"/>
              <a:t>rozlišuje nasledovné druhy cyklov</a:t>
            </a:r>
            <a:r>
              <a:rPr lang="en-US" sz="2400" dirty="0" smtClean="0"/>
              <a:t>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while</a:t>
            </a:r>
            <a:r>
              <a:rPr lang="en-US" sz="2400" b="1" dirty="0"/>
              <a:t> </a:t>
            </a:r>
            <a:r>
              <a:rPr lang="en-US" sz="2400" dirty="0" smtClean="0"/>
              <a:t> - </a:t>
            </a:r>
            <a:r>
              <a:rPr lang="en-US" sz="2400" dirty="0" err="1" smtClean="0"/>
              <a:t>prechádza</a:t>
            </a:r>
            <a:r>
              <a:rPr lang="en-US" sz="2400" dirty="0" smtClean="0"/>
              <a:t> </a:t>
            </a:r>
            <a:r>
              <a:rPr lang="en-US" sz="2400" dirty="0" err="1" smtClean="0"/>
              <a:t>cez</a:t>
            </a:r>
            <a:r>
              <a:rPr lang="en-US" sz="2400" dirty="0" smtClean="0"/>
              <a:t> </a:t>
            </a:r>
            <a:r>
              <a:rPr lang="en-US" sz="2400" dirty="0" err="1" smtClean="0"/>
              <a:t>blok</a:t>
            </a:r>
            <a:r>
              <a:rPr lang="en-US" sz="2400" dirty="0" smtClean="0"/>
              <a:t> </a:t>
            </a:r>
            <a:r>
              <a:rPr lang="en-US" sz="2400" dirty="0" err="1" smtClean="0"/>
              <a:t>kódu</a:t>
            </a:r>
            <a:r>
              <a:rPr lang="en-US" sz="2400" dirty="0" smtClean="0"/>
              <a:t>, </a:t>
            </a:r>
            <a:r>
              <a:rPr lang="en-US" sz="2400" dirty="0" err="1" smtClean="0"/>
              <a:t>pokiaľ</a:t>
            </a:r>
            <a:r>
              <a:rPr lang="en-US" sz="2400" dirty="0" smtClean="0"/>
              <a:t> je </a:t>
            </a:r>
            <a:r>
              <a:rPr lang="en-US" sz="2400" dirty="0" err="1" smtClean="0"/>
              <a:t>zadaná</a:t>
            </a:r>
            <a:r>
              <a:rPr lang="en-US" sz="2400" dirty="0" smtClean="0"/>
              <a:t> </a:t>
            </a:r>
            <a:r>
              <a:rPr lang="en-US" sz="2400" dirty="0" err="1" smtClean="0"/>
              <a:t>podmienka</a:t>
            </a:r>
            <a:r>
              <a:rPr lang="en-US" sz="2400" dirty="0" smtClean="0"/>
              <a:t> </a:t>
            </a:r>
            <a:r>
              <a:rPr lang="en-US" sz="2400" dirty="0" err="1" smtClean="0"/>
              <a:t>pravdivá</a:t>
            </a:r>
            <a:r>
              <a:rPr lang="sk-SK" sz="2400" dirty="0" smtClean="0"/>
              <a:t>(blok kódu sa nemusí vykonať ani raz)</a:t>
            </a:r>
            <a:endParaRPr lang="en-US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do...while</a:t>
            </a:r>
            <a:r>
              <a:rPr lang="en-US" sz="2400" dirty="0"/>
              <a:t> </a:t>
            </a:r>
            <a:r>
              <a:rPr lang="en-US" sz="2400" dirty="0" smtClean="0"/>
              <a:t> - </a:t>
            </a:r>
            <a:r>
              <a:rPr lang="en-US" sz="2400" dirty="0" err="1" smtClean="0"/>
              <a:t>prechádza</a:t>
            </a:r>
            <a:r>
              <a:rPr lang="en-US" sz="2400" dirty="0" smtClean="0"/>
              <a:t> </a:t>
            </a:r>
            <a:r>
              <a:rPr lang="en-US" sz="2400" dirty="0" err="1" smtClean="0"/>
              <a:t>cez</a:t>
            </a:r>
            <a:r>
              <a:rPr lang="en-US" sz="2400" dirty="0" smtClean="0"/>
              <a:t> </a:t>
            </a:r>
            <a:r>
              <a:rPr lang="en-US" sz="2400" dirty="0" err="1" smtClean="0"/>
              <a:t>blok</a:t>
            </a:r>
            <a:r>
              <a:rPr lang="en-US" sz="2400" dirty="0" smtClean="0"/>
              <a:t> </a:t>
            </a:r>
            <a:r>
              <a:rPr lang="en-US" sz="2400" dirty="0" err="1" smtClean="0"/>
              <a:t>kódu</a:t>
            </a:r>
            <a:r>
              <a:rPr lang="en-US" sz="2400" dirty="0" smtClean="0"/>
              <a:t> </a:t>
            </a:r>
            <a:r>
              <a:rPr lang="en-US" sz="2400" dirty="0" err="1" smtClean="0"/>
              <a:t>raz</a:t>
            </a:r>
            <a:r>
              <a:rPr lang="en-US" sz="2400" dirty="0" smtClean="0"/>
              <a:t> a </a:t>
            </a:r>
            <a:r>
              <a:rPr lang="en-US" sz="2400" dirty="0" err="1" smtClean="0"/>
              <a:t>potom</a:t>
            </a:r>
            <a:r>
              <a:rPr lang="en-US" sz="2400" dirty="0" smtClean="0"/>
              <a:t> </a:t>
            </a:r>
            <a:r>
              <a:rPr lang="en-US" sz="2400" dirty="0" err="1" smtClean="0"/>
              <a:t>opakuje</a:t>
            </a:r>
            <a:r>
              <a:rPr lang="en-US" sz="2400" dirty="0" smtClean="0"/>
              <a:t> </a:t>
            </a:r>
            <a:r>
              <a:rPr lang="en-US" sz="2400" dirty="0" err="1" smtClean="0"/>
              <a:t>slučku</a:t>
            </a:r>
            <a:r>
              <a:rPr lang="en-US" sz="2400" dirty="0" smtClean="0"/>
              <a:t>, </a:t>
            </a:r>
            <a:r>
              <a:rPr lang="en-US" sz="2400" dirty="0" err="1" smtClean="0"/>
              <a:t>pokiaľ</a:t>
            </a:r>
            <a:r>
              <a:rPr lang="en-US" sz="2400" dirty="0" smtClean="0"/>
              <a:t> je </a:t>
            </a:r>
            <a:r>
              <a:rPr lang="en-US" sz="2400" dirty="0" err="1" smtClean="0"/>
              <a:t>zadaná</a:t>
            </a:r>
            <a:r>
              <a:rPr lang="en-US" sz="2400" dirty="0" smtClean="0"/>
              <a:t> </a:t>
            </a:r>
            <a:r>
              <a:rPr lang="en-US" sz="2400" dirty="0" err="1" smtClean="0"/>
              <a:t>podmienka</a:t>
            </a:r>
            <a:r>
              <a:rPr lang="en-US" sz="2400" dirty="0" smtClean="0"/>
              <a:t> </a:t>
            </a:r>
            <a:r>
              <a:rPr lang="en-US" sz="2400" dirty="0" err="1" smtClean="0"/>
              <a:t>pravdivá</a:t>
            </a:r>
            <a:endParaRPr lang="en-US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for </a:t>
            </a:r>
            <a:r>
              <a:rPr lang="sk-SK" sz="2400" b="1" dirty="0" smtClean="0"/>
              <a:t>(</a:t>
            </a:r>
            <a:r>
              <a:rPr lang="en-US" sz="2400" b="1" dirty="0" smtClean="0"/>
              <a:t>pre</a:t>
            </a:r>
            <a:r>
              <a:rPr lang="sk-SK" sz="2400" b="1" dirty="0" smtClean="0"/>
              <a:t>)</a:t>
            </a:r>
            <a:r>
              <a:rPr lang="en-US" sz="2400" dirty="0" smtClean="0"/>
              <a:t> - </a:t>
            </a:r>
            <a:r>
              <a:rPr lang="sk-SK" sz="2400" dirty="0" smtClean="0"/>
              <a:t>vykoná blok kódu</a:t>
            </a:r>
            <a:r>
              <a:rPr lang="en-US" sz="2400" dirty="0" smtClean="0"/>
              <a:t> </a:t>
            </a:r>
            <a:r>
              <a:rPr lang="en-US" sz="2400" dirty="0" err="1" smtClean="0"/>
              <a:t>špecifikovaný</a:t>
            </a:r>
            <a:r>
              <a:rPr lang="en-US" sz="2400" dirty="0" smtClean="0"/>
              <a:t> </a:t>
            </a:r>
            <a:r>
              <a:rPr lang="en-US" sz="2400" dirty="0" err="1" smtClean="0"/>
              <a:t>počet</a:t>
            </a:r>
            <a:r>
              <a:rPr lang="sk-SK" sz="2400" dirty="0" smtClean="0"/>
              <a:t> </a:t>
            </a:r>
            <a:r>
              <a:rPr lang="en-US" sz="2400" dirty="0" err="1" smtClean="0"/>
              <a:t>krát</a:t>
            </a:r>
            <a:endParaRPr lang="en-US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00B0F0"/>
                </a:solidFill>
              </a:rPr>
              <a:t>foreach</a:t>
            </a:r>
            <a:r>
              <a:rPr lang="en-US" sz="2400" dirty="0" smtClean="0"/>
              <a:t> -  </a:t>
            </a:r>
            <a:r>
              <a:rPr lang="en-US" sz="2400" dirty="0" err="1" smtClean="0"/>
              <a:t>blok</a:t>
            </a:r>
            <a:r>
              <a:rPr lang="en-US" sz="2400" dirty="0" smtClean="0"/>
              <a:t> </a:t>
            </a:r>
            <a:r>
              <a:rPr lang="en-US" sz="2400" dirty="0" err="1" smtClean="0"/>
              <a:t>kódu</a:t>
            </a:r>
            <a:r>
              <a:rPr lang="en-US" sz="2400" dirty="0" smtClean="0"/>
              <a:t> pre </a:t>
            </a:r>
            <a:r>
              <a:rPr lang="en-US" sz="2400" dirty="0" err="1" smtClean="0"/>
              <a:t>každý</a:t>
            </a:r>
            <a:r>
              <a:rPr lang="en-US" sz="2400" dirty="0" smtClean="0"/>
              <a:t> </a:t>
            </a:r>
            <a:r>
              <a:rPr lang="en-US" sz="2400" dirty="0" err="1" smtClean="0"/>
              <a:t>prvok</a:t>
            </a:r>
            <a:r>
              <a:rPr lang="en-US" sz="2400" dirty="0" smtClean="0"/>
              <a:t> v </a:t>
            </a:r>
            <a:r>
              <a:rPr lang="en-US" sz="2400" dirty="0" err="1" smtClean="0"/>
              <a:t>poli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7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010" y="0"/>
            <a:ext cx="1329612" cy="17728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04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Súbory na internete k 18.decembru 2017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354" y="1337096"/>
            <a:ext cx="6305974" cy="446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77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8157592" cy="990600"/>
          </a:xfrm>
        </p:spPr>
        <p:txBody>
          <a:bodyPr/>
          <a:lstStyle/>
          <a:p>
            <a:r>
              <a:rPr lang="sk-SK" dirty="0" smtClean="0"/>
              <a:t>SYNTAX:</a:t>
            </a:r>
            <a:endParaRPr lang="en-US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260648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i="1" dirty="0" smtClean="0"/>
              <a:t>Cyklus </a:t>
            </a:r>
            <a:r>
              <a:rPr lang="sk-SK" i="1" dirty="0" err="1" smtClean="0"/>
              <a:t>for</a:t>
            </a:r>
            <a:endParaRPr lang="en-US" b="1" i="1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83568" y="2420888"/>
            <a:ext cx="8157592" cy="990600"/>
          </a:xfrm>
          <a:prstGeom prst="rect">
            <a:avLst/>
          </a:prstGeom>
        </p:spPr>
        <p:txBody>
          <a:bodyPr vert="horz" anchor="b" anchorCtr="0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for (</a:t>
            </a:r>
            <a:r>
              <a:rPr lang="en-GB" i="1" dirty="0" err="1"/>
              <a:t>init</a:t>
            </a:r>
            <a:r>
              <a:rPr lang="en-GB" i="1" dirty="0"/>
              <a:t> counter; test counter; increment counter</a:t>
            </a:r>
            <a:r>
              <a:rPr lang="en-GB" dirty="0"/>
              <a:t>) </a:t>
            </a:r>
            <a:r>
              <a:rPr lang="en-GB" dirty="0" smtClean="0"/>
              <a:t>{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  </a:t>
            </a:r>
            <a:r>
              <a:rPr lang="en-GB" i="1" dirty="0"/>
              <a:t> </a:t>
            </a:r>
            <a:r>
              <a:rPr lang="en-GB" i="1" dirty="0">
                <a:solidFill>
                  <a:srgbClr val="FF0000"/>
                </a:solidFill>
              </a:rPr>
              <a:t> code to be executed;</a:t>
            </a:r>
            <a:r>
              <a:rPr lang="en-GB" dirty="0">
                <a:solidFill>
                  <a:srgbClr val="FF0000"/>
                </a:solidFill>
              </a:rPr>
              <a:t/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/>
              <a:t>}</a:t>
            </a:r>
            <a:endParaRPr lang="en-US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83568" y="3789040"/>
            <a:ext cx="8157592" cy="2016224"/>
          </a:xfrm>
          <a:prstGeom prst="rect">
            <a:avLst/>
          </a:prstGeom>
        </p:spPr>
        <p:txBody>
          <a:bodyPr vert="horz" anchor="b" anchorCtr="0">
            <a:normAutofit fontScale="4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700" dirty="0" err="1"/>
              <a:t>parametre</a:t>
            </a:r>
            <a:r>
              <a:rPr lang="en-US" sz="6700" dirty="0" smtClean="0"/>
              <a:t>:</a:t>
            </a:r>
            <a:endParaRPr lang="sk-SK" sz="6700" dirty="0" smtClean="0"/>
          </a:p>
          <a:p>
            <a:endParaRPr lang="en-US" sz="4300" dirty="0"/>
          </a:p>
          <a:p>
            <a:r>
              <a:rPr lang="en-US" sz="4300" b="1" i="1" dirty="0" err="1">
                <a:solidFill>
                  <a:srgbClr val="00B0F0"/>
                </a:solidFill>
              </a:rPr>
              <a:t>init</a:t>
            </a:r>
            <a:r>
              <a:rPr lang="en-US" sz="4300" b="1" i="1" dirty="0">
                <a:solidFill>
                  <a:srgbClr val="00B0F0"/>
                </a:solidFill>
              </a:rPr>
              <a:t> counter</a:t>
            </a:r>
            <a:r>
              <a:rPr lang="en-US" sz="4300" b="1" dirty="0"/>
              <a:t> </a:t>
            </a:r>
            <a:r>
              <a:rPr lang="en-US" sz="4300" dirty="0"/>
              <a:t>: </a:t>
            </a:r>
            <a:r>
              <a:rPr lang="en-US" sz="4300" dirty="0" err="1"/>
              <a:t>Inicializujte</a:t>
            </a:r>
            <a:r>
              <a:rPr lang="en-US" sz="4300" dirty="0"/>
              <a:t> </a:t>
            </a:r>
            <a:r>
              <a:rPr lang="en-US" sz="4300" dirty="0" err="1"/>
              <a:t>hodnotu</a:t>
            </a:r>
            <a:r>
              <a:rPr lang="en-US" sz="4300" dirty="0"/>
              <a:t> </a:t>
            </a:r>
            <a:r>
              <a:rPr lang="en-US" sz="4300" dirty="0" err="1"/>
              <a:t>počítadla</a:t>
            </a:r>
            <a:r>
              <a:rPr lang="en-US" sz="4300" dirty="0"/>
              <a:t> </a:t>
            </a:r>
            <a:r>
              <a:rPr lang="en-US" sz="4300" dirty="0" err="1"/>
              <a:t>slučiek</a:t>
            </a:r>
            <a:endParaRPr lang="en-US" sz="4300" dirty="0"/>
          </a:p>
          <a:p>
            <a:r>
              <a:rPr lang="sk-SK" sz="4300" b="1" dirty="0" smtClean="0">
                <a:solidFill>
                  <a:srgbClr val="00B0F0"/>
                </a:solidFill>
              </a:rPr>
              <a:t>test </a:t>
            </a:r>
            <a:r>
              <a:rPr lang="sk-SK" sz="4300" b="1" dirty="0" err="1" smtClean="0">
                <a:solidFill>
                  <a:srgbClr val="00B0F0"/>
                </a:solidFill>
              </a:rPr>
              <a:t>counter</a:t>
            </a:r>
            <a:r>
              <a:rPr lang="en-US" sz="4300" b="1" dirty="0">
                <a:solidFill>
                  <a:srgbClr val="00B0F0"/>
                </a:solidFill>
              </a:rPr>
              <a:t> : </a:t>
            </a:r>
            <a:r>
              <a:rPr lang="sk-SK" sz="4300" b="1" dirty="0" smtClean="0">
                <a:solidFill>
                  <a:srgbClr val="00B0F0"/>
                </a:solidFill>
              </a:rPr>
              <a:t> </a:t>
            </a:r>
            <a:r>
              <a:rPr lang="sk-SK" sz="4300" dirty="0" smtClean="0"/>
              <a:t>je </a:t>
            </a:r>
            <a:r>
              <a:rPr lang="en-US" sz="4300" dirty="0" err="1" smtClean="0"/>
              <a:t>vyhodnotený</a:t>
            </a:r>
            <a:r>
              <a:rPr lang="en-US" sz="4300" dirty="0" smtClean="0"/>
              <a:t> </a:t>
            </a:r>
            <a:r>
              <a:rPr lang="en-US" sz="4300" dirty="0"/>
              <a:t>pre </a:t>
            </a:r>
            <a:r>
              <a:rPr lang="en-US" sz="4300" dirty="0" err="1"/>
              <a:t>každú</a:t>
            </a:r>
            <a:r>
              <a:rPr lang="en-US" sz="4300" dirty="0"/>
              <a:t> </a:t>
            </a:r>
            <a:r>
              <a:rPr lang="en-US" sz="4300" dirty="0" err="1"/>
              <a:t>iteraciu</a:t>
            </a:r>
            <a:r>
              <a:rPr lang="en-US" sz="4300" dirty="0"/>
              <a:t> </a:t>
            </a:r>
            <a:r>
              <a:rPr lang="en-US" sz="4300" dirty="0" err="1"/>
              <a:t>slučky</a:t>
            </a:r>
            <a:r>
              <a:rPr lang="en-US" sz="4300" dirty="0"/>
              <a:t>. </a:t>
            </a:r>
            <a:r>
              <a:rPr lang="en-US" sz="4300" dirty="0" err="1"/>
              <a:t>Ak</a:t>
            </a:r>
            <a:r>
              <a:rPr lang="en-US" sz="4300" dirty="0"/>
              <a:t> </a:t>
            </a:r>
            <a:r>
              <a:rPr lang="en-US" sz="4300" dirty="0" err="1"/>
              <a:t>sa</a:t>
            </a:r>
            <a:r>
              <a:rPr lang="en-US" sz="4300" dirty="0"/>
              <a:t> </a:t>
            </a:r>
            <a:r>
              <a:rPr lang="en-US" sz="4300" dirty="0" err="1"/>
              <a:t>vyhodnotí</a:t>
            </a:r>
            <a:r>
              <a:rPr lang="en-US" sz="4300" dirty="0"/>
              <a:t> </a:t>
            </a:r>
            <a:r>
              <a:rPr lang="en-US" sz="4300" dirty="0" err="1"/>
              <a:t>na</a:t>
            </a:r>
            <a:r>
              <a:rPr lang="en-US" sz="4300" dirty="0"/>
              <a:t> TRUE, </a:t>
            </a:r>
            <a:r>
              <a:rPr lang="en-US" sz="4300" dirty="0" err="1"/>
              <a:t>slučka</a:t>
            </a:r>
            <a:r>
              <a:rPr lang="en-US" sz="4300" dirty="0"/>
              <a:t> </a:t>
            </a:r>
            <a:r>
              <a:rPr lang="en-US" sz="4300" dirty="0" err="1"/>
              <a:t>bude</a:t>
            </a:r>
            <a:r>
              <a:rPr lang="en-US" sz="4300" dirty="0"/>
              <a:t> </a:t>
            </a:r>
            <a:r>
              <a:rPr lang="en-US" sz="4300" dirty="0" err="1"/>
              <a:t>pokračovať</a:t>
            </a:r>
            <a:r>
              <a:rPr lang="en-US" sz="4300" dirty="0"/>
              <a:t>. </a:t>
            </a:r>
            <a:r>
              <a:rPr lang="en-US" sz="4300" dirty="0" err="1"/>
              <a:t>Ak</a:t>
            </a:r>
            <a:r>
              <a:rPr lang="en-US" sz="4300" dirty="0"/>
              <a:t> </a:t>
            </a:r>
            <a:r>
              <a:rPr lang="en-US" sz="4300" dirty="0" err="1"/>
              <a:t>sa</a:t>
            </a:r>
            <a:r>
              <a:rPr lang="en-US" sz="4300" dirty="0"/>
              <a:t> </a:t>
            </a:r>
            <a:r>
              <a:rPr lang="en-US" sz="4300" dirty="0" err="1"/>
              <a:t>vyhodnotí</a:t>
            </a:r>
            <a:r>
              <a:rPr lang="en-US" sz="4300" dirty="0"/>
              <a:t> </a:t>
            </a:r>
            <a:r>
              <a:rPr lang="en-US" sz="4300" dirty="0" err="1"/>
              <a:t>na</a:t>
            </a:r>
            <a:r>
              <a:rPr lang="en-US" sz="4300" dirty="0"/>
              <a:t> </a:t>
            </a:r>
            <a:r>
              <a:rPr lang="en-US" sz="4300" dirty="0" err="1"/>
              <a:t>hodnotu</a:t>
            </a:r>
            <a:r>
              <a:rPr lang="en-US" sz="4300" dirty="0"/>
              <a:t> FALSE, </a:t>
            </a:r>
            <a:r>
              <a:rPr lang="en-US" sz="4300" dirty="0" err="1"/>
              <a:t>slučka</a:t>
            </a:r>
            <a:r>
              <a:rPr lang="en-US" sz="4300" dirty="0"/>
              <a:t> </a:t>
            </a:r>
            <a:r>
              <a:rPr lang="en-US" sz="4300" dirty="0" err="1"/>
              <a:t>sa</a:t>
            </a:r>
            <a:r>
              <a:rPr lang="en-US" sz="4300" dirty="0"/>
              <a:t> </a:t>
            </a:r>
            <a:r>
              <a:rPr lang="en-US" sz="4300" dirty="0" err="1"/>
              <a:t>skončí</a:t>
            </a:r>
            <a:r>
              <a:rPr lang="en-US" sz="4300" dirty="0"/>
              <a:t>.</a:t>
            </a:r>
          </a:p>
          <a:p>
            <a:r>
              <a:rPr lang="sk-SK" sz="4300" b="1" dirty="0" err="1" smtClean="0">
                <a:solidFill>
                  <a:srgbClr val="00B0F0"/>
                </a:solidFill>
              </a:rPr>
              <a:t>Increment</a:t>
            </a:r>
            <a:r>
              <a:rPr lang="sk-SK" sz="4300" b="1" dirty="0" smtClean="0">
                <a:solidFill>
                  <a:srgbClr val="00B0F0"/>
                </a:solidFill>
              </a:rPr>
              <a:t> </a:t>
            </a:r>
            <a:r>
              <a:rPr lang="sk-SK" sz="4300" b="1" dirty="0" err="1" smtClean="0">
                <a:solidFill>
                  <a:srgbClr val="00B0F0"/>
                </a:solidFill>
              </a:rPr>
              <a:t>counter</a:t>
            </a:r>
            <a:r>
              <a:rPr lang="en-US" sz="4300" dirty="0"/>
              <a:t> : </a:t>
            </a:r>
            <a:r>
              <a:rPr lang="en-US" sz="4300" dirty="0" err="1"/>
              <a:t>Zvyšuje</a:t>
            </a:r>
            <a:r>
              <a:rPr lang="en-US" sz="4300" dirty="0"/>
              <a:t> </a:t>
            </a:r>
            <a:r>
              <a:rPr lang="en-US" sz="4300" dirty="0" err="1"/>
              <a:t>hodnotu</a:t>
            </a:r>
            <a:r>
              <a:rPr lang="en-US" sz="4300" dirty="0"/>
              <a:t> </a:t>
            </a:r>
            <a:r>
              <a:rPr lang="en-US" sz="4300" dirty="0" err="1"/>
              <a:t>počítadla</a:t>
            </a:r>
            <a:r>
              <a:rPr lang="en-US" sz="4300" dirty="0"/>
              <a:t> </a:t>
            </a:r>
            <a:r>
              <a:rPr lang="en-US" sz="4300" dirty="0" err="1"/>
              <a:t>slučiek</a:t>
            </a:r>
            <a:endParaRPr lang="en-US" sz="4300" dirty="0"/>
          </a:p>
          <a:p>
            <a:endParaRPr lang="en-US" dirty="0"/>
          </a:p>
        </p:txBody>
      </p:sp>
      <p:pic>
        <p:nvPicPr>
          <p:cNvPr id="7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1442"/>
            <a:ext cx="1329612" cy="17728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89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67544" y="260648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i="1" dirty="0" smtClean="0"/>
              <a:t>Cyklus </a:t>
            </a:r>
            <a:r>
              <a:rPr lang="sk-SK" i="1" dirty="0" err="1" smtClean="0"/>
              <a:t>for</a:t>
            </a:r>
            <a:endParaRPr lang="en-US" b="1" i="1" dirty="0"/>
          </a:p>
        </p:txBody>
      </p:sp>
      <p:sp>
        <p:nvSpPr>
          <p:cNvPr id="7" name="BlokTextu 6"/>
          <p:cNvSpPr txBox="1"/>
          <p:nvPr/>
        </p:nvSpPr>
        <p:spPr>
          <a:xfrm>
            <a:off x="2843808" y="7559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Jednoduchý príklad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069" y="1484784"/>
            <a:ext cx="54197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1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67544" y="260648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i="1" dirty="0" smtClean="0"/>
              <a:t>Cyklus </a:t>
            </a:r>
            <a:r>
              <a:rPr lang="sk-SK" i="1" dirty="0" err="1" smtClean="0"/>
              <a:t>for</a:t>
            </a:r>
            <a:endParaRPr lang="en-US" b="1" i="1" dirty="0"/>
          </a:p>
        </p:txBody>
      </p:sp>
      <p:sp>
        <p:nvSpPr>
          <p:cNvPr id="7" name="BlokTextu 6"/>
          <p:cNvSpPr txBox="1"/>
          <p:nvPr/>
        </p:nvSpPr>
        <p:spPr>
          <a:xfrm>
            <a:off x="2843808" y="7559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Jednoduchý príklad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828800"/>
            <a:ext cx="6772275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73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Zadanie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35280" cy="3361928"/>
          </a:xfrm>
        </p:spPr>
        <p:txBody>
          <a:bodyPr>
            <a:normAutofit/>
          </a:bodyPr>
          <a:lstStyle/>
          <a:p>
            <a:r>
              <a:rPr lang="sk-SK" dirty="0" smtClean="0"/>
              <a:t>Vytvorte </a:t>
            </a:r>
            <a:r>
              <a:rPr lang="sk-SK" dirty="0"/>
              <a:t>aplikáciu, ktorá </a:t>
            </a:r>
            <a:r>
              <a:rPr lang="sk-SK" dirty="0" smtClean="0"/>
              <a:t>urobí výpis čísel zo zadaného rozsahu :</a:t>
            </a:r>
            <a:endParaRPr lang="en-US" dirty="0"/>
          </a:p>
          <a:p>
            <a:r>
              <a:rPr lang="sk-SK" dirty="0" smtClean="0"/>
              <a:t>Treba zadať:</a:t>
            </a:r>
          </a:p>
          <a:p>
            <a:r>
              <a:rPr lang="sk-SK" dirty="0" smtClean="0"/>
              <a:t>Dolnú hranicu výpisu</a:t>
            </a:r>
          </a:p>
          <a:p>
            <a:r>
              <a:rPr lang="sk-SK" dirty="0" smtClean="0"/>
              <a:t>hornú hranicu výpisu </a:t>
            </a:r>
          </a:p>
          <a:p>
            <a:endParaRPr lang="sk-SK" dirty="0" smtClean="0"/>
          </a:p>
          <a:p>
            <a:pPr>
              <a:buFont typeface="Wingdings" pitchFamily="2" charset="2"/>
              <a:buChar char="q"/>
            </a:pPr>
            <a:r>
              <a:rPr lang="sk-SK" dirty="0" smtClean="0"/>
              <a:t>Voľba rozsahu bude vo vstupnom </a:t>
            </a:r>
            <a:r>
              <a:rPr lang="sk-SK" dirty="0" err="1" smtClean="0"/>
              <a:t>formuláry</a:t>
            </a:r>
            <a:endParaRPr lang="sk-SK" dirty="0" smtClean="0"/>
          </a:p>
          <a:p>
            <a:endParaRPr lang="en-US" dirty="0"/>
          </a:p>
        </p:txBody>
      </p:sp>
      <p:pic>
        <p:nvPicPr>
          <p:cNvPr id="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53136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13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PHP </a:t>
            </a:r>
            <a:r>
              <a:rPr lang="sk-SK" b="1" dirty="0" smtClean="0"/>
              <a:t>-</a:t>
            </a:r>
            <a:r>
              <a:rPr lang="en-US" i="1" dirty="0"/>
              <a:t>Hypertext Preprocessor</a:t>
            </a:r>
            <a:r>
              <a:rPr lang="en-US" b="1" dirty="0"/>
              <a:t/>
            </a:r>
            <a:br>
              <a:rPr lang="en-US" b="1" dirty="0"/>
            </a:br>
            <a:endParaRPr lang="sk-SK" noProof="0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564704" y="980728"/>
            <a:ext cx="8579296" cy="5328592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J</a:t>
            </a:r>
            <a:r>
              <a:rPr lang="en-US" dirty="0" smtClean="0"/>
              <a:t>e </a:t>
            </a:r>
            <a:r>
              <a:rPr lang="sk-SK" dirty="0" err="1" smtClean="0"/>
              <a:t>open</a:t>
            </a:r>
            <a:r>
              <a:rPr lang="sk-SK" dirty="0" smtClean="0"/>
              <a:t> </a:t>
            </a:r>
            <a:r>
              <a:rPr lang="sk-SK" dirty="0" err="1" smtClean="0"/>
              <a:t>source</a:t>
            </a:r>
            <a:r>
              <a:rPr lang="en-US" dirty="0"/>
              <a:t> </a:t>
            </a:r>
            <a:r>
              <a:rPr lang="en-US" dirty="0" err="1"/>
              <a:t>skriptovací</a:t>
            </a:r>
            <a:r>
              <a:rPr lang="en-US" dirty="0"/>
              <a:t> </a:t>
            </a:r>
            <a:r>
              <a:rPr lang="en-US" dirty="0" err="1" smtClean="0"/>
              <a:t>jazyk</a:t>
            </a:r>
            <a:r>
              <a:rPr lang="sk-SK" dirty="0" smtClean="0"/>
              <a:t>,interpretovaný</a:t>
            </a:r>
          </a:p>
          <a:p>
            <a:r>
              <a:rPr lang="sk-SK" dirty="0" smtClean="0"/>
              <a:t>P</a:t>
            </a:r>
            <a:r>
              <a:rPr lang="en-US" dirty="0" err="1" smtClean="0"/>
              <a:t>oužíva</a:t>
            </a:r>
            <a:r>
              <a:rPr lang="sk-SK" dirty="0" smtClean="0"/>
              <a:t> sa n</a:t>
            </a:r>
            <a:r>
              <a:rPr lang="en-US" dirty="0" smtClean="0"/>
              <a:t>a </a:t>
            </a:r>
            <a:r>
              <a:rPr lang="en-US" dirty="0" err="1"/>
              <a:t>programovanie</a:t>
            </a:r>
            <a:r>
              <a:rPr lang="en-US" dirty="0"/>
              <a:t> </a:t>
            </a:r>
            <a:r>
              <a:rPr lang="sk-SK" dirty="0" err="1" smtClean="0"/>
              <a:t>klient-server</a:t>
            </a:r>
            <a:r>
              <a:rPr lang="en-US" dirty="0"/>
              <a:t> </a:t>
            </a:r>
            <a:r>
              <a:rPr lang="en-US" dirty="0" err="1"/>
              <a:t>aplikácií</a:t>
            </a:r>
            <a:r>
              <a:rPr lang="en-US" dirty="0"/>
              <a:t> (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strane</a:t>
            </a:r>
            <a:r>
              <a:rPr lang="en-US" dirty="0"/>
              <a:t> </a:t>
            </a:r>
            <a:r>
              <a:rPr lang="en-US" dirty="0" err="1"/>
              <a:t>servera</a:t>
            </a:r>
            <a:r>
              <a:rPr lang="en-US" dirty="0" smtClean="0"/>
              <a:t>)</a:t>
            </a:r>
            <a:endParaRPr lang="sk-SK" dirty="0" smtClean="0"/>
          </a:p>
          <a:p>
            <a:r>
              <a:rPr lang="sk-SK" dirty="0" smtClean="0"/>
              <a:t>Tvorí základ</a:t>
            </a:r>
            <a:r>
              <a:rPr lang="en-US" dirty="0" smtClean="0"/>
              <a:t> </a:t>
            </a:r>
            <a:r>
              <a:rPr lang="en-US" dirty="0" err="1" smtClean="0"/>
              <a:t>vývoj</a:t>
            </a:r>
            <a:r>
              <a:rPr lang="sk-SK" dirty="0" smtClean="0"/>
              <a:t>a</a:t>
            </a:r>
            <a:r>
              <a:rPr lang="en-US" dirty="0"/>
              <a:t> </a:t>
            </a:r>
            <a:r>
              <a:rPr lang="sk-SK" dirty="0" smtClean="0"/>
              <a:t>dynamických webových stránok</a:t>
            </a:r>
            <a:r>
              <a:rPr lang="en-US" dirty="0" smtClean="0"/>
              <a:t>.</a:t>
            </a:r>
            <a:endParaRPr lang="sk-SK" dirty="0" smtClean="0"/>
          </a:p>
          <a:p>
            <a:r>
              <a:rPr lang="sk-SK" dirty="0"/>
              <a:t>Na to slúži produkt</a:t>
            </a:r>
            <a:r>
              <a:rPr lang="en-US" dirty="0"/>
              <a:t> Windows-Apache-MySQL-PHP (</a:t>
            </a:r>
            <a:r>
              <a:rPr lang="en-US" dirty="0">
                <a:hlinkClick r:id="rId3" tooltip="WAMP (stránka neexistuje)"/>
              </a:rPr>
              <a:t>WAMP</a:t>
            </a:r>
            <a:r>
              <a:rPr lang="en-US" dirty="0" smtClean="0"/>
              <a:t>)</a:t>
            </a:r>
            <a:endParaRPr lang="sk-SK" dirty="0" smtClean="0"/>
          </a:p>
          <a:p>
            <a:r>
              <a:rPr lang="en-US" dirty="0"/>
              <a:t>PHP </a:t>
            </a:r>
            <a:r>
              <a:rPr lang="en-US" dirty="0" err="1"/>
              <a:t>beží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takmer</a:t>
            </a:r>
            <a:r>
              <a:rPr lang="en-US" dirty="0"/>
              <a:t> </a:t>
            </a:r>
            <a:r>
              <a:rPr lang="en-US" dirty="0" err="1"/>
              <a:t>všetkých</a:t>
            </a:r>
            <a:r>
              <a:rPr lang="en-US" dirty="0"/>
              <a:t> </a:t>
            </a:r>
            <a:r>
              <a:rPr lang="en-US" dirty="0" err="1"/>
              <a:t>najrozšírenejších</a:t>
            </a:r>
            <a:r>
              <a:rPr lang="en-US" dirty="0"/>
              <a:t> </a:t>
            </a:r>
            <a:r>
              <a:rPr lang="en-US" dirty="0" err="1">
                <a:hlinkClick r:id="rId4" tooltip="Operačný systém"/>
              </a:rPr>
              <a:t>operačných</a:t>
            </a:r>
            <a:r>
              <a:rPr lang="en-US" dirty="0">
                <a:hlinkClick r:id="rId4" tooltip="Operačný systém"/>
              </a:rPr>
              <a:t> </a:t>
            </a:r>
            <a:r>
              <a:rPr lang="en-US" dirty="0" err="1">
                <a:hlinkClick r:id="rId4" tooltip="Operačný systém"/>
              </a:rPr>
              <a:t>systémoch</a:t>
            </a:r>
            <a:r>
              <a:rPr lang="en-US" dirty="0"/>
              <a:t>, </a:t>
            </a:r>
            <a:r>
              <a:rPr lang="en-US" dirty="0" err="1"/>
              <a:t>vrátane</a:t>
            </a:r>
            <a:r>
              <a:rPr lang="en-US" dirty="0"/>
              <a:t> </a:t>
            </a:r>
            <a:r>
              <a:rPr lang="en-US" dirty="0" err="1">
                <a:hlinkClick r:id="rId5" tooltip="Unix"/>
              </a:rPr>
              <a:t>UNIXu</a:t>
            </a:r>
            <a:r>
              <a:rPr lang="en-US" dirty="0"/>
              <a:t>, </a:t>
            </a:r>
            <a:r>
              <a:rPr lang="en-US" dirty="0" err="1">
                <a:hlinkClick r:id="rId6" tooltip="Linux"/>
              </a:rPr>
              <a:t>Linuxu</a:t>
            </a:r>
            <a:r>
              <a:rPr lang="en-US" dirty="0"/>
              <a:t>, </a:t>
            </a:r>
            <a:r>
              <a:rPr lang="en-US" dirty="0">
                <a:hlinkClick r:id="rId7" tooltip="Microsoft Windows"/>
              </a:rPr>
              <a:t>Windows</a:t>
            </a:r>
            <a:r>
              <a:rPr lang="en-US" dirty="0"/>
              <a:t> </a:t>
            </a:r>
            <a:r>
              <a:rPr lang="en-US" dirty="0" err="1"/>
              <a:t>či</a:t>
            </a:r>
            <a:r>
              <a:rPr lang="en-US" dirty="0"/>
              <a:t> </a:t>
            </a:r>
            <a:r>
              <a:rPr lang="en-US" u="sng" dirty="0">
                <a:hlinkClick r:id="rId8"/>
              </a:rPr>
              <a:t>Mac OS </a:t>
            </a:r>
            <a:r>
              <a:rPr lang="en-US" u="sng" dirty="0" smtClean="0">
                <a:hlinkClick r:id="rId8"/>
              </a:rPr>
              <a:t>X</a:t>
            </a:r>
            <a:endParaRPr lang="sk-SK" u="sng" dirty="0" smtClean="0"/>
          </a:p>
          <a:p>
            <a:r>
              <a:rPr lang="en-US" dirty="0"/>
              <a:t>PHP </a:t>
            </a:r>
            <a:r>
              <a:rPr lang="en-US" dirty="0" err="1"/>
              <a:t>dokáže</a:t>
            </a:r>
            <a:r>
              <a:rPr lang="en-US" dirty="0"/>
              <a:t> </a:t>
            </a:r>
            <a:r>
              <a:rPr lang="en-US" dirty="0" err="1"/>
              <a:t>spolupracovať</a:t>
            </a:r>
            <a:r>
              <a:rPr lang="en-US" dirty="0"/>
              <a:t> s </a:t>
            </a:r>
            <a:r>
              <a:rPr lang="en-US" dirty="0" err="1">
                <a:hlinkClick r:id="rId9" tooltip="Relačná databáza"/>
              </a:rPr>
              <a:t>relačnými</a:t>
            </a:r>
            <a:r>
              <a:rPr lang="en-US" dirty="0">
                <a:hlinkClick r:id="rId9" tooltip="Relačná databáza"/>
              </a:rPr>
              <a:t> </a:t>
            </a:r>
            <a:r>
              <a:rPr lang="en-US" dirty="0" err="1">
                <a:hlinkClick r:id="rId9" tooltip="Relačná databáza"/>
              </a:rPr>
              <a:t>databázami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napríklad</a:t>
            </a:r>
            <a:r>
              <a:rPr lang="en-US" dirty="0"/>
              <a:t> </a:t>
            </a:r>
            <a:r>
              <a:rPr lang="en-US" dirty="0">
                <a:hlinkClick r:id="rId10" tooltip="MySQL"/>
              </a:rPr>
              <a:t>MySQL</a:t>
            </a:r>
            <a:r>
              <a:rPr lang="en-US" dirty="0"/>
              <a:t>, </a:t>
            </a:r>
            <a:r>
              <a:rPr lang="en-US" dirty="0">
                <a:hlinkClick r:id="rId11" tooltip="Oracle (databázový systém)"/>
              </a:rPr>
              <a:t>Oracle</a:t>
            </a:r>
            <a:r>
              <a:rPr lang="en-US" dirty="0"/>
              <a:t>, </a:t>
            </a:r>
            <a:r>
              <a:rPr lang="en-US" dirty="0">
                <a:hlinkClick r:id="rId12" tooltip="IBM DB2"/>
              </a:rPr>
              <a:t>IBM DB2</a:t>
            </a:r>
            <a:r>
              <a:rPr lang="en-US" dirty="0"/>
              <a:t>, </a:t>
            </a:r>
            <a:r>
              <a:rPr lang="en-US" dirty="0">
                <a:hlinkClick r:id="rId13" tooltip="Microsoft SQL Server"/>
              </a:rPr>
              <a:t>Microsoft SQL Server</a:t>
            </a:r>
            <a:r>
              <a:rPr lang="en-US" dirty="0"/>
              <a:t>, </a:t>
            </a:r>
            <a:r>
              <a:rPr lang="en-US" dirty="0" err="1">
                <a:hlinkClick r:id="rId14" tooltip="PostgreSQL"/>
              </a:rPr>
              <a:t>PostgreSQL</a:t>
            </a:r>
            <a:r>
              <a:rPr lang="en-US" dirty="0"/>
              <a:t> </a:t>
            </a:r>
            <a:r>
              <a:rPr lang="en-US" dirty="0" err="1"/>
              <a:t>alebo</a:t>
            </a:r>
            <a:r>
              <a:rPr lang="en-US" dirty="0"/>
              <a:t> </a:t>
            </a:r>
            <a:r>
              <a:rPr lang="en-US" dirty="0">
                <a:hlinkClick r:id="rId15"/>
              </a:rPr>
              <a:t>SQLite</a:t>
            </a:r>
            <a:r>
              <a:rPr lang="en-US" dirty="0"/>
              <a:t>, </a:t>
            </a:r>
            <a:endParaRPr lang="sk-SK" dirty="0" smtClean="0"/>
          </a:p>
          <a:p>
            <a:r>
              <a:rPr lang="en-US" dirty="0" err="1"/>
              <a:t>Syntaxou</a:t>
            </a:r>
            <a:r>
              <a:rPr lang="en-US" dirty="0"/>
              <a:t> a </a:t>
            </a:r>
            <a:r>
              <a:rPr lang="en-US" dirty="0" err="1"/>
              <a:t>kľúčovými</a:t>
            </a:r>
            <a:r>
              <a:rPr lang="en-US" dirty="0"/>
              <a:t> </a:t>
            </a:r>
            <a:r>
              <a:rPr lang="en-US" dirty="0" err="1"/>
              <a:t>slovami</a:t>
            </a:r>
            <a:r>
              <a:rPr lang="en-US" dirty="0"/>
              <a:t> </a:t>
            </a:r>
            <a:r>
              <a:rPr lang="en-US" dirty="0" err="1"/>
              <a:t>pripomína</a:t>
            </a:r>
            <a:r>
              <a:rPr lang="en-US" dirty="0"/>
              <a:t> PHP </a:t>
            </a:r>
            <a:r>
              <a:rPr lang="en-US" dirty="0" err="1"/>
              <a:t>jazyk</a:t>
            </a:r>
            <a:r>
              <a:rPr lang="en-US" dirty="0"/>
              <a:t> </a:t>
            </a:r>
            <a:r>
              <a:rPr lang="en-US" dirty="0">
                <a:hlinkClick r:id="rId16" tooltip="C (programovací jazyk)"/>
              </a:rPr>
              <a:t>C</a:t>
            </a:r>
            <a:r>
              <a:rPr lang="en-US" dirty="0"/>
              <a:t> a </a:t>
            </a:r>
            <a:r>
              <a:rPr lang="en-US" dirty="0" err="1"/>
              <a:t>jazyky</a:t>
            </a:r>
            <a:r>
              <a:rPr lang="en-US" dirty="0"/>
              <a:t> z </a:t>
            </a:r>
            <a:r>
              <a:rPr lang="en-US" dirty="0" err="1"/>
              <a:t>neho</a:t>
            </a:r>
            <a:r>
              <a:rPr lang="en-US" dirty="0"/>
              <a:t> </a:t>
            </a:r>
            <a:r>
              <a:rPr lang="en-US" dirty="0" err="1" smtClean="0"/>
              <a:t>odvodené</a:t>
            </a:r>
            <a:endParaRPr lang="sk-SK" dirty="0" smtClean="0"/>
          </a:p>
          <a:p>
            <a:r>
              <a:rPr lang="sk-SK" u="sng" dirty="0"/>
              <a:t>Zdrojový kód PHP </a:t>
            </a:r>
            <a:r>
              <a:rPr lang="sk-SK" u="sng" dirty="0" err="1" smtClean="0"/>
              <a:t>narozdiel</a:t>
            </a:r>
            <a:r>
              <a:rPr lang="sk-SK" u="sng" dirty="0" smtClean="0"/>
              <a:t> </a:t>
            </a:r>
            <a:r>
              <a:rPr lang="sk-SK" u="sng" dirty="0"/>
              <a:t>od </a:t>
            </a:r>
            <a:r>
              <a:rPr lang="sk-SK" u="sng" dirty="0" err="1"/>
              <a:t>JavaScriptu</a:t>
            </a:r>
            <a:r>
              <a:rPr lang="sk-SK" u="sng" dirty="0"/>
              <a:t> a HTML v </a:t>
            </a:r>
            <a:r>
              <a:rPr lang="sk-SK" u="sng" dirty="0" smtClean="0"/>
              <a:t>prehliadači </a:t>
            </a:r>
            <a:r>
              <a:rPr lang="sk-SK" u="sng" dirty="0"/>
              <a:t>nezobrazíte.</a:t>
            </a:r>
            <a:endParaRPr lang="en-US" dirty="0"/>
          </a:p>
          <a:p>
            <a:endParaRPr lang="sk-SK" dirty="0" smtClean="0"/>
          </a:p>
          <a:p>
            <a:endParaRPr lang="sk-SK" u="sng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835"/>
            <a:ext cx="8676456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16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76" y="1844824"/>
            <a:ext cx="7820025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76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67544" y="260648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i="1" dirty="0" smtClean="0"/>
              <a:t>Cyklus </a:t>
            </a:r>
            <a:r>
              <a:rPr lang="sk-SK" i="1" dirty="0" err="1" smtClean="0"/>
              <a:t>for</a:t>
            </a:r>
            <a:endParaRPr lang="en-US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51248"/>
            <a:ext cx="6610350" cy="2114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45024"/>
            <a:ext cx="5334000" cy="302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70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8157592" cy="990600"/>
          </a:xfrm>
        </p:spPr>
        <p:txBody>
          <a:bodyPr/>
          <a:lstStyle/>
          <a:p>
            <a:r>
              <a:rPr lang="sk-SK" dirty="0" smtClean="0"/>
              <a:t>SYNTAX:</a:t>
            </a:r>
            <a:endParaRPr lang="en-US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260648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i="1" dirty="0" smtClean="0"/>
              <a:t>Cyklus </a:t>
            </a:r>
            <a:r>
              <a:rPr lang="sk-SK" i="1" dirty="0" err="1" smtClean="0"/>
              <a:t>while</a:t>
            </a:r>
            <a:endParaRPr lang="en-US" b="1" i="1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83568" y="2420888"/>
            <a:ext cx="8157592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94751" y="2403376"/>
            <a:ext cx="8157592" cy="2016224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7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1442"/>
            <a:ext cx="1329612" cy="17728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714901" y="2636912"/>
            <a:ext cx="8157592" cy="990600"/>
          </a:xfrm>
          <a:prstGeom prst="rect">
            <a:avLst/>
          </a:prstGeom>
        </p:spPr>
        <p:txBody>
          <a:bodyPr vert="horz" anchor="b" anchorCtr="0">
            <a:normAutofit fontScale="5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 dirty="0" err="1"/>
              <a:t>while</a:t>
            </a:r>
            <a:r>
              <a:rPr lang="sk-SK" dirty="0"/>
              <a:t> (</a:t>
            </a:r>
            <a:r>
              <a:rPr lang="sk-SK" dirty="0">
                <a:solidFill>
                  <a:srgbClr val="FF0000"/>
                </a:solidFill>
              </a:rPr>
              <a:t>podmienka</a:t>
            </a:r>
            <a:r>
              <a:rPr lang="sk-SK" dirty="0" smtClean="0"/>
              <a:t>){</a:t>
            </a:r>
          </a:p>
          <a:p>
            <a:r>
              <a:rPr lang="sk-SK" dirty="0" smtClean="0"/>
              <a:t>	</a:t>
            </a:r>
            <a:r>
              <a:rPr lang="sk-SK" smtClean="0"/>
              <a:t>Príkazy 1;</a:t>
            </a:r>
          </a:p>
          <a:p>
            <a:r>
              <a:rPr lang="sk-SK"/>
              <a:t>	</a:t>
            </a:r>
            <a:r>
              <a:rPr lang="sk-SK" smtClean="0"/>
              <a:t>Príkazy 2</a:t>
            </a:r>
            <a:endParaRPr lang="sk-SK" dirty="0" smtClean="0"/>
          </a:p>
          <a:p>
            <a:r>
              <a:rPr lang="sk-SK" dirty="0" smtClean="0"/>
              <a:t>	}</a:t>
            </a:r>
            <a:endParaRPr lang="en-US" dirty="0"/>
          </a:p>
        </p:txBody>
      </p:sp>
      <p:sp>
        <p:nvSpPr>
          <p:cNvPr id="3" name="BlokTextu 2"/>
          <p:cNvSpPr txBox="1"/>
          <p:nvPr/>
        </p:nvSpPr>
        <p:spPr>
          <a:xfrm>
            <a:off x="714901" y="3789040"/>
            <a:ext cx="76735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k-SK" dirty="0" err="1"/>
              <a:t>While</a:t>
            </a:r>
            <a:r>
              <a:rPr lang="sk-SK" dirty="0"/>
              <a:t> cyklus funguje inak, jednoducho opakuje príkazy v bloku kým platí podmienka</a:t>
            </a:r>
            <a:r>
              <a:rPr lang="sk-SK"/>
              <a:t>. </a:t>
            </a:r>
            <a:endParaRPr lang="sk-SK" smtClean="0"/>
          </a:p>
          <a:p>
            <a:pPr marL="285750" indent="-285750">
              <a:buFont typeface="Wingdings" pitchFamily="2" charset="2"/>
              <a:buChar char="Ø"/>
            </a:pPr>
            <a:r>
              <a:rPr lang="sk-SK" smtClean="0"/>
              <a:t>Je možné ,že sa „príkazy v bloku ‚“nevykonajú ani raz(ak nie je splnená podmienka)</a:t>
            </a:r>
            <a:endParaRPr lang="sk-SK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sk-SK" smtClean="0"/>
              <a:t>While </a:t>
            </a:r>
            <a:r>
              <a:rPr lang="sk-SK" dirty="0"/>
              <a:t>sa používa najmä v prípadoch, keď čítame zo súborov a nevieme, kedy narazíme na posledný </a:t>
            </a:r>
            <a:r>
              <a:rPr lang="sk-SK" dirty="0" smtClean="0"/>
              <a:t>riadok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k-SK" dirty="0" err="1"/>
              <a:t>While</a:t>
            </a:r>
            <a:r>
              <a:rPr lang="sk-SK" dirty="0"/>
              <a:t> sa ale používa na trochu iné veci, často máme v jeho podmienke napr. Funkciu </a:t>
            </a:r>
            <a:r>
              <a:rPr lang="sk-SK" dirty="0" smtClean="0"/>
              <a:t>vracajúcu </a:t>
            </a:r>
            <a:r>
              <a:rPr lang="sk-SK" dirty="0"/>
              <a:t>logickú hodnotu </a:t>
            </a:r>
            <a:r>
              <a:rPr lang="sk-SK" dirty="0" err="1"/>
              <a:t>true</a:t>
            </a:r>
            <a:r>
              <a:rPr lang="sk-SK" dirty="0"/>
              <a:t> / </a:t>
            </a:r>
            <a:r>
              <a:rPr lang="sk-SK" dirty="0" err="1"/>
              <a:t>false</a:t>
            </a:r>
            <a:r>
              <a:rPr lang="sk-SK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53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Zadanie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35280" cy="3361928"/>
          </a:xfrm>
        </p:spPr>
        <p:txBody>
          <a:bodyPr>
            <a:normAutofit/>
          </a:bodyPr>
          <a:lstStyle/>
          <a:p>
            <a:r>
              <a:rPr lang="sk-SK" dirty="0" smtClean="0"/>
              <a:t>Vytvorte </a:t>
            </a:r>
            <a:r>
              <a:rPr lang="sk-SK" dirty="0"/>
              <a:t>aplikáciu, ktorá </a:t>
            </a:r>
            <a:r>
              <a:rPr lang="sk-SK" dirty="0" smtClean="0"/>
              <a:t>urobí výpis súčinu zo zadaného rozsahu : </a:t>
            </a:r>
            <a:r>
              <a:rPr lang="sk-SK" dirty="0" err="1" smtClean="0"/>
              <a:t>tzv.faktorial</a:t>
            </a:r>
            <a:endParaRPr lang="en-US" dirty="0"/>
          </a:p>
          <a:p>
            <a:r>
              <a:rPr lang="sk-SK" dirty="0" smtClean="0"/>
              <a:t>Treba zadať:</a:t>
            </a:r>
          </a:p>
          <a:p>
            <a:r>
              <a:rPr lang="sk-SK" dirty="0" smtClean="0"/>
              <a:t>hornú hranicu pre výpočet </a:t>
            </a:r>
            <a:r>
              <a:rPr lang="sk-SK" dirty="0" err="1" smtClean="0"/>
              <a:t>faktorialu</a:t>
            </a:r>
            <a:endParaRPr lang="sk-SK" dirty="0" smtClean="0"/>
          </a:p>
          <a:p>
            <a:endParaRPr lang="sk-SK" dirty="0" smtClean="0"/>
          </a:p>
          <a:p>
            <a:pPr>
              <a:buFont typeface="Wingdings" pitchFamily="2" charset="2"/>
              <a:buChar char="q"/>
            </a:pPr>
            <a:r>
              <a:rPr lang="sk-SK" dirty="0" smtClean="0"/>
              <a:t>Voľba </a:t>
            </a:r>
            <a:r>
              <a:rPr lang="sk-SK" dirty="0" err="1" smtClean="0"/>
              <a:t>faktorialu</a:t>
            </a:r>
            <a:r>
              <a:rPr lang="sk-SK" dirty="0" smtClean="0"/>
              <a:t>  bude vo vstupnom </a:t>
            </a:r>
            <a:r>
              <a:rPr lang="sk-SK" dirty="0" err="1" smtClean="0"/>
              <a:t>formuláry</a:t>
            </a:r>
            <a:endParaRPr lang="sk-SK" dirty="0" smtClean="0"/>
          </a:p>
          <a:p>
            <a:endParaRPr lang="en-US" dirty="0"/>
          </a:p>
        </p:txBody>
      </p:sp>
      <p:pic>
        <p:nvPicPr>
          <p:cNvPr id="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53136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16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Zadanie</a:t>
            </a:r>
            <a:endParaRPr lang="en-US" dirty="0"/>
          </a:p>
        </p:txBody>
      </p:sp>
      <p:pic>
        <p:nvPicPr>
          <p:cNvPr id="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149080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597217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098669" y="6211669"/>
            <a:ext cx="711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„S“ som nahradil suma a „i“ som nahradil premennou </a:t>
            </a:r>
            <a:r>
              <a:rPr lang="sk-SK" dirty="0" err="1" smtClean="0"/>
              <a:t>pocitadlo</a:t>
            </a:r>
            <a:r>
              <a:rPr lang="sk-SK" dirty="0" smtClean="0"/>
              <a:t> a „n „som nahradil premennou „ </a:t>
            </a:r>
            <a:r>
              <a:rPr lang="sk-SK" dirty="0" err="1" smtClean="0"/>
              <a:t>cislo</a:t>
            </a:r>
            <a:r>
              <a:rPr lang="sk-SK" dirty="0" smtClean="0"/>
              <a:t> “,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25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518152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728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18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úvisiaci obrázo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480" y="33265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652462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90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67544" y="260648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i="1" dirty="0" smtClean="0"/>
              <a:t>Cyklus </a:t>
            </a:r>
            <a:r>
              <a:rPr lang="sk-SK" i="1" dirty="0" err="1" smtClean="0"/>
              <a:t>while</a:t>
            </a:r>
            <a:endParaRPr lang="en-US" b="1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" y="1844824"/>
            <a:ext cx="7724775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09120"/>
            <a:ext cx="5543550" cy="125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87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8157592" cy="990600"/>
          </a:xfrm>
        </p:spPr>
        <p:txBody>
          <a:bodyPr/>
          <a:lstStyle/>
          <a:p>
            <a:r>
              <a:rPr lang="sk-SK" dirty="0" smtClean="0"/>
              <a:t>SYNTAX:</a:t>
            </a:r>
            <a:endParaRPr lang="en-US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260648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i="1" dirty="0" smtClean="0"/>
              <a:t>Cyklus  do...</a:t>
            </a:r>
            <a:r>
              <a:rPr lang="sk-SK" i="1" dirty="0" err="1" smtClean="0"/>
              <a:t>while</a:t>
            </a:r>
            <a:endParaRPr lang="en-US" b="1" i="1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83568" y="2420888"/>
            <a:ext cx="8157592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94751" y="2403376"/>
            <a:ext cx="8157592" cy="2016224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7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1442"/>
            <a:ext cx="1329612" cy="17728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714901" y="2636912"/>
            <a:ext cx="8157592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714901" y="2420888"/>
            <a:ext cx="8157592" cy="1998712"/>
          </a:xfrm>
          <a:prstGeom prst="rect">
            <a:avLst/>
          </a:prstGeom>
        </p:spPr>
        <p:txBody>
          <a:bodyPr vert="horz" anchor="b" anchorCtr="0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70C0"/>
                </a:solidFill>
              </a:rPr>
              <a:t>do</a:t>
            </a:r>
            <a:r>
              <a:rPr lang="en-GB" dirty="0"/>
              <a:t> {</a:t>
            </a:r>
            <a:br>
              <a:rPr lang="en-GB" dirty="0"/>
            </a:br>
            <a:r>
              <a:rPr lang="en-GB" i="1" dirty="0"/>
              <a:t>   </a:t>
            </a:r>
            <a:r>
              <a:rPr lang="en-GB" i="1"/>
              <a:t> </a:t>
            </a:r>
            <a:r>
              <a:rPr lang="sk-SK" i="1" smtClean="0"/>
              <a:t>	</a:t>
            </a:r>
            <a:r>
              <a:rPr lang="en-GB" sz="2400" i="1" smtClean="0"/>
              <a:t>code </a:t>
            </a:r>
            <a:r>
              <a:rPr lang="en-GB" sz="2400" i="1" dirty="0"/>
              <a:t>to </a:t>
            </a:r>
            <a:r>
              <a:rPr lang="en-GB" sz="2400" i="1"/>
              <a:t>be </a:t>
            </a:r>
            <a:r>
              <a:rPr lang="en-GB" sz="2400" i="1" smtClean="0"/>
              <a:t>executed</a:t>
            </a:r>
            <a:r>
              <a:rPr lang="sk-SK" sz="2400" i="1" smtClean="0"/>
              <a:t>;</a:t>
            </a:r>
          </a:p>
          <a:p>
            <a:endParaRPr lang="sk-SK" sz="2400" i="1" smtClean="0"/>
          </a:p>
          <a:p>
            <a:r>
              <a:rPr lang="sk-SK" sz="2400" i="1"/>
              <a:t> </a:t>
            </a:r>
            <a:r>
              <a:rPr lang="sk-SK" sz="2400" i="1" smtClean="0"/>
              <a:t>  	kód, ktorý má byť vykonaný;}</a:t>
            </a:r>
          </a:p>
          <a:p>
            <a:r>
              <a:rPr lang="en-GB" sz="2400" i="1"/>
              <a:t/>
            </a:r>
            <a:br>
              <a:rPr lang="en-GB" sz="2400" i="1"/>
            </a:br>
            <a:r>
              <a:rPr lang="en-GB" smtClean="0">
                <a:solidFill>
                  <a:srgbClr val="0070C0"/>
                </a:solidFill>
              </a:rPr>
              <a:t>while</a:t>
            </a:r>
            <a:r>
              <a:rPr lang="en-GB" smtClean="0"/>
              <a:t> </a:t>
            </a:r>
            <a:r>
              <a:rPr lang="en-GB" dirty="0"/>
              <a:t>(</a:t>
            </a:r>
            <a:r>
              <a:rPr lang="en-GB" i="1" dirty="0"/>
              <a:t>condition is true</a:t>
            </a:r>
            <a:r>
              <a:rPr lang="en-GB" dirty="0"/>
              <a:t>);</a:t>
            </a:r>
            <a:endParaRPr lang="en-US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694751" y="5013176"/>
            <a:ext cx="8157592" cy="990600"/>
          </a:xfrm>
          <a:prstGeom prst="rect">
            <a:avLst/>
          </a:prstGeom>
        </p:spPr>
        <p:txBody>
          <a:bodyPr vert="horz" anchor="b" anchorCtr="0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tx1"/>
                </a:solidFill>
              </a:rPr>
              <a:t>Funkcia</a:t>
            </a:r>
            <a:r>
              <a:rPr lang="en-US" dirty="0">
                <a:solidFill>
                  <a:schemeClr val="tx1"/>
                </a:solidFill>
              </a:rPr>
              <a:t> do ... while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vykon</a:t>
            </a:r>
            <a:r>
              <a:rPr lang="sk-SK" dirty="0" smtClean="0">
                <a:solidFill>
                  <a:schemeClr val="tx1"/>
                </a:solidFill>
              </a:rPr>
              <a:t>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blok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kódu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raz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potom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skontroluje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stav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opakuje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slučku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sk-SK" dirty="0" smtClean="0">
                <a:solidFill>
                  <a:schemeClr val="tx1"/>
                </a:solidFill>
              </a:rPr>
              <a:t>ak je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zadaná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podmienka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pravdivá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656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WEBHOSTING A  </a:t>
            </a:r>
            <a:r>
              <a:rPr lang="sk-SK" b="1" dirty="0"/>
              <a:t>PHP</a:t>
            </a:r>
            <a:r>
              <a:rPr lang="en-US" b="1" dirty="0"/>
              <a:t/>
            </a:r>
            <a:br>
              <a:rPr lang="en-US" b="1" dirty="0"/>
            </a:br>
            <a:endParaRPr lang="sk-SK" noProof="0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564704" y="836712"/>
            <a:ext cx="8579296" cy="5400600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Webová stránka s </a:t>
            </a:r>
            <a:r>
              <a:rPr lang="sk-SK" dirty="0" smtClean="0"/>
              <a:t>prvkami </a:t>
            </a:r>
            <a:r>
              <a:rPr lang="sk-SK" dirty="0"/>
              <a:t>PHP má </a:t>
            </a:r>
            <a:r>
              <a:rPr lang="sk-SK" dirty="0" smtClean="0"/>
              <a:t>najčastejšie </a:t>
            </a:r>
            <a:r>
              <a:rPr lang="sk-SK" dirty="0"/>
              <a:t>koncovku </a:t>
            </a:r>
            <a:r>
              <a:rPr lang="sk-SK" dirty="0">
                <a:solidFill>
                  <a:srgbClr val="FF0000"/>
                </a:solidFill>
              </a:rPr>
              <a:t>.</a:t>
            </a:r>
            <a:r>
              <a:rPr lang="sk-SK" dirty="0" err="1" smtClean="0">
                <a:solidFill>
                  <a:srgbClr val="FF0000"/>
                </a:solidFill>
              </a:rPr>
              <a:t>php</a:t>
            </a:r>
            <a:endParaRPr lang="sk-SK" dirty="0" smtClean="0">
              <a:solidFill>
                <a:srgbClr val="FF0000"/>
              </a:solidFill>
            </a:endParaRPr>
          </a:p>
          <a:p>
            <a:r>
              <a:rPr lang="sk-SK" dirty="0"/>
              <a:t>PHP je jazyk, </a:t>
            </a:r>
            <a:r>
              <a:rPr lang="sk-SK" dirty="0" smtClean="0"/>
              <a:t>ktorý </a:t>
            </a:r>
            <a:r>
              <a:rPr lang="sk-SK" dirty="0"/>
              <a:t>si nevystačí </a:t>
            </a:r>
            <a:r>
              <a:rPr lang="sk-SK" dirty="0" smtClean="0"/>
              <a:t>len </a:t>
            </a:r>
            <a:r>
              <a:rPr lang="sk-SK" dirty="0"/>
              <a:t>s </a:t>
            </a:r>
            <a:r>
              <a:rPr lang="sk-SK" dirty="0" smtClean="0"/>
              <a:t>prehliadačom(ako </a:t>
            </a:r>
            <a:r>
              <a:rPr lang="sk-SK" dirty="0"/>
              <a:t>HTML </a:t>
            </a:r>
            <a:r>
              <a:rPr lang="sk-SK" dirty="0" smtClean="0"/>
              <a:t>alebo </a:t>
            </a:r>
            <a:r>
              <a:rPr lang="sk-SK" dirty="0"/>
              <a:t>JavaScript), ale je </a:t>
            </a:r>
            <a:r>
              <a:rPr lang="sk-SK" dirty="0" smtClean="0"/>
              <a:t>potrebné  </a:t>
            </a:r>
            <a:r>
              <a:rPr lang="sk-SK" dirty="0"/>
              <a:t>ho na počítač </a:t>
            </a:r>
            <a:r>
              <a:rPr lang="sk-SK" dirty="0" smtClean="0"/>
              <a:t>nainštalovať.</a:t>
            </a:r>
          </a:p>
          <a:p>
            <a:r>
              <a:rPr lang="sk-SK" dirty="0"/>
              <a:t>Základ </a:t>
            </a:r>
            <a:r>
              <a:rPr lang="sk-SK" dirty="0" smtClean="0"/>
              <a:t>tvorí </a:t>
            </a:r>
            <a:r>
              <a:rPr lang="sk-SK" dirty="0"/>
              <a:t>webový server a </a:t>
            </a:r>
            <a:r>
              <a:rPr lang="sk-SK" dirty="0" smtClean="0"/>
              <a:t>knižnice</a:t>
            </a:r>
          </a:p>
          <a:p>
            <a:r>
              <a:rPr lang="sk-SK" dirty="0"/>
              <a:t> K </a:t>
            </a:r>
            <a:r>
              <a:rPr lang="sk-SK" dirty="0" smtClean="0"/>
              <a:t>podpore </a:t>
            </a:r>
            <a:r>
              <a:rPr lang="sk-SK" dirty="0"/>
              <a:t>PHP je </a:t>
            </a:r>
            <a:r>
              <a:rPr lang="sk-SK" dirty="0" smtClean="0"/>
              <a:t>treba inštalovať </a:t>
            </a:r>
            <a:r>
              <a:rPr lang="sk-SK" dirty="0"/>
              <a:t>a </a:t>
            </a:r>
            <a:r>
              <a:rPr lang="sk-SK" dirty="0" smtClean="0"/>
              <a:t>konfigurovať </a:t>
            </a:r>
            <a:r>
              <a:rPr lang="sk-SK" dirty="0"/>
              <a:t>server, obvykle </a:t>
            </a:r>
            <a:r>
              <a:rPr lang="sk-SK" u="sng" dirty="0" err="1">
                <a:hlinkClick r:id="rId3"/>
              </a:rPr>
              <a:t>Apache</a:t>
            </a:r>
            <a:r>
              <a:rPr lang="sk-SK" dirty="0"/>
              <a:t>. </a:t>
            </a:r>
            <a:endParaRPr lang="sk-SK" dirty="0" smtClean="0"/>
          </a:p>
          <a:p>
            <a:pPr lvl="0"/>
            <a:r>
              <a:rPr lang="sk-SK" dirty="0" smtClean="0"/>
              <a:t>Môžeme si </a:t>
            </a:r>
            <a:r>
              <a:rPr lang="sk-SK" dirty="0" err="1" smtClean="0"/>
              <a:t>vybrať:Lokálny</a:t>
            </a:r>
            <a:r>
              <a:rPr lang="sk-SK" dirty="0" smtClean="0"/>
              <a:t> </a:t>
            </a:r>
            <a:r>
              <a:rPr lang="sk-SK" dirty="0" err="1" smtClean="0"/>
              <a:t>server-localhost</a:t>
            </a:r>
            <a:r>
              <a:rPr lang="sk-SK" dirty="0" smtClean="0"/>
              <a:t> alebo PHP server</a:t>
            </a:r>
            <a:endParaRPr lang="en-US" dirty="0"/>
          </a:p>
          <a:p>
            <a:pPr lvl="0"/>
            <a:r>
              <a:rPr lang="sk-SK" dirty="0" smtClean="0"/>
              <a:t>Medzi bezplatné prostredia </a:t>
            </a:r>
            <a:r>
              <a:rPr lang="sk-SK" dirty="0" err="1" smtClean="0"/>
              <a:t>php</a:t>
            </a:r>
            <a:r>
              <a:rPr lang="sk-SK" dirty="0" smtClean="0"/>
              <a:t> </a:t>
            </a:r>
            <a:r>
              <a:rPr lang="sk-SK" dirty="0" err="1" smtClean="0"/>
              <a:t>patria:PHP</a:t>
            </a:r>
            <a:r>
              <a:rPr lang="sk-SK" dirty="0" smtClean="0"/>
              <a:t> </a:t>
            </a:r>
            <a:r>
              <a:rPr lang="sk-SK" dirty="0" err="1" smtClean="0"/>
              <a:t>Triad,WAMP,Xampp</a:t>
            </a:r>
            <a:r>
              <a:rPr lang="sk-SK" dirty="0" smtClean="0"/>
              <a:t>,</a:t>
            </a:r>
            <a:r>
              <a:rPr lang="en-US" dirty="0"/>
              <a:t> </a:t>
            </a:r>
            <a:r>
              <a:rPr lang="en-US" dirty="0" err="1"/>
              <a:t>VertrigoServ</a:t>
            </a:r>
            <a:endParaRPr lang="sk-SK" dirty="0" smtClean="0"/>
          </a:p>
          <a:p>
            <a:r>
              <a:rPr lang="sk-SK" dirty="0" smtClean="0"/>
              <a:t>Nie každý </a:t>
            </a:r>
            <a:r>
              <a:rPr lang="sk-SK" dirty="0"/>
              <a:t>webhosting </a:t>
            </a:r>
            <a:r>
              <a:rPr lang="sk-SK" dirty="0" err="1" smtClean="0"/>
              <a:t>zahrňnuje</a:t>
            </a:r>
            <a:r>
              <a:rPr lang="sk-SK" dirty="0" smtClean="0"/>
              <a:t> </a:t>
            </a:r>
            <a:r>
              <a:rPr lang="sk-SK" dirty="0"/>
              <a:t>podporu PHP. </a:t>
            </a:r>
            <a:r>
              <a:rPr lang="sk-SK" dirty="0" smtClean="0"/>
              <a:t>Potrebná </a:t>
            </a:r>
            <a:r>
              <a:rPr lang="sk-SK" dirty="0"/>
              <a:t>podpora je u webhostingu </a:t>
            </a:r>
            <a:r>
              <a:rPr lang="sk-SK" dirty="0" smtClean="0"/>
              <a:t>nadštandardnou </a:t>
            </a:r>
            <a:r>
              <a:rPr lang="sk-SK" dirty="0"/>
              <a:t>službou za </a:t>
            </a:r>
            <a:r>
              <a:rPr lang="sk-SK" dirty="0" smtClean="0"/>
              <a:t>príplatok</a:t>
            </a:r>
            <a:r>
              <a:rPr lang="sk-SK" dirty="0"/>
              <a:t>. </a:t>
            </a:r>
            <a:endParaRPr lang="sk-SK" dirty="0" smtClean="0"/>
          </a:p>
          <a:p>
            <a:r>
              <a:rPr lang="sk-SK" u="sng" dirty="0" smtClean="0">
                <a:hlinkClick r:id="rId4"/>
              </a:rPr>
              <a:t>webhosting zadarmo </a:t>
            </a:r>
            <a:r>
              <a:rPr lang="sk-SK" u="sng" dirty="0">
                <a:hlinkClick r:id="rId4"/>
              </a:rPr>
              <a:t>s podporou PHP</a:t>
            </a:r>
            <a:r>
              <a:rPr lang="sk-SK" dirty="0"/>
              <a:t> </a:t>
            </a:r>
            <a:r>
              <a:rPr lang="sk-SK" dirty="0" smtClean="0"/>
              <a:t>napr.</a:t>
            </a:r>
            <a:r>
              <a:rPr lang="sk-SK" dirty="0"/>
              <a:t> </a:t>
            </a:r>
            <a:r>
              <a:rPr lang="sk-SK" u="sng" dirty="0" err="1">
                <a:hlinkClick r:id="rId5"/>
              </a:rPr>
              <a:t>Webzdarma.cz</a:t>
            </a:r>
            <a:r>
              <a:rPr lang="sk-SK" dirty="0"/>
              <a:t>, </a:t>
            </a:r>
            <a:r>
              <a:rPr lang="sk-SK" u="sng" dirty="0">
                <a:hlinkClick r:id="rId6"/>
              </a:rPr>
              <a:t>PHP 5</a:t>
            </a:r>
            <a:r>
              <a:rPr lang="sk-SK" dirty="0" smtClean="0"/>
              <a:t>).</a:t>
            </a:r>
          </a:p>
          <a:p>
            <a:r>
              <a:rPr lang="sk-SK" dirty="0" smtClean="0"/>
              <a:t> Pri výbere </a:t>
            </a:r>
            <a:r>
              <a:rPr lang="sk-SK" dirty="0"/>
              <a:t>webhostingu </a:t>
            </a:r>
            <a:r>
              <a:rPr lang="sk-SK" dirty="0" smtClean="0"/>
              <a:t>pre </a:t>
            </a:r>
            <a:r>
              <a:rPr lang="sk-SK" dirty="0"/>
              <a:t>PHP stránky si </a:t>
            </a:r>
            <a:r>
              <a:rPr lang="sk-SK" dirty="0" smtClean="0"/>
              <a:t>starostlivo prečítajte čo ponuka zahrňuje.</a:t>
            </a:r>
          </a:p>
          <a:p>
            <a:pPr lvl="0"/>
            <a:endParaRPr lang="en-US" dirty="0"/>
          </a:p>
          <a:p>
            <a:endParaRPr lang="sk-SK" dirty="0" smtClean="0"/>
          </a:p>
          <a:p>
            <a:endParaRPr lang="en-US" dirty="0"/>
          </a:p>
          <a:p>
            <a:endParaRPr lang="sk-SK" dirty="0" smtClean="0"/>
          </a:p>
          <a:p>
            <a:endParaRPr lang="sk-SK" dirty="0" smtClean="0"/>
          </a:p>
          <a:p>
            <a:endParaRPr lang="en-US" dirty="0"/>
          </a:p>
          <a:p>
            <a:endParaRPr lang="sk-SK" dirty="0" smtClean="0">
              <a:solidFill>
                <a:srgbClr val="FF0000"/>
              </a:solidFill>
            </a:endParaRPr>
          </a:p>
          <a:p>
            <a:endParaRPr lang="sk-SK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Zadanie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35280" cy="336192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sk-SK" dirty="0" smtClean="0"/>
              <a:t>Vytvorte </a:t>
            </a:r>
            <a:r>
              <a:rPr lang="sk-SK" dirty="0"/>
              <a:t>aplikáciu, ktorá </a:t>
            </a:r>
            <a:r>
              <a:rPr lang="sk-SK" dirty="0" smtClean="0"/>
              <a:t>si vyžiada počet rýb k večery </a:t>
            </a:r>
          </a:p>
          <a:p>
            <a:r>
              <a:rPr lang="sk-SK" dirty="0" smtClean="0"/>
              <a:t>Zobrazí požadovaný počet obrázkov rýb</a:t>
            </a:r>
            <a:endParaRPr lang="en-US" dirty="0"/>
          </a:p>
          <a:p>
            <a:r>
              <a:rPr lang="sk-SK" dirty="0" smtClean="0"/>
              <a:t>Treba zadať:</a:t>
            </a:r>
          </a:p>
          <a:p>
            <a:r>
              <a:rPr lang="sk-SK" dirty="0" smtClean="0"/>
              <a:t>Požadovaný počet rýb</a:t>
            </a:r>
          </a:p>
          <a:p>
            <a:pPr>
              <a:buFont typeface="Wingdings" pitchFamily="2" charset="2"/>
              <a:buChar char="q"/>
            </a:pPr>
            <a:r>
              <a:rPr lang="sk-SK" dirty="0" smtClean="0"/>
              <a:t>Tento  bude vo vstupnom </a:t>
            </a:r>
            <a:r>
              <a:rPr lang="sk-SK" dirty="0" err="1" smtClean="0"/>
              <a:t>formuláry</a:t>
            </a:r>
            <a:endParaRPr lang="sk-SK" dirty="0" smtClean="0"/>
          </a:p>
          <a:p>
            <a:pPr>
              <a:buFont typeface="Wingdings" pitchFamily="2" charset="2"/>
              <a:buChar char="q"/>
            </a:pPr>
            <a:r>
              <a:rPr lang="sk-SK" dirty="0" err="1" smtClean="0"/>
              <a:t>Výstup:požadovaný</a:t>
            </a:r>
            <a:r>
              <a:rPr lang="sk-SK" dirty="0" smtClean="0"/>
              <a:t> počet obrázkov rýb</a:t>
            </a:r>
          </a:p>
          <a:p>
            <a:endParaRPr lang="en-US" dirty="0"/>
          </a:p>
        </p:txBody>
      </p:sp>
      <p:pic>
        <p:nvPicPr>
          <p:cNvPr id="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53136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28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7704856" cy="468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79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15" y="1096056"/>
            <a:ext cx="773861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663" y="548680"/>
            <a:ext cx="1905000" cy="1905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52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95603"/>
            <a:ext cx="6448425" cy="262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77072"/>
            <a:ext cx="6742162" cy="260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60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Zadanie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35280" cy="4658072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sk-SK" dirty="0" smtClean="0"/>
              <a:t>Vytvorte </a:t>
            </a:r>
            <a:r>
              <a:rPr lang="sk-SK" dirty="0"/>
              <a:t>aplikáciu, ktorá </a:t>
            </a:r>
            <a:r>
              <a:rPr lang="sk-SK" dirty="0" smtClean="0"/>
              <a:t>zobrazí šachovnicu </a:t>
            </a:r>
          </a:p>
          <a:p>
            <a:r>
              <a:rPr lang="sk-SK" dirty="0" smtClean="0"/>
              <a:t>Počet polí treba zadať v vstupnom </a:t>
            </a:r>
            <a:r>
              <a:rPr lang="sk-SK" dirty="0" err="1" smtClean="0"/>
              <a:t>formuláry</a:t>
            </a:r>
            <a:endParaRPr lang="sk-SK" dirty="0" smtClean="0"/>
          </a:p>
          <a:p>
            <a:r>
              <a:rPr lang="sk-SK" dirty="0" smtClean="0"/>
              <a:t>K </a:t>
            </a:r>
            <a:r>
              <a:rPr lang="sk-SK" dirty="0"/>
              <a:t>zobrazeniu šachovnice použite HTML tabuľku a </a:t>
            </a:r>
            <a:r>
              <a:rPr lang="sk-SK" dirty="0" err="1"/>
              <a:t>štýlovanie</a:t>
            </a:r>
            <a:r>
              <a:rPr lang="sk-SK" dirty="0"/>
              <a:t> pozadia buniek na čiernu / bielu farbu</a:t>
            </a:r>
            <a:r>
              <a:rPr lang="sk-SK" dirty="0" smtClean="0"/>
              <a:t>.</a:t>
            </a:r>
          </a:p>
          <a:p>
            <a:r>
              <a:rPr lang="sk-SK" dirty="0" smtClean="0"/>
              <a:t>2</a:t>
            </a:r>
            <a:r>
              <a:rPr lang="sk-SK" dirty="0"/>
              <a:t>. Určite </a:t>
            </a:r>
            <a:r>
              <a:rPr lang="sk-SK" dirty="0" smtClean="0"/>
              <a:t>budete treba použiť cykly. </a:t>
            </a:r>
            <a:r>
              <a:rPr lang="sk-SK" dirty="0"/>
              <a:t>Uvedomte si, že nie je problém umiestniť cyklus do cyklu a to napríklad tak, aby jeden zobrazoval  riadky a druhý bunky do týchto riadkov</a:t>
            </a:r>
            <a:r>
              <a:rPr lang="sk-SK" dirty="0" smtClean="0"/>
              <a:t>.</a:t>
            </a:r>
          </a:p>
          <a:p>
            <a:r>
              <a:rPr lang="sk-SK" dirty="0" smtClean="0"/>
              <a:t>3</a:t>
            </a:r>
            <a:r>
              <a:rPr lang="sk-SK" dirty="0"/>
              <a:t>. Či je číslo párne zistíte pomocou nulového zvyšku po delení, ktorý získate operátorom "%". </a:t>
            </a:r>
            <a:endParaRPr lang="sk-SK" dirty="0" smtClean="0"/>
          </a:p>
          <a:p>
            <a:r>
              <a:rPr lang="sk-SK" dirty="0" smtClean="0"/>
              <a:t>Podmienka </a:t>
            </a:r>
            <a:r>
              <a:rPr lang="sk-SK" dirty="0"/>
              <a:t>či je $ x deliteľné 2-mi je teda nasledujúca</a:t>
            </a:r>
            <a:r>
              <a:rPr lang="sk-SK" dirty="0" smtClean="0"/>
              <a:t>:</a:t>
            </a:r>
          </a:p>
          <a:p>
            <a:r>
              <a:rPr lang="sk-SK" dirty="0">
                <a:solidFill>
                  <a:srgbClr val="00B0F0"/>
                </a:solidFill>
              </a:rPr>
              <a:t> </a:t>
            </a:r>
            <a:r>
              <a:rPr lang="sk-SK" b="1" dirty="0" err="1">
                <a:solidFill>
                  <a:srgbClr val="00B0F0"/>
                </a:solidFill>
              </a:rPr>
              <a:t>if</a:t>
            </a:r>
            <a:r>
              <a:rPr lang="sk-SK" dirty="0">
                <a:solidFill>
                  <a:srgbClr val="00B0F0"/>
                </a:solidFill>
              </a:rPr>
              <a:t> (</a:t>
            </a:r>
            <a:r>
              <a:rPr lang="sk-SK" b="1" dirty="0">
                <a:solidFill>
                  <a:srgbClr val="00B0F0"/>
                </a:solidFill>
              </a:rPr>
              <a:t>$x</a:t>
            </a:r>
            <a:r>
              <a:rPr lang="sk-SK" dirty="0">
                <a:solidFill>
                  <a:srgbClr val="00B0F0"/>
                </a:solidFill>
              </a:rPr>
              <a:t> % 2 == 0)</a:t>
            </a:r>
            <a:endParaRPr lang="sk-SK" dirty="0" smtClean="0">
              <a:solidFill>
                <a:srgbClr val="00B0F0"/>
              </a:solidFill>
            </a:endParaRPr>
          </a:p>
          <a:p>
            <a:endParaRPr lang="en-US" dirty="0"/>
          </a:p>
        </p:txBody>
      </p:sp>
      <p:pic>
        <p:nvPicPr>
          <p:cNvPr id="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3056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1905000" cy="1905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38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4" y="764704"/>
            <a:ext cx="8851511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663" y="548680"/>
            <a:ext cx="1905000" cy="1905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56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50" y="908720"/>
            <a:ext cx="8892480" cy="2571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1" y="3717032"/>
            <a:ext cx="8816079" cy="284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46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7704856" cy="3168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67383"/>
            <a:ext cx="8020970" cy="319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93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67544" y="260648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i="1" dirty="0" smtClean="0"/>
              <a:t>POLE</a:t>
            </a:r>
            <a:endParaRPr lang="en-US" b="1" i="1" dirty="0"/>
          </a:p>
        </p:txBody>
      </p:sp>
      <p:sp>
        <p:nvSpPr>
          <p:cNvPr id="6" name="BlokTextu 5"/>
          <p:cNvSpPr txBox="1"/>
          <p:nvPr/>
        </p:nvSpPr>
        <p:spPr>
          <a:xfrm>
            <a:off x="480378" y="1484784"/>
            <a:ext cx="79208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800" dirty="0" err="1"/>
              <a:t>Predstavte</a:t>
            </a:r>
            <a:r>
              <a:rPr lang="en-US" sz="2800" dirty="0"/>
              <a:t> </a:t>
            </a:r>
            <a:r>
              <a:rPr lang="en-US" sz="2800" dirty="0" err="1"/>
              <a:t>si</a:t>
            </a:r>
            <a:r>
              <a:rPr lang="en-US" sz="2800" dirty="0"/>
              <a:t>, </a:t>
            </a:r>
            <a:r>
              <a:rPr lang="en-US" sz="2800" dirty="0" err="1"/>
              <a:t>že</a:t>
            </a:r>
            <a:r>
              <a:rPr lang="en-US" sz="2800" dirty="0"/>
              <a:t> </a:t>
            </a:r>
            <a:r>
              <a:rPr lang="en-US" sz="2800" dirty="0" err="1"/>
              <a:t>vo</a:t>
            </a:r>
            <a:r>
              <a:rPr lang="en-US" sz="2800" dirty="0"/>
              <a:t> </a:t>
            </a:r>
            <a:r>
              <a:rPr lang="en-US" sz="2800" dirty="0" err="1"/>
              <a:t>svojom</a:t>
            </a:r>
            <a:r>
              <a:rPr lang="en-US" sz="2800" dirty="0"/>
              <a:t> </a:t>
            </a:r>
            <a:r>
              <a:rPr lang="en-US" sz="2800" dirty="0" err="1"/>
              <a:t>programe</a:t>
            </a:r>
            <a:r>
              <a:rPr lang="en-US" sz="2800" dirty="0"/>
              <a:t> </a:t>
            </a:r>
            <a:r>
              <a:rPr lang="en-US" sz="2800" dirty="0" err="1"/>
              <a:t>potrebujete</a:t>
            </a:r>
            <a:r>
              <a:rPr lang="en-US" sz="2800" dirty="0"/>
              <a:t> </a:t>
            </a:r>
            <a:r>
              <a:rPr lang="en-US" sz="2800" dirty="0" err="1"/>
              <a:t>uložiť</a:t>
            </a:r>
            <a:r>
              <a:rPr lang="en-US" sz="2800" dirty="0"/>
              <a:t> </a:t>
            </a:r>
            <a:r>
              <a:rPr lang="en-US" sz="2800" dirty="0" err="1"/>
              <a:t>viac</a:t>
            </a:r>
            <a:r>
              <a:rPr lang="en-US" sz="2800" dirty="0"/>
              <a:t> </a:t>
            </a:r>
            <a:r>
              <a:rPr lang="en-US" sz="2800" dirty="0" err="1"/>
              <a:t>premenných</a:t>
            </a:r>
            <a:r>
              <a:rPr lang="en-US" sz="2800" dirty="0"/>
              <a:t> </a:t>
            </a:r>
            <a:r>
              <a:rPr lang="en-US" sz="2800" dirty="0" err="1"/>
              <a:t>rovnakého</a:t>
            </a:r>
            <a:r>
              <a:rPr lang="en-US" sz="2800" dirty="0"/>
              <a:t> </a:t>
            </a:r>
            <a:r>
              <a:rPr lang="en-US" sz="2800" dirty="0" err="1"/>
              <a:t>typu</a:t>
            </a:r>
            <a:r>
              <a:rPr lang="en-US" sz="2800" dirty="0" smtClean="0"/>
              <a:t>.</a:t>
            </a:r>
            <a:endParaRPr lang="sk-SK" sz="28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2800" dirty="0"/>
              <a:t> </a:t>
            </a:r>
            <a:r>
              <a:rPr lang="en-US" sz="2800" dirty="0" err="1"/>
              <a:t>Napr</a:t>
            </a:r>
            <a:r>
              <a:rPr lang="en-US" sz="2800" dirty="0"/>
              <a:t>. </a:t>
            </a:r>
            <a:r>
              <a:rPr lang="sk-SK" sz="2800" dirty="0" smtClean="0"/>
              <a:t>slovenské </a:t>
            </a:r>
            <a:r>
              <a:rPr lang="en-US" sz="2800" dirty="0" smtClean="0"/>
              <a:t> </a:t>
            </a:r>
            <a:r>
              <a:rPr lang="en-US" sz="2800" dirty="0" err="1"/>
              <a:t>mená</a:t>
            </a:r>
            <a:r>
              <a:rPr lang="en-US" sz="2800" dirty="0"/>
              <a:t> </a:t>
            </a:r>
            <a:r>
              <a:rPr lang="en-US" sz="2800" dirty="0" err="1"/>
              <a:t>mesiacov</a:t>
            </a:r>
            <a:r>
              <a:rPr lang="en-US" sz="2800" dirty="0"/>
              <a:t>, 10 </a:t>
            </a:r>
            <a:r>
              <a:rPr lang="en-US" sz="2800" dirty="0" err="1"/>
              <a:t>známok</a:t>
            </a:r>
            <a:r>
              <a:rPr lang="en-US" sz="2800" dirty="0"/>
              <a:t> </a:t>
            </a:r>
            <a:r>
              <a:rPr lang="en-US" sz="2800" dirty="0" err="1"/>
              <a:t>zo</a:t>
            </a:r>
            <a:r>
              <a:rPr lang="en-US" sz="2800" dirty="0"/>
              <a:t> </a:t>
            </a:r>
            <a:r>
              <a:rPr lang="en-US" sz="2800" dirty="0" err="1"/>
              <a:t>školy</a:t>
            </a:r>
            <a:r>
              <a:rPr lang="en-US" sz="2800" dirty="0"/>
              <a:t>, platy 100 </a:t>
            </a:r>
            <a:r>
              <a:rPr lang="en-US" sz="2800" dirty="0" err="1"/>
              <a:t>užívateľov</a:t>
            </a:r>
            <a:r>
              <a:rPr lang="en-US" sz="2800" dirty="0"/>
              <a:t> </a:t>
            </a:r>
            <a:r>
              <a:rPr lang="en-US" sz="2800" dirty="0" err="1"/>
              <a:t>alebo</a:t>
            </a:r>
            <a:r>
              <a:rPr lang="en-US" sz="2800" dirty="0"/>
              <a:t> </a:t>
            </a:r>
            <a:r>
              <a:rPr lang="en-US" sz="2800" dirty="0" err="1"/>
              <a:t>databázu</a:t>
            </a:r>
            <a:r>
              <a:rPr lang="en-US" sz="2800" dirty="0"/>
              <a:t> </a:t>
            </a:r>
            <a:r>
              <a:rPr lang="en-US" sz="2800" dirty="0" err="1"/>
              <a:t>tisícok</a:t>
            </a:r>
            <a:r>
              <a:rPr lang="en-US" sz="2800" dirty="0"/>
              <a:t> </a:t>
            </a:r>
            <a:r>
              <a:rPr lang="en-US" sz="2800" dirty="0" err="1"/>
              <a:t>firiem</a:t>
            </a:r>
            <a:r>
              <a:rPr lang="en-US" sz="2800" dirty="0" smtClean="0"/>
              <a:t>.</a:t>
            </a:r>
            <a:endParaRPr lang="sk-SK" sz="28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2800" dirty="0"/>
              <a:t> </a:t>
            </a:r>
            <a:r>
              <a:rPr lang="en-US" sz="2800" dirty="0" err="1"/>
              <a:t>Asi</a:t>
            </a:r>
            <a:r>
              <a:rPr lang="en-US" sz="2800" dirty="0"/>
              <a:t> </a:t>
            </a:r>
            <a:r>
              <a:rPr lang="en-US" sz="2800" dirty="0" err="1"/>
              <a:t>tušíte</a:t>
            </a:r>
            <a:r>
              <a:rPr lang="en-US" sz="2800" dirty="0"/>
              <a:t>, </a:t>
            </a:r>
            <a:r>
              <a:rPr lang="en-US" sz="2800" dirty="0" err="1"/>
              <a:t>že</a:t>
            </a:r>
            <a:r>
              <a:rPr lang="en-US" sz="2800" dirty="0"/>
              <a:t> </a:t>
            </a:r>
            <a:r>
              <a:rPr lang="en-US" sz="2800" dirty="0" err="1"/>
              <a:t>bude</a:t>
            </a:r>
            <a:r>
              <a:rPr lang="en-US" sz="2800" dirty="0"/>
              <a:t> </a:t>
            </a:r>
            <a:r>
              <a:rPr lang="en-US" sz="2800" dirty="0" err="1"/>
              <a:t>nejaká</a:t>
            </a:r>
            <a:r>
              <a:rPr lang="en-US" sz="2800" dirty="0"/>
              <a:t> </a:t>
            </a:r>
            <a:r>
              <a:rPr lang="en-US" sz="2800" dirty="0" err="1"/>
              <a:t>lepšia</a:t>
            </a:r>
            <a:r>
              <a:rPr lang="en-US" sz="2800" dirty="0"/>
              <a:t> </a:t>
            </a:r>
            <a:r>
              <a:rPr lang="en-US" sz="2800" dirty="0" err="1"/>
              <a:t>cesta</a:t>
            </a:r>
            <a:r>
              <a:rPr lang="en-US" sz="2800" dirty="0"/>
              <a:t>, </a:t>
            </a:r>
            <a:r>
              <a:rPr lang="en-US" sz="2800" dirty="0" err="1"/>
              <a:t>než</a:t>
            </a:r>
            <a:r>
              <a:rPr lang="en-US" sz="2800" dirty="0"/>
              <a:t> </a:t>
            </a:r>
            <a:r>
              <a:rPr lang="en-US" sz="2800" dirty="0" err="1"/>
              <a:t>začať</a:t>
            </a:r>
            <a:r>
              <a:rPr lang="en-US" sz="2800" dirty="0"/>
              <a:t> </a:t>
            </a:r>
            <a:r>
              <a:rPr lang="en-US" sz="2800" dirty="0" err="1"/>
              <a:t>zbesilo</a:t>
            </a:r>
            <a:r>
              <a:rPr lang="en-US" sz="2800" dirty="0"/>
              <a:t> </a:t>
            </a:r>
            <a:r>
              <a:rPr lang="en-US" sz="2800" dirty="0" err="1"/>
              <a:t>búšiť</a:t>
            </a:r>
            <a:r>
              <a:rPr lang="en-US" sz="2800" dirty="0"/>
              <a:t> </a:t>
            </a:r>
            <a:r>
              <a:rPr lang="en-US" sz="2800" dirty="0" err="1"/>
              <a:t>premenné</a:t>
            </a:r>
            <a:r>
              <a:rPr lang="en-US" sz="2800" dirty="0"/>
              <a:t> znamka1, znamka2, znamka3 </a:t>
            </a:r>
            <a:endParaRPr lang="sk-SK" sz="28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2800" dirty="0" smtClean="0"/>
              <a:t>... </a:t>
            </a:r>
            <a:r>
              <a:rPr lang="en-US" sz="2800" dirty="0"/>
              <a:t>A </a:t>
            </a:r>
            <a:r>
              <a:rPr lang="en-US" sz="2800" dirty="0" err="1"/>
              <a:t>čo</a:t>
            </a:r>
            <a:r>
              <a:rPr lang="en-US" sz="2800" dirty="0"/>
              <a:t> </a:t>
            </a:r>
            <a:r>
              <a:rPr lang="en-US" sz="2800" dirty="0" err="1"/>
              <a:t>keby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program </a:t>
            </a:r>
            <a:r>
              <a:rPr lang="en-US" sz="2800" dirty="0" err="1"/>
              <a:t>rozšíril</a:t>
            </a:r>
            <a:r>
              <a:rPr lang="en-US" sz="2800" dirty="0"/>
              <a:t> a </a:t>
            </a:r>
            <a:r>
              <a:rPr lang="en-US" sz="2800" dirty="0" err="1"/>
              <a:t>známok</a:t>
            </a:r>
            <a:r>
              <a:rPr lang="en-US" sz="2800" dirty="0"/>
              <a:t> by bolo </a:t>
            </a:r>
            <a:r>
              <a:rPr lang="en-US" sz="2800" dirty="0" err="1"/>
              <a:t>tisíc</a:t>
            </a:r>
            <a:r>
              <a:rPr lang="en-US" sz="2800" dirty="0"/>
              <a:t>? A </a:t>
            </a:r>
            <a:r>
              <a:rPr lang="en-US" sz="2800" dirty="0" err="1"/>
              <a:t>ako</a:t>
            </a:r>
            <a:r>
              <a:rPr lang="en-US" sz="2800" dirty="0"/>
              <a:t> by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potom</a:t>
            </a:r>
            <a:r>
              <a:rPr lang="en-US" sz="2800" dirty="0"/>
              <a:t> </a:t>
            </a:r>
            <a:r>
              <a:rPr lang="en-US" sz="2800" dirty="0" err="1"/>
              <a:t>počítal</a:t>
            </a:r>
            <a:r>
              <a:rPr lang="en-US" sz="2800" dirty="0"/>
              <a:t> </a:t>
            </a:r>
            <a:r>
              <a:rPr lang="en-US" sz="2800" dirty="0" err="1"/>
              <a:t>priemer</a:t>
            </a:r>
            <a:r>
              <a:rPr lang="en-US" sz="2800" dirty="0"/>
              <a:t> z </a:t>
            </a:r>
            <a:r>
              <a:rPr lang="en-US" sz="2800" dirty="0" err="1"/>
              <a:t>týchto</a:t>
            </a:r>
            <a:r>
              <a:rPr lang="en-US" sz="2800" dirty="0"/>
              <a:t> </a:t>
            </a:r>
            <a:r>
              <a:rPr lang="en-US" sz="2800" dirty="0" err="1"/>
              <a:t>známok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53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sk-SK" dirty="0"/>
              <a:t>Spúšťanie PHP </a:t>
            </a:r>
            <a:r>
              <a:rPr lang="sk-SK" dirty="0" smtClean="0"/>
              <a:t> servera</a:t>
            </a:r>
            <a:r>
              <a:rPr lang="en-US" dirty="0"/>
              <a:t/>
            </a:r>
            <a:br>
              <a:rPr lang="en-US" dirty="0"/>
            </a:br>
            <a:endParaRPr lang="sk-SK" noProof="0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sz="quarter" idx="1"/>
          </p:nvPr>
        </p:nvSpPr>
        <p:spPr>
          <a:xfrm>
            <a:off x="457200" y="1219199"/>
            <a:ext cx="8229600" cy="5090121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Prihlásiť </a:t>
            </a:r>
            <a:r>
              <a:rPr lang="sk-SK" dirty="0" err="1" smtClean="0"/>
              <a:t>uživateľa</a:t>
            </a:r>
            <a:r>
              <a:rPr lang="sk-SK" dirty="0" smtClean="0"/>
              <a:t> pod </a:t>
            </a:r>
            <a:r>
              <a:rPr lang="sk-SK" dirty="0" err="1" smtClean="0"/>
              <a:t>kontom:PHP</a:t>
            </a:r>
            <a:endParaRPr lang="sk-SK" noProof="0" dirty="0" smtClean="0"/>
          </a:p>
          <a:p>
            <a:r>
              <a:rPr lang="sk-SK" noProof="0" dirty="0" smtClean="0"/>
              <a:t>Zadať heslo:18121958</a:t>
            </a:r>
          </a:p>
          <a:p>
            <a:r>
              <a:rPr lang="sk-SK" dirty="0" smtClean="0"/>
              <a:t>Spustiť server:</a:t>
            </a:r>
            <a:endParaRPr lang="sk-SK" noProof="0" dirty="0" smtClean="0"/>
          </a:p>
          <a:p>
            <a:endParaRPr lang="sk-SK" noProof="0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Chvíľu počkať na inicializovanie servera</a:t>
            </a:r>
            <a:endParaRPr lang="sk-SK" dirty="0"/>
          </a:p>
          <a:p>
            <a:r>
              <a:rPr lang="sk-SK" dirty="0" smtClean="0"/>
              <a:t>Do prehliadača </a:t>
            </a:r>
            <a:r>
              <a:rPr lang="sk-SK" dirty="0" err="1" smtClean="0"/>
              <a:t>chrome</a:t>
            </a:r>
            <a:r>
              <a:rPr lang="sk-SK" dirty="0" smtClean="0"/>
              <a:t> zadať:</a:t>
            </a:r>
          </a:p>
          <a:p>
            <a:endParaRPr lang="sk-SK" dirty="0" smtClean="0"/>
          </a:p>
          <a:p>
            <a:endParaRPr lang="sk-SK" dirty="0" smtClean="0">
              <a:solidFill>
                <a:srgbClr val="00B0F0"/>
              </a:solidFill>
            </a:endParaRPr>
          </a:p>
          <a:p>
            <a:endParaRPr lang="sk-SK" dirty="0">
              <a:solidFill>
                <a:srgbClr val="00B0F0"/>
              </a:solidFill>
            </a:endParaRPr>
          </a:p>
          <a:p>
            <a:r>
              <a:rPr lang="sk-SK" dirty="0" smtClean="0">
                <a:solidFill>
                  <a:srgbClr val="00B0F0"/>
                </a:solidFill>
              </a:rPr>
              <a:t>Vypíše  sa obsah priečinka ‘‘</a:t>
            </a:r>
            <a:r>
              <a:rPr lang="sk-SK" dirty="0" err="1" smtClean="0">
                <a:solidFill>
                  <a:srgbClr val="00B0F0"/>
                </a:solidFill>
              </a:rPr>
              <a:t>Kosova</a:t>
            </a:r>
            <a:r>
              <a:rPr lang="sk-SK" dirty="0" smtClean="0">
                <a:solidFill>
                  <a:srgbClr val="00B0F0"/>
                </a:solidFill>
              </a:rPr>
              <a:t>“</a:t>
            </a:r>
          </a:p>
          <a:p>
            <a:endParaRPr lang="sk-SK" dirty="0" smtClean="0">
              <a:solidFill>
                <a:srgbClr val="FF0000"/>
              </a:solidFill>
            </a:endParaRPr>
          </a:p>
          <a:p>
            <a:endParaRPr lang="sk-SK" noProof="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80928"/>
            <a:ext cx="137103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3136"/>
            <a:ext cx="7839075" cy="733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14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67544" y="260648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i="1" dirty="0" smtClean="0"/>
              <a:t>POLE</a:t>
            </a:r>
            <a:endParaRPr lang="en-US" b="1" i="1" dirty="0"/>
          </a:p>
        </p:txBody>
      </p:sp>
      <p:sp>
        <p:nvSpPr>
          <p:cNvPr id="2" name="BlokTextu 1"/>
          <p:cNvSpPr txBox="1"/>
          <p:nvPr/>
        </p:nvSpPr>
        <p:spPr>
          <a:xfrm>
            <a:off x="657908" y="1412776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 </a:t>
            </a:r>
            <a:r>
              <a:rPr lang="en-US" dirty="0" err="1"/>
              <a:t>uloženie</a:t>
            </a:r>
            <a:r>
              <a:rPr lang="en-US" dirty="0"/>
              <a:t> </a:t>
            </a:r>
            <a:r>
              <a:rPr lang="en-US" dirty="0" err="1"/>
              <a:t>viac</a:t>
            </a:r>
            <a:r>
              <a:rPr lang="en-US" dirty="0"/>
              <a:t> </a:t>
            </a:r>
            <a:r>
              <a:rPr lang="en-US" dirty="0" err="1"/>
              <a:t>premenných</a:t>
            </a:r>
            <a:r>
              <a:rPr lang="en-US" dirty="0"/>
              <a:t> </a:t>
            </a:r>
            <a:r>
              <a:rPr lang="en-US" dirty="0" err="1"/>
              <a:t>rovnakého</a:t>
            </a:r>
            <a:r>
              <a:rPr lang="en-US" dirty="0"/>
              <a:t> </a:t>
            </a:r>
            <a:r>
              <a:rPr lang="en-US" dirty="0" err="1"/>
              <a:t>typu</a:t>
            </a:r>
            <a:r>
              <a:rPr lang="en-US" dirty="0"/>
              <a:t> </a:t>
            </a:r>
            <a:r>
              <a:rPr lang="en-US" dirty="0" err="1"/>
              <a:t>nám</a:t>
            </a:r>
            <a:r>
              <a:rPr lang="en-US" dirty="0"/>
              <a:t> PHP </a:t>
            </a:r>
            <a:r>
              <a:rPr lang="en-US" dirty="0" err="1"/>
              <a:t>ponúka</a:t>
            </a:r>
            <a:r>
              <a:rPr lang="en-US" dirty="0"/>
              <a:t> </a:t>
            </a:r>
            <a:r>
              <a:rPr lang="en-US" dirty="0" err="1"/>
              <a:t>dátovú</a:t>
            </a:r>
            <a:r>
              <a:rPr lang="en-US" dirty="0"/>
              <a:t> </a:t>
            </a:r>
            <a:r>
              <a:rPr lang="en-US" dirty="0" err="1"/>
              <a:t>štruktúru</a:t>
            </a:r>
            <a:r>
              <a:rPr lang="en-US" dirty="0"/>
              <a:t>, </a:t>
            </a:r>
            <a:r>
              <a:rPr lang="en-US" dirty="0" err="1"/>
              <a:t>ktorej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hovorí</a:t>
            </a:r>
            <a:r>
              <a:rPr lang="en-US" dirty="0"/>
              <a:t> </a:t>
            </a:r>
            <a:r>
              <a:rPr lang="en-US" dirty="0" err="1"/>
              <a:t>poľa</a:t>
            </a:r>
            <a:r>
              <a:rPr lang="en-US" dirty="0"/>
              <a:t>. V PHP </a:t>
            </a:r>
            <a:r>
              <a:rPr lang="en-US" dirty="0" err="1"/>
              <a:t>sú</a:t>
            </a:r>
            <a:r>
              <a:rPr lang="en-US" dirty="0"/>
              <a:t> 2 </a:t>
            </a:r>
            <a:r>
              <a:rPr lang="en-US" dirty="0" err="1"/>
              <a:t>typy</a:t>
            </a:r>
            <a:r>
              <a:rPr lang="en-US" dirty="0"/>
              <a:t> </a:t>
            </a:r>
            <a:r>
              <a:rPr lang="en-US" dirty="0" err="1"/>
              <a:t>polí</a:t>
            </a:r>
            <a:r>
              <a:rPr lang="en-US" dirty="0" smtClean="0"/>
              <a:t>.</a:t>
            </a:r>
            <a:endParaRPr lang="sk-SK" dirty="0"/>
          </a:p>
          <a:p>
            <a:pPr marL="285750" indent="-285750">
              <a:buFont typeface="Wingdings" pitchFamily="2" charset="2"/>
              <a:buChar char="q"/>
            </a:pPr>
            <a:r>
              <a:rPr lang="sk-SK" dirty="0" smtClean="0"/>
              <a:t>Indexované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sk-SK" dirty="0" smtClean="0"/>
              <a:t>a asociatívne</a:t>
            </a:r>
            <a:endParaRPr lang="en-US" dirty="0"/>
          </a:p>
        </p:txBody>
      </p:sp>
      <p:sp>
        <p:nvSpPr>
          <p:cNvPr id="3" name="BlokTextu 2"/>
          <p:cNvSpPr txBox="1"/>
          <p:nvPr/>
        </p:nvSpPr>
        <p:spPr>
          <a:xfrm>
            <a:off x="635686" y="2622626"/>
            <a:ext cx="7272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Číselne</a:t>
            </a:r>
            <a:r>
              <a:rPr lang="en-US" b="1" dirty="0"/>
              <a:t> </a:t>
            </a:r>
            <a:r>
              <a:rPr lang="en-US" b="1" dirty="0" err="1" smtClean="0"/>
              <a:t>indexovan</a:t>
            </a:r>
            <a:r>
              <a:rPr lang="sk-SK" b="1" dirty="0" smtClean="0"/>
              <a:t>é</a:t>
            </a:r>
            <a:r>
              <a:rPr lang="en-US" b="1" dirty="0" smtClean="0"/>
              <a:t> </a:t>
            </a:r>
            <a:r>
              <a:rPr lang="en-US" b="1" dirty="0" err="1" smtClean="0"/>
              <a:t>po</a:t>
            </a:r>
            <a:r>
              <a:rPr lang="sk-SK" b="1" dirty="0" err="1" smtClean="0"/>
              <a:t>lia</a:t>
            </a:r>
            <a:endParaRPr lang="sk-SK" b="1" dirty="0" smtClean="0"/>
          </a:p>
          <a:p>
            <a:endParaRPr lang="sk-SK" b="1" dirty="0"/>
          </a:p>
          <a:p>
            <a:r>
              <a:rPr lang="en-US" dirty="0" err="1"/>
              <a:t>Číselne</a:t>
            </a:r>
            <a:r>
              <a:rPr lang="en-US" dirty="0"/>
              <a:t> </a:t>
            </a:r>
            <a:r>
              <a:rPr lang="en-US" dirty="0" err="1"/>
              <a:t>indexované</a:t>
            </a:r>
            <a:r>
              <a:rPr lang="en-US" dirty="0"/>
              <a:t> pole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môžeme</a:t>
            </a:r>
            <a:r>
              <a:rPr lang="en-US" dirty="0"/>
              <a:t> </a:t>
            </a:r>
            <a:r>
              <a:rPr lang="en-US" dirty="0" err="1"/>
              <a:t>predstaviť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rad </a:t>
            </a:r>
            <a:r>
              <a:rPr lang="en-US" dirty="0" err="1"/>
              <a:t>priehradiek</a:t>
            </a:r>
            <a:r>
              <a:rPr lang="en-US" dirty="0"/>
              <a:t> </a:t>
            </a:r>
            <a:r>
              <a:rPr lang="en-US" dirty="0" err="1"/>
              <a:t>niekde</a:t>
            </a:r>
            <a:r>
              <a:rPr lang="en-US" dirty="0"/>
              <a:t> v </a:t>
            </a:r>
            <a:r>
              <a:rPr lang="en-US" dirty="0" err="1"/>
              <a:t>pamäti</a:t>
            </a:r>
            <a:r>
              <a:rPr lang="en-US" dirty="0"/>
              <a:t> </a:t>
            </a:r>
            <a:r>
              <a:rPr lang="en-US" dirty="0" err="1"/>
              <a:t>počítača</a:t>
            </a:r>
            <a:r>
              <a:rPr lang="en-US" dirty="0"/>
              <a:t> </a:t>
            </a:r>
            <a:r>
              <a:rPr lang="en-US" dirty="0" smtClean="0"/>
              <a:t>.</a:t>
            </a:r>
            <a:endParaRPr lang="sk-SK" dirty="0" smtClean="0"/>
          </a:p>
          <a:p>
            <a:r>
              <a:rPr lang="en-US" dirty="0"/>
              <a:t> </a:t>
            </a:r>
            <a:r>
              <a:rPr lang="en-US" dirty="0" err="1"/>
              <a:t>Priehradky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číslované</a:t>
            </a:r>
            <a:r>
              <a:rPr lang="en-US" dirty="0"/>
              <a:t> </a:t>
            </a:r>
            <a:r>
              <a:rPr lang="en-US" dirty="0" err="1"/>
              <a:t>vždy</a:t>
            </a:r>
            <a:r>
              <a:rPr lang="en-US" dirty="0"/>
              <a:t> od </a:t>
            </a:r>
            <a:r>
              <a:rPr lang="en-US" dirty="0" err="1"/>
              <a:t>nuly</a:t>
            </a:r>
            <a:r>
              <a:rPr lang="en-US" dirty="0"/>
              <a:t> a </a:t>
            </a:r>
            <a:r>
              <a:rPr lang="en-US" dirty="0" err="1"/>
              <a:t>ich</a:t>
            </a:r>
            <a:r>
              <a:rPr lang="en-US" dirty="0"/>
              <a:t> </a:t>
            </a:r>
            <a:r>
              <a:rPr lang="en-US" dirty="0" err="1"/>
              <a:t>číslam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hovorí</a:t>
            </a:r>
            <a:r>
              <a:rPr lang="en-US" dirty="0"/>
              <a:t> </a:t>
            </a:r>
            <a:r>
              <a:rPr lang="sk-SK" dirty="0" smtClean="0"/>
              <a:t>:indexy</a:t>
            </a:r>
          </a:p>
          <a:p>
            <a:endParaRPr lang="sk-SK" b="1" dirty="0"/>
          </a:p>
          <a:p>
            <a:r>
              <a:rPr lang="en-US" dirty="0"/>
              <a:t>Na </a:t>
            </a:r>
            <a:r>
              <a:rPr lang="en-US" dirty="0" err="1"/>
              <a:t>obrázku</a:t>
            </a:r>
            <a:r>
              <a:rPr lang="en-US" dirty="0"/>
              <a:t> </a:t>
            </a:r>
            <a:r>
              <a:rPr lang="en-US" dirty="0" err="1"/>
              <a:t>nižšie</a:t>
            </a:r>
            <a:r>
              <a:rPr lang="en-US" dirty="0"/>
              <a:t> </a:t>
            </a:r>
            <a:r>
              <a:rPr lang="en-US" dirty="0" err="1"/>
              <a:t>vidíte</a:t>
            </a:r>
            <a:r>
              <a:rPr lang="en-US" dirty="0"/>
              <a:t> </a:t>
            </a:r>
            <a:r>
              <a:rPr lang="en-US" dirty="0" err="1"/>
              <a:t>znázornené</a:t>
            </a:r>
            <a:r>
              <a:rPr lang="en-US" dirty="0"/>
              <a:t> </a:t>
            </a:r>
            <a:r>
              <a:rPr lang="en-US" dirty="0" err="1"/>
              <a:t>poľa</a:t>
            </a:r>
            <a:r>
              <a:rPr lang="en-US" dirty="0"/>
              <a:t>, v </a:t>
            </a:r>
            <a:r>
              <a:rPr lang="en-US" dirty="0" err="1"/>
              <a:t>ktorom</a:t>
            </a:r>
            <a:r>
              <a:rPr lang="en-US" dirty="0"/>
              <a:t> je </a:t>
            </a:r>
            <a:r>
              <a:rPr lang="en-US" dirty="0" err="1"/>
              <a:t>uložené</a:t>
            </a:r>
            <a:r>
              <a:rPr lang="en-US" dirty="0"/>
              <a:t> 8 </a:t>
            </a:r>
            <a:r>
              <a:rPr lang="en-US" dirty="0" err="1"/>
              <a:t>čísiel</a:t>
            </a:r>
            <a:r>
              <a:rPr lang="en-US" dirty="0"/>
              <a:t>: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869159"/>
            <a:ext cx="5269979" cy="122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53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67544" y="260648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i="1" dirty="0" smtClean="0"/>
              <a:t>POLE</a:t>
            </a:r>
            <a:endParaRPr lang="en-US" b="1" i="1" dirty="0"/>
          </a:p>
        </p:txBody>
      </p:sp>
      <p:sp>
        <p:nvSpPr>
          <p:cNvPr id="5" name="BlokTextu 4"/>
          <p:cNvSpPr txBox="1"/>
          <p:nvPr/>
        </p:nvSpPr>
        <p:spPr>
          <a:xfrm>
            <a:off x="827584" y="1556792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sk-SK" dirty="0" smtClean="0"/>
              <a:t>Definovanie nového poľa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51" y="2241997"/>
            <a:ext cx="71532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995363" y="2996952"/>
            <a:ext cx="595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Teraz je v premennej </a:t>
            </a:r>
            <a:r>
              <a:rPr lang="pl-PL" dirty="0" smtClean="0">
                <a:solidFill>
                  <a:srgbClr val="0070C0"/>
                </a:solidFill>
              </a:rPr>
              <a:t>$znamky </a:t>
            </a:r>
            <a:r>
              <a:rPr lang="pl-PL" dirty="0"/>
              <a:t>prázdne pole.</a:t>
            </a:r>
            <a:endParaRPr lang="en-US" dirty="0"/>
          </a:p>
        </p:txBody>
      </p:sp>
      <p:sp>
        <p:nvSpPr>
          <p:cNvPr id="7" name="BlokTextu 6"/>
          <p:cNvSpPr txBox="1"/>
          <p:nvPr/>
        </p:nvSpPr>
        <p:spPr>
          <a:xfrm>
            <a:off x="995363" y="3645024"/>
            <a:ext cx="5088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Vkladanie prvkov do </a:t>
            </a:r>
            <a:r>
              <a:rPr lang="pl-PL" dirty="0" smtClean="0"/>
              <a:t>poľa</a:t>
            </a:r>
          </a:p>
          <a:p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186" y="3910355"/>
            <a:ext cx="6286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995363" y="4869160"/>
            <a:ext cx="638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u="sng" dirty="0" smtClean="0"/>
              <a:t>Rovnako tak môžeme </a:t>
            </a:r>
            <a:r>
              <a:rPr lang="sk-SK" u="sng" dirty="0" err="1" smtClean="0"/>
              <a:t>vložit</a:t>
            </a:r>
            <a:r>
              <a:rPr lang="sk-SK" u="sng" dirty="0" smtClean="0"/>
              <a:t> prvok </a:t>
            </a:r>
            <a:r>
              <a:rPr lang="sk-SK" u="sng" dirty="0"/>
              <a:t>na </a:t>
            </a:r>
            <a:r>
              <a:rPr lang="sk-SK" u="sng" dirty="0" smtClean="0"/>
              <a:t>konkrétny  </a:t>
            </a:r>
            <a:r>
              <a:rPr lang="sk-SK" u="sng" dirty="0"/>
              <a:t>index v poli.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14" y="5266859"/>
            <a:ext cx="631507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09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Praktické </a:t>
            </a:r>
            <a:r>
              <a:rPr lang="sk-SK" sz="2400" dirty="0" smtClean="0"/>
              <a:t>ukážky použitia indexovaného poľa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dirty="0"/>
          </a:p>
        </p:txBody>
      </p:sp>
      <p:sp>
        <p:nvSpPr>
          <p:cNvPr id="4" name="BlokTextu 3"/>
          <p:cNvSpPr txBox="1"/>
          <p:nvPr/>
        </p:nvSpPr>
        <p:spPr>
          <a:xfrm>
            <a:off x="827584" y="881797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PHP </a:t>
            </a:r>
            <a:r>
              <a:rPr lang="en-US" dirty="0" err="1"/>
              <a:t>nám</a:t>
            </a:r>
            <a:r>
              <a:rPr lang="en-US" dirty="0"/>
              <a:t> </a:t>
            </a:r>
            <a:r>
              <a:rPr lang="en-US" dirty="0" err="1"/>
              <a:t>ponúka</a:t>
            </a:r>
            <a:r>
              <a:rPr lang="en-US" dirty="0"/>
              <a:t> pre </a:t>
            </a:r>
            <a:r>
              <a:rPr lang="en-US" dirty="0" err="1"/>
              <a:t>prácu</a:t>
            </a:r>
            <a:r>
              <a:rPr lang="en-US" dirty="0"/>
              <a:t> s </a:t>
            </a:r>
            <a:r>
              <a:rPr lang="en-US" dirty="0" err="1"/>
              <a:t>poľom</a:t>
            </a:r>
            <a:r>
              <a:rPr lang="en-US" dirty="0"/>
              <a:t> </a:t>
            </a:r>
            <a:r>
              <a:rPr lang="en-US" dirty="0" err="1"/>
              <a:t>mnohé</a:t>
            </a:r>
            <a:r>
              <a:rPr lang="en-US" dirty="0"/>
              <a:t> </a:t>
            </a:r>
            <a:r>
              <a:rPr lang="en-US" dirty="0" err="1" smtClean="0"/>
              <a:t>funkcie</a:t>
            </a:r>
            <a:endParaRPr lang="sk-SK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sk-SK" dirty="0"/>
              <a:t>Napr. Pomocou funkcií </a:t>
            </a:r>
            <a:r>
              <a:rPr lang="sk-SK" dirty="0" err="1">
                <a:solidFill>
                  <a:srgbClr val="00B0F0"/>
                </a:solidFill>
              </a:rPr>
              <a:t>array_sum</a:t>
            </a:r>
            <a:r>
              <a:rPr lang="sk-SK" dirty="0">
                <a:solidFill>
                  <a:srgbClr val="00B0F0"/>
                </a:solidFill>
              </a:rPr>
              <a:t> () </a:t>
            </a:r>
            <a:r>
              <a:rPr lang="sk-SK" dirty="0"/>
              <a:t>a </a:t>
            </a:r>
            <a:r>
              <a:rPr lang="sk-SK" dirty="0" err="1">
                <a:solidFill>
                  <a:srgbClr val="00B0F0"/>
                </a:solidFill>
              </a:rPr>
              <a:t>count</a:t>
            </a:r>
            <a:r>
              <a:rPr lang="sk-SK" dirty="0">
                <a:solidFill>
                  <a:srgbClr val="00B0F0"/>
                </a:solidFill>
              </a:rPr>
              <a:t> () </a:t>
            </a:r>
            <a:r>
              <a:rPr lang="sk-SK" dirty="0"/>
              <a:t>vypočítame priemer zadaných známok: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66919"/>
            <a:ext cx="7560840" cy="465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12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866775"/>
            <a:ext cx="7305675" cy="512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Výsledok vyhľadávania obrázkov pre dopyt php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195" y="4365104"/>
            <a:ext cx="2909643" cy="17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13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879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sk-SK" sz="3600" dirty="0" smtClean="0"/>
              <a:t>Slovenský dátum</a:t>
            </a:r>
            <a:endParaRPr lang="en-US" sz="36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Do </a:t>
            </a:r>
            <a:r>
              <a:rPr lang="sk-SK" sz="2400" dirty="0" smtClean="0"/>
              <a:t>indexovaného </a:t>
            </a:r>
            <a:r>
              <a:rPr lang="en-US" sz="2400" dirty="0" smtClean="0"/>
              <a:t> </a:t>
            </a:r>
            <a:r>
              <a:rPr lang="en-US" sz="2400" dirty="0" err="1"/>
              <a:t>poľa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môžeme</a:t>
            </a:r>
            <a:r>
              <a:rPr lang="en-US" sz="2400" dirty="0"/>
              <a:t> </a:t>
            </a:r>
            <a:r>
              <a:rPr lang="en-US" sz="2400" dirty="0" err="1"/>
              <a:t>uložiť</a:t>
            </a:r>
            <a:r>
              <a:rPr lang="en-US" sz="2400" dirty="0"/>
              <a:t> </a:t>
            </a:r>
            <a:r>
              <a:rPr lang="en-US" sz="2400" dirty="0" err="1"/>
              <a:t>prakticky</a:t>
            </a:r>
            <a:r>
              <a:rPr lang="en-US" sz="2400" dirty="0"/>
              <a:t> </a:t>
            </a:r>
            <a:r>
              <a:rPr lang="en-US" sz="2400" dirty="0" err="1"/>
              <a:t>všetko</a:t>
            </a:r>
            <a:r>
              <a:rPr lang="en-US" sz="2400" dirty="0"/>
              <a:t>, </a:t>
            </a:r>
            <a:r>
              <a:rPr lang="en-US" sz="2400" dirty="0" err="1"/>
              <a:t>napríklad</a:t>
            </a:r>
            <a:r>
              <a:rPr lang="en-US" sz="2400" dirty="0"/>
              <a:t> </a:t>
            </a:r>
            <a:r>
              <a:rPr lang="en-US" sz="2400" dirty="0" err="1"/>
              <a:t>názvy</a:t>
            </a:r>
            <a:r>
              <a:rPr lang="en-US" sz="2400" dirty="0"/>
              <a:t> </a:t>
            </a:r>
            <a:r>
              <a:rPr lang="en-US" sz="2400" dirty="0" err="1"/>
              <a:t>mesiacov</a:t>
            </a:r>
            <a:r>
              <a:rPr lang="en-US" sz="2400" dirty="0" smtClean="0"/>
              <a:t>.</a:t>
            </a:r>
            <a:endParaRPr lang="sk-SK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/>
              <a:t>Môžeme</a:t>
            </a:r>
            <a:r>
              <a:rPr lang="en-US" sz="2400" dirty="0"/>
              <a:t> </a:t>
            </a:r>
            <a:r>
              <a:rPr lang="en-US" sz="2400" dirty="0" err="1"/>
              <a:t>potom</a:t>
            </a:r>
            <a:r>
              <a:rPr lang="en-US" sz="2400" dirty="0"/>
              <a:t> </a:t>
            </a:r>
            <a:r>
              <a:rPr lang="en-US" sz="2400" dirty="0" err="1"/>
              <a:t>vypísať</a:t>
            </a:r>
            <a:r>
              <a:rPr lang="en-US" sz="2400" dirty="0"/>
              <a:t> </a:t>
            </a:r>
            <a:r>
              <a:rPr lang="en-US" sz="2400" dirty="0" err="1"/>
              <a:t>uživateľovi</a:t>
            </a:r>
            <a:r>
              <a:rPr lang="en-US" sz="2400" dirty="0"/>
              <a:t> </a:t>
            </a:r>
            <a:r>
              <a:rPr lang="en-US" sz="2400" dirty="0" err="1"/>
              <a:t>aktuálny</a:t>
            </a:r>
            <a:r>
              <a:rPr lang="en-US" sz="2400" dirty="0"/>
              <a:t> </a:t>
            </a:r>
            <a:r>
              <a:rPr lang="en-US" sz="2400" dirty="0" err="1"/>
              <a:t>dátum</a:t>
            </a:r>
            <a:r>
              <a:rPr lang="en-US" sz="2400" dirty="0"/>
              <a:t> a to </a:t>
            </a:r>
            <a:r>
              <a:rPr lang="en-US" sz="2400" dirty="0" err="1"/>
              <a:t>dokonce</a:t>
            </a:r>
            <a:r>
              <a:rPr lang="en-US" sz="2400" dirty="0"/>
              <a:t> </a:t>
            </a:r>
            <a:r>
              <a:rPr lang="en-US" sz="2400" dirty="0" err="1"/>
              <a:t>slovensky</a:t>
            </a:r>
            <a:r>
              <a:rPr lang="en-US" sz="2400" dirty="0" smtClean="0"/>
              <a:t>:</a:t>
            </a:r>
            <a:endParaRPr lang="sk-SK" sz="2400" dirty="0" smtClean="0"/>
          </a:p>
          <a:p>
            <a:r>
              <a:rPr lang="sk-SK" sz="2000" dirty="0" smtClean="0">
                <a:solidFill>
                  <a:srgbClr val="00B0F0"/>
                </a:solidFill>
              </a:rPr>
              <a:t>Ako získať čas servera:</a:t>
            </a:r>
            <a:endParaRPr lang="en-US" sz="2000" dirty="0">
              <a:solidFill>
                <a:srgbClr val="00B0F0"/>
              </a:solidFill>
            </a:endParaRPr>
          </a:p>
          <a:p>
            <a:r>
              <a:rPr lang="en-US" sz="2000" dirty="0" err="1"/>
              <a:t>Tu</a:t>
            </a:r>
            <a:r>
              <a:rPr lang="en-US" sz="2000" dirty="0"/>
              <a:t> </a:t>
            </a:r>
            <a:r>
              <a:rPr lang="en-US" sz="2000" dirty="0" err="1"/>
              <a:t>sú</a:t>
            </a:r>
            <a:r>
              <a:rPr lang="en-US" sz="2000" dirty="0"/>
              <a:t> </a:t>
            </a:r>
            <a:r>
              <a:rPr lang="en-US" sz="2000" dirty="0" err="1"/>
              <a:t>niektoré</a:t>
            </a:r>
            <a:r>
              <a:rPr lang="en-US" sz="2000" dirty="0"/>
              <a:t> </a:t>
            </a:r>
            <a:r>
              <a:rPr lang="en-US" sz="2000" dirty="0" err="1"/>
              <a:t>znaky</a:t>
            </a:r>
            <a:r>
              <a:rPr lang="en-US" sz="2000" dirty="0"/>
              <a:t>, </a:t>
            </a:r>
            <a:r>
              <a:rPr lang="en-US" sz="2000" dirty="0" err="1"/>
              <a:t>ktoré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bežne</a:t>
            </a:r>
            <a:r>
              <a:rPr lang="en-US" sz="2000" dirty="0"/>
              <a:t> </a:t>
            </a:r>
            <a:r>
              <a:rPr lang="en-US" sz="2000" dirty="0" err="1"/>
              <a:t>používajú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časy</a:t>
            </a:r>
            <a:r>
              <a:rPr lang="en-US" sz="2000" dirty="0"/>
              <a:t>:</a:t>
            </a:r>
          </a:p>
          <a:p>
            <a:r>
              <a:rPr lang="en-US" sz="2000" dirty="0">
                <a:solidFill>
                  <a:srgbClr val="00B0F0"/>
                </a:solidFill>
              </a:rPr>
              <a:t>h</a:t>
            </a:r>
            <a:r>
              <a:rPr lang="en-US" sz="2000" dirty="0"/>
              <a:t> - 12-hodinový </a:t>
            </a:r>
            <a:r>
              <a:rPr lang="en-US" sz="2000" dirty="0" err="1"/>
              <a:t>formát</a:t>
            </a:r>
            <a:r>
              <a:rPr lang="en-US" sz="2000" dirty="0"/>
              <a:t> </a:t>
            </a:r>
            <a:r>
              <a:rPr lang="en-US" sz="2000" dirty="0" err="1"/>
              <a:t>hodiny</a:t>
            </a:r>
            <a:r>
              <a:rPr lang="en-US" sz="2000" dirty="0"/>
              <a:t> s </a:t>
            </a:r>
            <a:r>
              <a:rPr lang="en-US" sz="2000" dirty="0" err="1"/>
              <a:t>počiatočnými</a:t>
            </a:r>
            <a:r>
              <a:rPr lang="en-US" sz="2000" dirty="0"/>
              <a:t> </a:t>
            </a:r>
            <a:r>
              <a:rPr lang="en-US" sz="2000" dirty="0" err="1"/>
              <a:t>nulami</a:t>
            </a:r>
            <a:r>
              <a:rPr lang="en-US" sz="2000" dirty="0"/>
              <a:t> (01 </a:t>
            </a:r>
            <a:r>
              <a:rPr lang="en-US" sz="2000" dirty="0" err="1"/>
              <a:t>až</a:t>
            </a:r>
            <a:r>
              <a:rPr lang="en-US" sz="2000" dirty="0"/>
              <a:t> 12)</a:t>
            </a:r>
          </a:p>
          <a:p>
            <a:r>
              <a:rPr lang="en-US" sz="2000" dirty="0">
                <a:solidFill>
                  <a:srgbClr val="00B0F0"/>
                </a:solidFill>
              </a:rPr>
              <a:t>i</a:t>
            </a:r>
            <a:r>
              <a:rPr lang="en-US" sz="2000" dirty="0"/>
              <a:t> - </a:t>
            </a:r>
            <a:r>
              <a:rPr lang="en-US" sz="2000" dirty="0" err="1"/>
              <a:t>Minúty</a:t>
            </a:r>
            <a:r>
              <a:rPr lang="en-US" sz="2000" dirty="0"/>
              <a:t> </a:t>
            </a:r>
            <a:r>
              <a:rPr lang="sk-SK" sz="2000" dirty="0" smtClean="0"/>
              <a:t>začínajúce</a:t>
            </a:r>
            <a:r>
              <a:rPr lang="en-US" sz="2000" dirty="0" smtClean="0"/>
              <a:t> </a:t>
            </a:r>
            <a:r>
              <a:rPr lang="en-US" sz="2000" dirty="0" err="1"/>
              <a:t>nulami</a:t>
            </a:r>
            <a:r>
              <a:rPr lang="en-US" sz="2000" dirty="0"/>
              <a:t> (00 </a:t>
            </a:r>
            <a:r>
              <a:rPr lang="en-US" sz="2000" dirty="0" err="1"/>
              <a:t>až</a:t>
            </a:r>
            <a:r>
              <a:rPr lang="en-US" sz="2000" dirty="0"/>
              <a:t> 59)</a:t>
            </a:r>
          </a:p>
          <a:p>
            <a:r>
              <a:rPr lang="en-US" sz="2000" dirty="0">
                <a:solidFill>
                  <a:srgbClr val="00B0F0"/>
                </a:solidFill>
              </a:rPr>
              <a:t>s</a:t>
            </a:r>
            <a:r>
              <a:rPr lang="en-US" sz="2000" dirty="0"/>
              <a:t> - </a:t>
            </a:r>
            <a:r>
              <a:rPr lang="en-US" sz="2000" dirty="0" err="1"/>
              <a:t>sekundy</a:t>
            </a:r>
            <a:r>
              <a:rPr lang="en-US" sz="2000" dirty="0"/>
              <a:t> </a:t>
            </a:r>
            <a:r>
              <a:rPr lang="sk-SK" sz="2000" dirty="0" smtClean="0"/>
              <a:t>začínajúce </a:t>
            </a:r>
            <a:r>
              <a:rPr lang="en-US" sz="2000" dirty="0" smtClean="0"/>
              <a:t> </a:t>
            </a:r>
            <a:r>
              <a:rPr lang="en-US" sz="2000" dirty="0" err="1"/>
              <a:t>nulami</a:t>
            </a:r>
            <a:r>
              <a:rPr lang="en-US" sz="2000" dirty="0"/>
              <a:t> (00 </a:t>
            </a:r>
            <a:r>
              <a:rPr lang="en-US" sz="2000" dirty="0" err="1"/>
              <a:t>až</a:t>
            </a:r>
            <a:r>
              <a:rPr lang="en-US" sz="2000" dirty="0"/>
              <a:t> 59)</a:t>
            </a:r>
          </a:p>
          <a:p>
            <a:r>
              <a:rPr lang="en-US" sz="2000" dirty="0"/>
              <a:t>a </a:t>
            </a:r>
            <a:r>
              <a:rPr lang="en-US" sz="2000" dirty="0" smtClean="0"/>
              <a:t>– </a:t>
            </a:r>
            <a:r>
              <a:rPr lang="sk-SK" sz="2000" dirty="0" smtClean="0"/>
              <a:t>dopoludnia</a:t>
            </a:r>
          </a:p>
          <a:p>
            <a:r>
              <a:rPr lang="sk-SK" sz="2000" dirty="0" err="1" smtClean="0"/>
              <a:t>pm</a:t>
            </a:r>
            <a:r>
              <a:rPr lang="sk-SK" sz="2000" dirty="0" smtClean="0"/>
              <a:t> -popoludní</a:t>
            </a:r>
            <a:endParaRPr lang="en-US" sz="2000" dirty="0"/>
          </a:p>
          <a:p>
            <a:r>
              <a:rPr lang="sk-SK" dirty="0" err="1" smtClean="0"/>
              <a:t>Priklad</a:t>
            </a:r>
            <a:r>
              <a:rPr lang="sk-SK" dirty="0" smtClean="0"/>
              <a:t> </a:t>
            </a:r>
          </a:p>
          <a:p>
            <a:r>
              <a:rPr lang="en-GB" dirty="0" smtClean="0">
                <a:solidFill>
                  <a:srgbClr val="00B0F0"/>
                </a:solidFill>
              </a:rPr>
              <a:t>&lt;?</a:t>
            </a:r>
            <a:r>
              <a:rPr lang="en-GB" dirty="0" err="1">
                <a:solidFill>
                  <a:srgbClr val="00B0F0"/>
                </a:solidFill>
              </a:rPr>
              <a:t>php</a:t>
            </a:r>
            <a:r>
              <a:rPr lang="en-GB" dirty="0">
                <a:solidFill>
                  <a:srgbClr val="00B0F0"/>
                </a:solidFill>
              </a:rPr>
              <a:t/>
            </a:r>
            <a:br>
              <a:rPr lang="en-GB" dirty="0">
                <a:solidFill>
                  <a:srgbClr val="00B0F0"/>
                </a:solidFill>
              </a:rPr>
            </a:br>
            <a:r>
              <a:rPr lang="sk-SK" dirty="0" smtClean="0">
                <a:solidFill>
                  <a:srgbClr val="00B0F0"/>
                </a:solidFill>
              </a:rPr>
              <a:t>		</a:t>
            </a:r>
            <a:r>
              <a:rPr lang="en-GB" dirty="0" smtClean="0">
                <a:solidFill>
                  <a:srgbClr val="00B0F0"/>
                </a:solidFill>
              </a:rPr>
              <a:t>echo</a:t>
            </a:r>
            <a:r>
              <a:rPr lang="en-GB" dirty="0">
                <a:solidFill>
                  <a:srgbClr val="00B0F0"/>
                </a:solidFill>
              </a:rPr>
              <a:t> </a:t>
            </a:r>
            <a:r>
              <a:rPr lang="en-GB" dirty="0" smtClean="0">
                <a:solidFill>
                  <a:srgbClr val="00B0F0"/>
                </a:solidFill>
              </a:rPr>
              <a:t>„</a:t>
            </a:r>
            <a:r>
              <a:rPr lang="sk-SK" dirty="0" err="1" smtClean="0">
                <a:solidFill>
                  <a:srgbClr val="00B0F0"/>
                </a:solidFill>
              </a:rPr>
              <a:t>Aktualny</a:t>
            </a:r>
            <a:r>
              <a:rPr lang="sk-SK" dirty="0" smtClean="0">
                <a:solidFill>
                  <a:srgbClr val="00B0F0"/>
                </a:solidFill>
              </a:rPr>
              <a:t> čas je</a:t>
            </a:r>
            <a:r>
              <a:rPr lang="en-GB" dirty="0" smtClean="0">
                <a:solidFill>
                  <a:srgbClr val="00B0F0"/>
                </a:solidFill>
              </a:rPr>
              <a:t> </a:t>
            </a:r>
            <a:r>
              <a:rPr lang="en-GB" dirty="0">
                <a:solidFill>
                  <a:srgbClr val="00B0F0"/>
                </a:solidFill>
              </a:rPr>
              <a:t>" . date("</a:t>
            </a:r>
            <a:r>
              <a:rPr lang="en-GB" dirty="0" err="1">
                <a:solidFill>
                  <a:srgbClr val="00B0F0"/>
                </a:solidFill>
              </a:rPr>
              <a:t>h:i:sa</a:t>
            </a:r>
            <a:r>
              <a:rPr lang="en-GB" dirty="0">
                <a:solidFill>
                  <a:srgbClr val="00B0F0"/>
                </a:solidFill>
              </a:rPr>
              <a:t>");</a:t>
            </a:r>
            <a:br>
              <a:rPr lang="en-GB" dirty="0">
                <a:solidFill>
                  <a:srgbClr val="00B0F0"/>
                </a:solidFill>
              </a:rPr>
            </a:br>
            <a:r>
              <a:rPr lang="sk-SK" dirty="0" smtClean="0">
                <a:solidFill>
                  <a:srgbClr val="00B0F0"/>
                </a:solidFill>
              </a:rPr>
              <a:t>	</a:t>
            </a:r>
            <a:r>
              <a:rPr lang="en-GB" dirty="0" smtClean="0">
                <a:solidFill>
                  <a:srgbClr val="00B0F0"/>
                </a:solidFill>
              </a:rPr>
              <a:t>?&gt;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77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879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sk-SK" sz="3600" dirty="0" smtClean="0"/>
              <a:t>Slovenský dátum</a:t>
            </a:r>
            <a:endParaRPr lang="en-US" sz="36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sz="2000" dirty="0" smtClean="0">
                <a:solidFill>
                  <a:srgbClr val="00B0F0"/>
                </a:solidFill>
              </a:rPr>
              <a:t>Ako získať </a:t>
            </a:r>
            <a:r>
              <a:rPr lang="sk-SK" sz="2000" dirty="0" err="1" smtClean="0">
                <a:solidFill>
                  <a:srgbClr val="00B0F0"/>
                </a:solidFill>
              </a:rPr>
              <a:t>datum</a:t>
            </a:r>
            <a:r>
              <a:rPr lang="sk-SK" sz="2000" dirty="0" smtClean="0">
                <a:solidFill>
                  <a:srgbClr val="00B0F0"/>
                </a:solidFill>
              </a:rPr>
              <a:t>  servera:</a:t>
            </a:r>
          </a:p>
          <a:p>
            <a:r>
              <a:rPr lang="en-US" sz="1800" dirty="0" err="1"/>
              <a:t>Požadovaný</a:t>
            </a:r>
            <a:r>
              <a:rPr lang="en-US" sz="1800" dirty="0"/>
              <a:t> </a:t>
            </a:r>
            <a:r>
              <a:rPr lang="en-US" sz="1800" i="1" dirty="0" err="1"/>
              <a:t>formátový</a:t>
            </a:r>
            <a:r>
              <a:rPr lang="en-US" sz="1800" i="1" dirty="0"/>
              <a:t> </a:t>
            </a:r>
            <a:r>
              <a:rPr lang="en-US" sz="1800" i="1" dirty="0" err="1"/>
              <a:t>formát</a:t>
            </a:r>
            <a:r>
              <a:rPr lang="en-US" sz="1800" dirty="0"/>
              <a:t> </a:t>
            </a:r>
            <a:r>
              <a:rPr lang="en-US" sz="1800" dirty="0" err="1"/>
              <a:t>funkcie</a:t>
            </a:r>
            <a:r>
              <a:rPr lang="en-US" sz="1800" dirty="0"/>
              <a:t> date () </a:t>
            </a:r>
            <a:r>
              <a:rPr lang="en-US" sz="1800" dirty="0" err="1"/>
              <a:t>určuje</a:t>
            </a:r>
            <a:r>
              <a:rPr lang="en-US" sz="1800" dirty="0"/>
              <a:t> </a:t>
            </a:r>
            <a:r>
              <a:rPr lang="en-US" sz="1800" dirty="0" err="1"/>
              <a:t>spôsob</a:t>
            </a:r>
            <a:r>
              <a:rPr lang="en-US" sz="1800" dirty="0"/>
              <a:t> </a:t>
            </a:r>
            <a:r>
              <a:rPr lang="en-US" sz="1800" dirty="0" err="1"/>
              <a:t>formátovania</a:t>
            </a:r>
            <a:r>
              <a:rPr lang="en-US" sz="1800" dirty="0"/>
              <a:t> </a:t>
            </a:r>
            <a:r>
              <a:rPr lang="en-US" sz="1800" dirty="0" err="1"/>
              <a:t>dátumu</a:t>
            </a:r>
            <a:r>
              <a:rPr lang="en-US" sz="1800" dirty="0"/>
              <a:t> (</a:t>
            </a:r>
            <a:r>
              <a:rPr lang="en-US" sz="1800" dirty="0" err="1"/>
              <a:t>alebo</a:t>
            </a:r>
            <a:r>
              <a:rPr lang="en-US" sz="1800" dirty="0"/>
              <a:t> </a:t>
            </a:r>
            <a:r>
              <a:rPr lang="en-US" sz="1800" dirty="0" err="1"/>
              <a:t>času</a:t>
            </a:r>
            <a:r>
              <a:rPr lang="en-US" sz="1800" dirty="0"/>
              <a:t>).</a:t>
            </a:r>
          </a:p>
          <a:p>
            <a:r>
              <a:rPr lang="en-US" sz="1800" dirty="0" err="1"/>
              <a:t>Tu</a:t>
            </a:r>
            <a:r>
              <a:rPr lang="en-US" sz="1800" dirty="0"/>
              <a:t> </a:t>
            </a:r>
            <a:r>
              <a:rPr lang="en-US" sz="1800" dirty="0" err="1"/>
              <a:t>sú</a:t>
            </a:r>
            <a:r>
              <a:rPr lang="en-US" sz="1800" dirty="0"/>
              <a:t> </a:t>
            </a:r>
            <a:r>
              <a:rPr lang="en-US" sz="1800" dirty="0" err="1"/>
              <a:t>niektoré</a:t>
            </a:r>
            <a:r>
              <a:rPr lang="en-US" sz="1800" dirty="0"/>
              <a:t> </a:t>
            </a:r>
            <a:r>
              <a:rPr lang="en-US" sz="1800" dirty="0" err="1"/>
              <a:t>znaky</a:t>
            </a:r>
            <a:r>
              <a:rPr lang="en-US" sz="1800" dirty="0"/>
              <a:t>, </a:t>
            </a:r>
            <a:r>
              <a:rPr lang="en-US" sz="1800" dirty="0" err="1"/>
              <a:t>ktoré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/>
              <a:t>bežne</a:t>
            </a:r>
            <a:r>
              <a:rPr lang="en-US" sz="1800" dirty="0"/>
              <a:t> </a:t>
            </a:r>
            <a:r>
              <a:rPr lang="en-US" sz="1800" dirty="0" err="1"/>
              <a:t>používajú</a:t>
            </a:r>
            <a:r>
              <a:rPr lang="en-US" sz="1800" dirty="0"/>
              <a:t> pre </a:t>
            </a:r>
            <a:r>
              <a:rPr lang="en-US" sz="1800" dirty="0" err="1"/>
              <a:t>dátumy</a:t>
            </a:r>
            <a:r>
              <a:rPr lang="en-US" sz="1800" dirty="0"/>
              <a:t>:</a:t>
            </a:r>
          </a:p>
          <a:p>
            <a:r>
              <a:rPr lang="en-US" sz="1800" dirty="0"/>
              <a:t>d - </a:t>
            </a:r>
            <a:r>
              <a:rPr lang="en-US" sz="1800" dirty="0" err="1"/>
              <a:t>predstavuje</a:t>
            </a:r>
            <a:r>
              <a:rPr lang="en-US" sz="1800" dirty="0"/>
              <a:t> </a:t>
            </a:r>
            <a:r>
              <a:rPr lang="en-US" sz="1800" dirty="0" err="1"/>
              <a:t>deň</a:t>
            </a:r>
            <a:r>
              <a:rPr lang="en-US" sz="1800" dirty="0"/>
              <a:t> v </a:t>
            </a:r>
            <a:r>
              <a:rPr lang="en-US" sz="1800" dirty="0" err="1"/>
              <a:t>mesiaci</a:t>
            </a:r>
            <a:r>
              <a:rPr lang="en-US" sz="1800" dirty="0"/>
              <a:t> (01 </a:t>
            </a:r>
            <a:r>
              <a:rPr lang="en-US" sz="1800" dirty="0" err="1"/>
              <a:t>až</a:t>
            </a:r>
            <a:r>
              <a:rPr lang="en-US" sz="1800" dirty="0"/>
              <a:t> 31)</a:t>
            </a:r>
          </a:p>
          <a:p>
            <a:r>
              <a:rPr lang="en-US" sz="1800" dirty="0"/>
              <a:t>m - </a:t>
            </a:r>
            <a:r>
              <a:rPr lang="en-US" sz="1800" dirty="0" err="1"/>
              <a:t>predstavuje</a:t>
            </a:r>
            <a:r>
              <a:rPr lang="en-US" sz="1800" dirty="0"/>
              <a:t> </a:t>
            </a:r>
            <a:r>
              <a:rPr lang="en-US" sz="1800" dirty="0" err="1"/>
              <a:t>mesiac</a:t>
            </a:r>
            <a:r>
              <a:rPr lang="en-US" sz="1800" dirty="0"/>
              <a:t> (01 </a:t>
            </a:r>
            <a:r>
              <a:rPr lang="en-US" sz="1800" dirty="0" err="1"/>
              <a:t>až</a:t>
            </a:r>
            <a:r>
              <a:rPr lang="en-US" sz="1800" dirty="0"/>
              <a:t> 12)</a:t>
            </a:r>
          </a:p>
          <a:p>
            <a:r>
              <a:rPr lang="en-US" sz="1800" dirty="0"/>
              <a:t>Y - </a:t>
            </a:r>
            <a:r>
              <a:rPr lang="en-US" sz="1800" dirty="0" err="1"/>
              <a:t>predstavuje</a:t>
            </a:r>
            <a:r>
              <a:rPr lang="en-US" sz="1800" dirty="0"/>
              <a:t> </a:t>
            </a:r>
            <a:r>
              <a:rPr lang="en-US" sz="1800" dirty="0" err="1"/>
              <a:t>rok</a:t>
            </a:r>
            <a:r>
              <a:rPr lang="en-US" sz="1800" dirty="0"/>
              <a:t> (</a:t>
            </a:r>
            <a:r>
              <a:rPr lang="en-US" sz="1800" dirty="0" err="1"/>
              <a:t>štyri</a:t>
            </a:r>
            <a:r>
              <a:rPr lang="en-US" sz="1800" dirty="0"/>
              <a:t> </a:t>
            </a:r>
            <a:r>
              <a:rPr lang="en-US" sz="1800" dirty="0" err="1"/>
              <a:t>číslice</a:t>
            </a:r>
            <a:r>
              <a:rPr lang="en-US" sz="1800" dirty="0"/>
              <a:t>)</a:t>
            </a:r>
          </a:p>
          <a:p>
            <a:endParaRPr lang="sk-SK" sz="1800" dirty="0"/>
          </a:p>
          <a:p>
            <a:r>
              <a:rPr lang="sk-SK" sz="1800" dirty="0" err="1" smtClean="0"/>
              <a:t>Priklad</a:t>
            </a:r>
            <a:endParaRPr lang="sk-SK" sz="1800" dirty="0" smtClean="0"/>
          </a:p>
          <a:p>
            <a:r>
              <a:rPr lang="en-GB" sz="1800" dirty="0"/>
              <a:t>&lt;?</a:t>
            </a:r>
            <a:r>
              <a:rPr lang="en-GB" sz="1800" dirty="0" err="1"/>
              <a:t>php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>echo „</a:t>
            </a:r>
            <a:r>
              <a:rPr lang="sk-SK" sz="1800" dirty="0"/>
              <a:t>Dnes je:</a:t>
            </a:r>
            <a:r>
              <a:rPr lang="en-GB" sz="1800" dirty="0"/>
              <a:t> " . date("Y/m/d") . "&lt;</a:t>
            </a:r>
            <a:r>
              <a:rPr lang="en-GB" sz="1800" dirty="0" err="1"/>
              <a:t>br</a:t>
            </a:r>
            <a:r>
              <a:rPr lang="en-GB" sz="1800" dirty="0"/>
              <a:t>&gt;";</a:t>
            </a:r>
            <a:br>
              <a:rPr lang="en-GB" sz="1800" dirty="0"/>
            </a:br>
            <a:r>
              <a:rPr lang="en-GB" sz="1800" dirty="0"/>
              <a:t>echo „</a:t>
            </a:r>
            <a:r>
              <a:rPr lang="sk-SK" sz="1800" dirty="0"/>
              <a:t>Dnes je:</a:t>
            </a:r>
            <a:r>
              <a:rPr lang="en-GB" sz="1800" dirty="0"/>
              <a:t> " . date("</a:t>
            </a:r>
            <a:r>
              <a:rPr lang="en-GB" sz="1800" dirty="0" err="1"/>
              <a:t>Y.m.d</a:t>
            </a:r>
            <a:r>
              <a:rPr lang="en-GB" sz="1800" dirty="0"/>
              <a:t>") . "&lt;</a:t>
            </a:r>
            <a:r>
              <a:rPr lang="en-GB" sz="1800" dirty="0" err="1"/>
              <a:t>br</a:t>
            </a:r>
            <a:r>
              <a:rPr lang="en-GB" sz="1800" dirty="0"/>
              <a:t>&gt;";</a:t>
            </a:r>
            <a:br>
              <a:rPr lang="en-GB" sz="1800" dirty="0"/>
            </a:br>
            <a:r>
              <a:rPr lang="en-GB" sz="1800" dirty="0"/>
              <a:t>echo „</a:t>
            </a:r>
            <a:r>
              <a:rPr lang="sk-SK" sz="1800" dirty="0"/>
              <a:t>Dnes je:</a:t>
            </a:r>
            <a:r>
              <a:rPr lang="en-GB" sz="1800" dirty="0"/>
              <a:t> " . date("Y-m-d") . "&lt;</a:t>
            </a:r>
            <a:r>
              <a:rPr lang="en-GB" sz="1800" dirty="0" err="1"/>
              <a:t>br</a:t>
            </a:r>
            <a:r>
              <a:rPr lang="en-GB" sz="1800" dirty="0"/>
              <a:t>&gt;";</a:t>
            </a:r>
            <a:br>
              <a:rPr lang="en-GB" sz="1800" dirty="0"/>
            </a:br>
            <a:r>
              <a:rPr lang="en-GB" sz="1800" dirty="0"/>
              <a:t>echo „</a:t>
            </a:r>
            <a:r>
              <a:rPr lang="sk-SK" sz="1800" dirty="0"/>
              <a:t>Dnes je:</a:t>
            </a:r>
            <a:r>
              <a:rPr lang="en-GB" sz="1800" dirty="0"/>
              <a:t> " . date("l");</a:t>
            </a:r>
            <a:br>
              <a:rPr lang="en-GB" sz="1800" dirty="0"/>
            </a:br>
            <a:r>
              <a:rPr lang="en-GB" sz="1800" dirty="0"/>
              <a:t>?&gt;</a:t>
            </a:r>
            <a:endParaRPr lang="en-US" sz="1800" dirty="0">
              <a:solidFill>
                <a:srgbClr val="00B0F0"/>
              </a:solidFill>
            </a:endParaRPr>
          </a:p>
          <a:p>
            <a:r>
              <a:rPr lang="sk-SK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968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0" y="548680"/>
            <a:ext cx="8471704" cy="478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0" y="5733256"/>
            <a:ext cx="8471704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34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 smtClean="0"/>
              <a:t>Asociativne</a:t>
            </a:r>
            <a:r>
              <a:rPr lang="sk-SK" b="1" dirty="0" smtClean="0"/>
              <a:t> </a:t>
            </a:r>
            <a:r>
              <a:rPr lang="sk-SK" b="1" dirty="0"/>
              <a:t>pole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Druhý </a:t>
            </a:r>
            <a:r>
              <a:rPr lang="sk-SK" sz="2000" dirty="0"/>
              <a:t>typ polí v PHP je tzv. pole </a:t>
            </a:r>
            <a:r>
              <a:rPr lang="sk-SK" sz="2000" dirty="0" err="1" smtClean="0"/>
              <a:t>asociativne</a:t>
            </a:r>
            <a:r>
              <a:rPr lang="sk-SK" sz="2000" dirty="0" smtClean="0"/>
              <a:t>.</a:t>
            </a:r>
          </a:p>
          <a:p>
            <a:r>
              <a:rPr lang="sk-SK" sz="2000" dirty="0" smtClean="0"/>
              <a:t> </a:t>
            </a:r>
            <a:r>
              <a:rPr lang="sk-SK" sz="2000" dirty="0"/>
              <a:t>Funguje </a:t>
            </a:r>
            <a:r>
              <a:rPr lang="sk-SK" sz="2000" dirty="0" smtClean="0"/>
              <a:t>úplne rovnako, ako </a:t>
            </a:r>
            <a:r>
              <a:rPr lang="sk-SK" sz="2000" dirty="0" err="1" smtClean="0"/>
              <a:t>číselno</a:t>
            </a:r>
            <a:r>
              <a:rPr lang="sk-SK" sz="2000" dirty="0" smtClean="0"/>
              <a:t> </a:t>
            </a:r>
            <a:r>
              <a:rPr lang="sk-SK" sz="2000" dirty="0"/>
              <a:t>indexované, ale indexy </a:t>
            </a:r>
            <a:r>
              <a:rPr lang="sk-SK" sz="2000" dirty="0" smtClean="0"/>
              <a:t>už nie sú čísla, </a:t>
            </a:r>
            <a:r>
              <a:rPr lang="sk-SK" sz="2000" dirty="0"/>
              <a:t>ale textové </a:t>
            </a:r>
            <a:r>
              <a:rPr lang="sk-SK" sz="2000" dirty="0" smtClean="0"/>
              <a:t>reťazce.</a:t>
            </a:r>
            <a:r>
              <a:rPr lang="sk-SK" sz="2000" dirty="0"/>
              <a:t> </a:t>
            </a:r>
            <a:endParaRPr lang="sk-SK" sz="2000" dirty="0" smtClean="0"/>
          </a:p>
          <a:p>
            <a:r>
              <a:rPr lang="sk-SK" sz="2000" b="1" dirty="0" smtClean="0"/>
              <a:t>Indexom sa </a:t>
            </a:r>
            <a:r>
              <a:rPr lang="sk-SK" sz="2000" b="1" dirty="0"/>
              <a:t>v tomto </a:t>
            </a:r>
            <a:r>
              <a:rPr lang="sk-SK" sz="2000" b="1" dirty="0" smtClean="0"/>
              <a:t>type </a:t>
            </a:r>
            <a:r>
              <a:rPr lang="sk-SK" sz="2000" b="1" dirty="0"/>
              <a:t>polí </a:t>
            </a:r>
            <a:r>
              <a:rPr lang="sk-SK" sz="2000" b="1" dirty="0" smtClean="0"/>
              <a:t>hovorí kľúče</a:t>
            </a:r>
            <a:r>
              <a:rPr lang="sk-SK" sz="2000" dirty="0" smtClean="0"/>
              <a:t>.</a:t>
            </a:r>
          </a:p>
          <a:p>
            <a:r>
              <a:rPr lang="sk-SK" sz="2000" dirty="0" smtClean="0"/>
              <a:t>Asociatívne pole definujeme podobne ako </a:t>
            </a:r>
            <a:r>
              <a:rPr lang="sk-SK" sz="2000" dirty="0" err="1" smtClean="0"/>
              <a:t>číselno</a:t>
            </a:r>
            <a:r>
              <a:rPr lang="sk-SK" sz="2000" dirty="0" smtClean="0"/>
              <a:t> indexované ,ale okrem hodnôt zadávame aj kľúče. </a:t>
            </a:r>
          </a:p>
          <a:p>
            <a:r>
              <a:rPr lang="sk-SK" sz="2000" dirty="0" smtClean="0"/>
              <a:t>K </a:t>
            </a:r>
            <a:r>
              <a:rPr lang="sk-SK" sz="2000" dirty="0"/>
              <a:t>tomu </a:t>
            </a:r>
            <a:r>
              <a:rPr lang="sk-SK" sz="2000" dirty="0" err="1"/>
              <a:t>používáme</a:t>
            </a:r>
            <a:r>
              <a:rPr lang="sk-SK" sz="2000" dirty="0"/>
              <a:t> operátor </a:t>
            </a:r>
            <a:r>
              <a:rPr lang="sk-SK" sz="2000" dirty="0" smtClean="0"/>
              <a:t>dvojitej </a:t>
            </a:r>
            <a:r>
              <a:rPr lang="sk-SK" sz="2000" dirty="0" err="1"/>
              <a:t>šipky</a:t>
            </a:r>
            <a:r>
              <a:rPr lang="sk-SK" sz="2000" dirty="0"/>
              <a:t> </a:t>
            </a:r>
            <a:r>
              <a:rPr lang="sk-SK" sz="2000" dirty="0" smtClean="0"/>
              <a:t>(</a:t>
            </a:r>
            <a:r>
              <a:rPr lang="sk-SK" sz="2000" dirty="0" smtClean="0">
                <a:solidFill>
                  <a:srgbClr val="7030A0"/>
                </a:solidFill>
              </a:rPr>
              <a:t>=&gt;</a:t>
            </a:r>
            <a:r>
              <a:rPr lang="sk-SK" sz="2000" dirty="0" smtClean="0"/>
              <a:t>)</a:t>
            </a:r>
          </a:p>
          <a:p>
            <a:r>
              <a:rPr lang="sk-SK" sz="2000" u="sng" dirty="0" smtClean="0"/>
              <a:t>Asociatívne pole sa používa na uloženie informácií z formulára.</a:t>
            </a:r>
          </a:p>
          <a:p>
            <a:r>
              <a:rPr lang="sk-SK" sz="2000" u="sng" dirty="0" smtClean="0"/>
              <a:t>Ako </a:t>
            </a:r>
            <a:r>
              <a:rPr lang="sk-SK" sz="2000" u="sng" dirty="0" err="1" smtClean="0"/>
              <a:t>klúč</a:t>
            </a:r>
            <a:r>
              <a:rPr lang="sk-SK" sz="2000" u="sng" dirty="0" smtClean="0"/>
              <a:t> zadáme názov premennej a </a:t>
            </a:r>
            <a:r>
              <a:rPr lang="sk-SK" sz="2000" u="sng" dirty="0"/>
              <a:t>dostaneme </a:t>
            </a:r>
            <a:r>
              <a:rPr lang="sk-SK" sz="2000" u="sng" dirty="0" smtClean="0"/>
              <a:t>jej </a:t>
            </a:r>
            <a:r>
              <a:rPr lang="sk-SK" sz="2000" u="sng" dirty="0"/>
              <a:t>hodnotu</a:t>
            </a:r>
            <a:r>
              <a:rPr lang="sk-SK" sz="2000" u="sng" dirty="0" smtClean="0"/>
              <a:t>.</a:t>
            </a:r>
          </a:p>
          <a:p>
            <a:r>
              <a:rPr lang="sk-SK" sz="1800" dirty="0">
                <a:solidFill>
                  <a:srgbClr val="7030A0"/>
                </a:solidFill>
              </a:rPr>
              <a:t> </a:t>
            </a:r>
            <a:r>
              <a:rPr lang="sk-SK" sz="1800" b="1" dirty="0" smtClean="0">
                <a:solidFill>
                  <a:srgbClr val="7030A0"/>
                </a:solidFill>
              </a:rPr>
              <a:t>$</a:t>
            </a:r>
            <a:r>
              <a:rPr lang="sk-SK" sz="1800" b="1" dirty="0" err="1" smtClean="0">
                <a:solidFill>
                  <a:srgbClr val="7030A0"/>
                </a:solidFill>
              </a:rPr>
              <a:t>sucet</a:t>
            </a:r>
            <a:r>
              <a:rPr lang="sk-SK" sz="1800" dirty="0" smtClean="0">
                <a:solidFill>
                  <a:srgbClr val="7030A0"/>
                </a:solidFill>
              </a:rPr>
              <a:t> </a:t>
            </a:r>
            <a:r>
              <a:rPr lang="sk-SK" sz="1800" dirty="0">
                <a:solidFill>
                  <a:srgbClr val="7030A0"/>
                </a:solidFill>
              </a:rPr>
              <a:t>= </a:t>
            </a:r>
            <a:r>
              <a:rPr lang="sk-SK" sz="1800" b="1" dirty="0" smtClean="0">
                <a:solidFill>
                  <a:srgbClr val="7030A0"/>
                </a:solidFill>
              </a:rPr>
              <a:t>$_POST</a:t>
            </a:r>
            <a:r>
              <a:rPr lang="sk-SK" sz="1800" dirty="0" smtClean="0">
                <a:solidFill>
                  <a:srgbClr val="7030A0"/>
                </a:solidFill>
              </a:rPr>
              <a:t>[</a:t>
            </a:r>
            <a:r>
              <a:rPr lang="sk-SK" sz="1800" dirty="0">
                <a:solidFill>
                  <a:srgbClr val="7030A0"/>
                </a:solidFill>
              </a:rPr>
              <a:t>'cislo1'] + </a:t>
            </a:r>
            <a:r>
              <a:rPr lang="sk-SK" sz="1800" b="1" dirty="0" smtClean="0">
                <a:solidFill>
                  <a:srgbClr val="7030A0"/>
                </a:solidFill>
              </a:rPr>
              <a:t>$_POST</a:t>
            </a:r>
            <a:r>
              <a:rPr lang="sk-SK" sz="1800" dirty="0" smtClean="0">
                <a:solidFill>
                  <a:srgbClr val="7030A0"/>
                </a:solidFill>
              </a:rPr>
              <a:t>[</a:t>
            </a:r>
            <a:r>
              <a:rPr lang="sk-SK" sz="1800" dirty="0">
                <a:solidFill>
                  <a:srgbClr val="7030A0"/>
                </a:solidFill>
              </a:rPr>
              <a:t>'cislo2'];</a:t>
            </a:r>
            <a:r>
              <a:rPr lang="sk-SK" sz="2000" dirty="0" smtClean="0">
                <a:solidFill>
                  <a:srgbClr val="7030A0"/>
                </a:solidFill>
              </a:rPr>
              <a:t> </a:t>
            </a:r>
          </a:p>
          <a:p>
            <a:r>
              <a:rPr lang="sk-SK" sz="2000" dirty="0" smtClean="0">
                <a:solidFill>
                  <a:srgbClr val="7030A0"/>
                </a:solidFill>
              </a:rPr>
              <a:t>Používame metódy GET a POST</a:t>
            </a:r>
          </a:p>
          <a:p>
            <a:r>
              <a:rPr lang="sk-SK" sz="2000" dirty="0" smtClean="0">
                <a:solidFill>
                  <a:srgbClr val="7030A0"/>
                </a:solidFill>
              </a:rPr>
              <a:t>Cislo1,cislo2,sú indexy asociatívneho poľa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5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Priklad</a:t>
            </a:r>
            <a:r>
              <a:rPr lang="sk-SK" dirty="0" smtClean="0"/>
              <a:t> na asociatívne pole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556792"/>
            <a:ext cx="813435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57192"/>
            <a:ext cx="8496944" cy="1362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1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990600"/>
          </a:xfrm>
        </p:spPr>
        <p:txBody>
          <a:bodyPr/>
          <a:lstStyle/>
          <a:p>
            <a:r>
              <a:rPr lang="sk-SK" dirty="0" err="1" smtClean="0"/>
              <a:t>Priklad</a:t>
            </a:r>
            <a:r>
              <a:rPr lang="sk-SK" dirty="0" smtClean="0"/>
              <a:t> na asociatívne pole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7920880" cy="444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73216"/>
            <a:ext cx="7458075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50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inPres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88F9ACC-1D39-4816-BEAC-B963FAC025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TrainPres</Template>
  <TotalTime>0</TotalTime>
  <Words>2566</Words>
  <Application>Microsoft Office PowerPoint</Application>
  <PresentationFormat>Prezentácia na obrazovke (4:3)</PresentationFormat>
  <Paragraphs>658</Paragraphs>
  <Slides>141</Slides>
  <Notes>19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141</vt:i4>
      </vt:variant>
    </vt:vector>
  </HeadingPairs>
  <TitlesOfParts>
    <vt:vector size="142" baseType="lpstr">
      <vt:lpstr>TrainPres</vt:lpstr>
      <vt:lpstr>PHP Hypertext Preprocessor</vt:lpstr>
      <vt:lpstr>PHP – načo je to dobré ?</vt:lpstr>
      <vt:lpstr>1.Úvod do PHP a webových aplikacií</vt:lpstr>
      <vt:lpstr>1.Úvod do PHP a webových aplikacií</vt:lpstr>
      <vt:lpstr>1.Úvod do PHP a webových aplikácií</vt:lpstr>
      <vt:lpstr>Dynamický web  pracuje nasledovne: </vt:lpstr>
      <vt:lpstr>PHP -Hypertext Preprocessor </vt:lpstr>
      <vt:lpstr>WEBHOSTING A  PHP </vt:lpstr>
      <vt:lpstr>Spúšťanie PHP  servera </vt:lpstr>
      <vt:lpstr>Čo treba spraviť dnes?</vt:lpstr>
      <vt:lpstr>Syntax a umiestnenie PHP scriptu-SUBLIME TEXT3</vt:lpstr>
      <vt:lpstr>Interpretovaný script</vt:lpstr>
      <vt:lpstr>Pravidlá tvorby scriptu</vt:lpstr>
      <vt:lpstr>Premenné v PHP</vt:lpstr>
      <vt:lpstr>Rozsah platnosti premenných PHP </vt:lpstr>
      <vt:lpstr>Datové typy premenných </vt:lpstr>
      <vt:lpstr>Typy premenných v  PHP </vt:lpstr>
      <vt:lpstr>Príklad definovania a zobrazenia premenných </vt:lpstr>
      <vt:lpstr>Vykonanie scriptu </vt:lpstr>
      <vt:lpstr>Datové typy v predchádzajúcom príklade </vt:lpstr>
      <vt:lpstr>Operácie s premennými</vt:lpstr>
      <vt:lpstr>Výpočet obsahu kruhu</vt:lpstr>
      <vt:lpstr>Výpočet obsahu kruhu -výstup</vt:lpstr>
      <vt:lpstr>Spájanie reťazcov</vt:lpstr>
      <vt:lpstr>Spájanie reťazcov-výstup</vt:lpstr>
      <vt:lpstr>PHP reťazcové  funkcie</vt:lpstr>
      <vt:lpstr>Webová aplikácia</vt:lpstr>
      <vt:lpstr>Prezentácia programu PowerPoint</vt:lpstr>
      <vt:lpstr>Zadávanie hodnôt premenným z formulárov</vt:lpstr>
      <vt:lpstr>Webová aplikácia „kalkulacka“</vt:lpstr>
      <vt:lpstr>jednoducha_kalkulacka.html</vt:lpstr>
      <vt:lpstr>sucet.php</vt:lpstr>
      <vt:lpstr>Výstup:</vt:lpstr>
      <vt:lpstr>Vetvenia v PHP</vt:lpstr>
      <vt:lpstr>Podmienené príkazy v  PHP </vt:lpstr>
      <vt:lpstr>Relačné operátory v podmienkach</vt:lpstr>
      <vt:lpstr>1.Jednoduché vetvenie</vt:lpstr>
      <vt:lpstr>2.Uplný tvar podmienky if </vt:lpstr>
      <vt:lpstr>PHP - vetvenie if ... elseif .... else </vt:lpstr>
      <vt:lpstr>Súbory na internete k 29.novembru 2017</vt:lpstr>
      <vt:lpstr>pozdrav.php</vt:lpstr>
      <vt:lpstr>pozdravSkuska.php</vt:lpstr>
      <vt:lpstr>Zadanie</vt:lpstr>
      <vt:lpstr>Súbory</vt:lpstr>
      <vt:lpstr>Prezentácia programu PowerPoint</vt:lpstr>
      <vt:lpstr>Prezentácia programu PowerPoint</vt:lpstr>
      <vt:lpstr>Výstup php servera</vt:lpstr>
      <vt:lpstr>Zadanie</vt:lpstr>
      <vt:lpstr>Graf riešenia scriptu</vt:lpstr>
      <vt:lpstr>Súbory</vt:lpstr>
      <vt:lpstr>Prezentácia programu PowerPoint</vt:lpstr>
      <vt:lpstr>Prezentácia programu PowerPoint</vt:lpstr>
      <vt:lpstr>Výstup php servera</vt:lpstr>
      <vt:lpstr>Prezentácia programu PowerPoint</vt:lpstr>
      <vt:lpstr>Prezentácia programu PowerPoint</vt:lpstr>
      <vt:lpstr>Zadanie</vt:lpstr>
      <vt:lpstr>Súbory</vt:lpstr>
      <vt:lpstr>Prezentácia programu PowerPoint</vt:lpstr>
      <vt:lpstr>Prezentácia programu PowerPoint</vt:lpstr>
      <vt:lpstr>Výstup php servera</vt:lpstr>
      <vt:lpstr>Zadanie</vt:lpstr>
      <vt:lpstr>Výstup aplikácie</vt:lpstr>
      <vt:lpstr>Prezentácia programu PowerPoint</vt:lpstr>
      <vt:lpstr>Prezentácia programu PowerPoint</vt:lpstr>
      <vt:lpstr>Súbory na internete k 18.decembru 2017</vt:lpstr>
      <vt:lpstr>SYNTAX:</vt:lpstr>
      <vt:lpstr>Prezentácia programu PowerPoint</vt:lpstr>
      <vt:lpstr>Prezentácia programu PowerPoint</vt:lpstr>
      <vt:lpstr>Zadanie</vt:lpstr>
      <vt:lpstr>Prezentácia programu PowerPoint</vt:lpstr>
      <vt:lpstr>Prezentácia programu PowerPoint</vt:lpstr>
      <vt:lpstr>Prezentácia programu PowerPoint</vt:lpstr>
      <vt:lpstr>SYNTAX:</vt:lpstr>
      <vt:lpstr>Zadanie</vt:lpstr>
      <vt:lpstr>Zadanie</vt:lpstr>
      <vt:lpstr>Prezentácia programu PowerPoint</vt:lpstr>
      <vt:lpstr>Prezentácia programu PowerPoint</vt:lpstr>
      <vt:lpstr>Prezentácia programu PowerPoint</vt:lpstr>
      <vt:lpstr>SYNTAX:</vt:lpstr>
      <vt:lpstr>Zadanie</vt:lpstr>
      <vt:lpstr>Prezentácia programu PowerPoint</vt:lpstr>
      <vt:lpstr>Prezentácia programu PowerPoint</vt:lpstr>
      <vt:lpstr>Prezentácia programu PowerPoint</vt:lpstr>
      <vt:lpstr>Zadanie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Praktické ukážky použitia indexovaného poľa </vt:lpstr>
      <vt:lpstr>Prezentácia programu PowerPoint</vt:lpstr>
      <vt:lpstr>Slovenský dátum</vt:lpstr>
      <vt:lpstr>Slovenský dátum</vt:lpstr>
      <vt:lpstr>Prezentácia programu PowerPoint</vt:lpstr>
      <vt:lpstr>Asociativne pole</vt:lpstr>
      <vt:lpstr>Priklad na asociatívne pole</vt:lpstr>
      <vt:lpstr>Priklad na asociatívne pole</vt:lpstr>
      <vt:lpstr>Prezentácia programu PowerPoint</vt:lpstr>
      <vt:lpstr>Funkcie</vt:lpstr>
      <vt:lpstr>Funkcie</vt:lpstr>
      <vt:lpstr>1.Funkcia bez parametrov </vt:lpstr>
      <vt:lpstr>2.Funkcia s parametrom </vt:lpstr>
      <vt:lpstr>PRÍKLADY VSTAVANÝCH FUNKCIÍ PHP</vt:lpstr>
      <vt:lpstr>Prezentácia programu PowerPoint</vt:lpstr>
      <vt:lpstr>PRÍKLADY VSTAVANÝCH FUNKCIÍ PHP</vt:lpstr>
      <vt:lpstr>PRÍKLADY VSTAVANÝCH FUNKCIÍ PHP</vt:lpstr>
      <vt:lpstr>Prezentácia programu PowerPoint</vt:lpstr>
      <vt:lpstr>Ešte treba dať neaké funkcie v php</vt:lpstr>
      <vt:lpstr>Formuláre</vt:lpstr>
      <vt:lpstr>PHP - Formuláre </vt:lpstr>
      <vt:lpstr>Prehľad prvkov formuára</vt:lpstr>
      <vt:lpstr>Zadanie</vt:lpstr>
      <vt:lpstr>Súbory</vt:lpstr>
      <vt:lpstr>Prezentácia programu PowerPoint</vt:lpstr>
      <vt:lpstr>Prezentácia programu PowerPoint</vt:lpstr>
      <vt:lpstr>Prezentácia programu PowerPoint</vt:lpstr>
      <vt:lpstr>Zadanie</vt:lpstr>
      <vt:lpstr>Súbory</vt:lpstr>
      <vt:lpstr>Prezentácia programu PowerPoint</vt:lpstr>
      <vt:lpstr>Prezentácia programu PowerPoint</vt:lpstr>
      <vt:lpstr>Prezentácia programu PowerPoint</vt:lpstr>
      <vt:lpstr>Zadanie</vt:lpstr>
      <vt:lpstr>Súbory</vt:lpstr>
      <vt:lpstr>Prezentácia programu PowerPoint</vt:lpstr>
      <vt:lpstr>Prezentácia programu PowerPoint</vt:lpstr>
      <vt:lpstr>Prezentácia programu PowerPoint</vt:lpstr>
      <vt:lpstr>POUŽITIE FORMULÁRA PRIAMO V SCRIPTE</vt:lpstr>
      <vt:lpstr>Prezentácia programu PowerPoint</vt:lpstr>
      <vt:lpstr>Prezentácia programu PowerPoint</vt:lpstr>
      <vt:lpstr>Príklad na formulár</vt:lpstr>
      <vt:lpstr>Príklad na formulár</vt:lpstr>
      <vt:lpstr>Súbory</vt:lpstr>
      <vt:lpstr>Prezentácia programu PowerPoint</vt:lpstr>
      <vt:lpstr>Prezentácia programu PowerPoint</vt:lpstr>
      <vt:lpstr>Prezentácia programu PowerPoint</vt:lpstr>
      <vt:lpstr>Prezentácia programu PowerPoint</vt:lpstr>
      <vt:lpstr>Ešte jeden príklad formulára</vt:lpstr>
      <vt:lpstr>Prezentácia programu PowerPoint</vt:lpstr>
      <vt:lpstr>databazy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2017-09-06T14:50:11Z</dcterms:created>
  <dcterms:modified xsi:type="dcterms:W3CDTF">2018-01-24T17:49:51Z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TC101671269990</vt:lpwstr>
  </property>
</Properties>
</file>