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70" r:id="rId4"/>
    <p:sldId id="278" r:id="rId5"/>
    <p:sldId id="274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5" r:id="rId20"/>
    <p:sldId id="279" r:id="rId21"/>
    <p:sldId id="280" r:id="rId22"/>
    <p:sldId id="276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5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6FF3533-F495-4116-91DC-5557E6A92C51}" type="datetimeFigureOut">
              <a:rPr lang="pl-PL" smtClean="0"/>
              <a:pPr/>
              <a:t>2018-06-11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F32C784-5786-436C-AE67-89A5171A14F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FF3533-F495-4116-91DC-5557E6A92C51}" type="datetimeFigureOut">
              <a:rPr lang="pl-PL" smtClean="0"/>
              <a:pPr/>
              <a:t>2018-06-11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32C784-5786-436C-AE67-89A5171A14F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FF3533-F495-4116-91DC-5557E6A92C51}" type="datetimeFigureOut">
              <a:rPr lang="pl-PL" smtClean="0"/>
              <a:pPr/>
              <a:t>2018-06-11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32C784-5786-436C-AE67-89A5171A14F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FF3533-F495-4116-91DC-5557E6A92C51}" type="datetimeFigureOut">
              <a:rPr lang="pl-PL" smtClean="0"/>
              <a:pPr/>
              <a:t>2018-06-11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32C784-5786-436C-AE67-89A5171A14F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FF3533-F495-4116-91DC-5557E6A92C51}" type="datetimeFigureOut">
              <a:rPr lang="pl-PL" smtClean="0"/>
              <a:pPr/>
              <a:t>2018-06-11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32C784-5786-436C-AE67-89A5171A14F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FF3533-F495-4116-91DC-5557E6A92C51}" type="datetimeFigureOut">
              <a:rPr lang="pl-PL" smtClean="0"/>
              <a:pPr/>
              <a:t>2018-06-11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32C784-5786-436C-AE67-89A5171A14F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FF3533-F495-4116-91DC-5557E6A92C51}" type="datetimeFigureOut">
              <a:rPr lang="pl-PL" smtClean="0"/>
              <a:pPr/>
              <a:t>2018-06-11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32C784-5786-436C-AE67-89A5171A14F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FF3533-F495-4116-91DC-5557E6A92C51}" type="datetimeFigureOut">
              <a:rPr lang="pl-PL" smtClean="0"/>
              <a:pPr/>
              <a:t>2018-06-11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32C784-5786-436C-AE67-89A5171A14F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FF3533-F495-4116-91DC-5557E6A92C51}" type="datetimeFigureOut">
              <a:rPr lang="pl-PL" smtClean="0"/>
              <a:pPr/>
              <a:t>2018-06-11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32C784-5786-436C-AE67-89A5171A14F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6FF3533-F495-4116-91DC-5557E6A92C51}" type="datetimeFigureOut">
              <a:rPr lang="pl-PL" smtClean="0"/>
              <a:pPr/>
              <a:t>2018-06-11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32C784-5786-436C-AE67-89A5171A14F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6FF3533-F495-4116-91DC-5557E6A92C51}" type="datetimeFigureOut">
              <a:rPr lang="pl-PL" smtClean="0"/>
              <a:pPr/>
              <a:t>2018-06-11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F32C784-5786-436C-AE67-89A5171A14F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6FF3533-F495-4116-91DC-5557E6A92C51}" type="datetimeFigureOut">
              <a:rPr lang="pl-PL" smtClean="0"/>
              <a:pPr/>
              <a:t>2018-06-11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F32C784-5786-436C-AE67-89A5171A14F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kobieta.onet.pl/" TargetMode="External"/><Relationship Id="rId3" Type="http://schemas.openxmlformats.org/officeDocument/2006/relationships/hyperlink" Target="https://kobietapo30.pl/" TargetMode="External"/><Relationship Id="rId7" Type="http://schemas.openxmlformats.org/officeDocument/2006/relationships/hyperlink" Target="http://publicznecentraonkologii.pl/" TargetMode="External"/><Relationship Id="rId12" Type="http://schemas.openxmlformats.org/officeDocument/2006/relationships/hyperlink" Target="http://superstyl.pinger.pl/" TargetMode="External"/><Relationship Id="rId2" Type="http://schemas.openxmlformats.org/officeDocument/2006/relationships/hyperlink" Target="http://www.lifestyle.banzaj.p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medonet.pl/" TargetMode="External"/><Relationship Id="rId11" Type="http://schemas.openxmlformats.org/officeDocument/2006/relationships/hyperlink" Target="https://www.wszystkodlaszkoly.pl/" TargetMode="External"/><Relationship Id="rId5" Type="http://schemas.openxmlformats.org/officeDocument/2006/relationships/hyperlink" Target="http://www.naturalneoczyszczanie.pl/" TargetMode="External"/><Relationship Id="rId10" Type="http://schemas.openxmlformats.org/officeDocument/2006/relationships/hyperlink" Target="http://zdrowie.gazeta.pl/" TargetMode="External"/><Relationship Id="rId4" Type="http://schemas.openxmlformats.org/officeDocument/2006/relationships/hyperlink" Target="http://www.newsweek.pl/" TargetMode="External"/><Relationship Id="rId9" Type="http://schemas.openxmlformats.org/officeDocument/2006/relationships/hyperlink" Target="https://poradniksportowy.pl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l-PL" dirty="0" smtClean="0"/>
              <a:t>Lekcja zajęć technicznych </a:t>
            </a:r>
            <a:r>
              <a:rPr lang="pl-PL" dirty="0" smtClean="0"/>
              <a:t>   w </a:t>
            </a:r>
            <a:r>
              <a:rPr lang="pl-PL" dirty="0" smtClean="0"/>
              <a:t>klasie </a:t>
            </a:r>
            <a:r>
              <a:rPr lang="pl-PL" dirty="0" smtClean="0"/>
              <a:t>VI,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podręcznik „Jak to działa</a:t>
            </a:r>
            <a:r>
              <a:rPr lang="pl-PL" dirty="0" smtClean="0"/>
              <a:t>?”, </a:t>
            </a:r>
            <a:r>
              <a:rPr lang="pl-PL" dirty="0" smtClean="0"/>
              <a:t>wydawnictwo Nowa Era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Dostarczanie więcej tlenu do </a:t>
            </a:r>
            <a:r>
              <a:rPr lang="pl-PL" dirty="0" smtClean="0"/>
              <a:t>tkanek.</a:t>
            </a:r>
            <a:endParaRPr lang="pl-PL" dirty="0" smtClean="0"/>
          </a:p>
          <a:p>
            <a:r>
              <a:rPr lang="pl-PL" dirty="0" smtClean="0"/>
              <a:t>Lepsza eliminacja zbędnych produktów przemiany </a:t>
            </a:r>
            <a:r>
              <a:rPr lang="pl-PL" dirty="0" smtClean="0"/>
              <a:t>materii.</a:t>
            </a:r>
            <a:endParaRPr lang="pl-PL" dirty="0" smtClean="0"/>
          </a:p>
          <a:p>
            <a:r>
              <a:rPr lang="pl-PL" dirty="0" smtClean="0"/>
              <a:t>Lepsza regulacja </a:t>
            </a:r>
            <a:r>
              <a:rPr lang="pl-PL" dirty="0" smtClean="0"/>
              <a:t>poziomu </a:t>
            </a:r>
            <a:r>
              <a:rPr lang="pl-PL" dirty="0" smtClean="0"/>
              <a:t>cukru we </a:t>
            </a:r>
            <a:r>
              <a:rPr lang="pl-PL" dirty="0" smtClean="0"/>
              <a:t>krwi.</a:t>
            </a:r>
            <a:endParaRPr lang="pl-PL" dirty="0" smtClean="0"/>
          </a:p>
          <a:p>
            <a:r>
              <a:rPr lang="pl-PL" dirty="0" smtClean="0"/>
              <a:t>Mniej „złego” więcej </a:t>
            </a:r>
            <a:r>
              <a:rPr lang="pl-PL" dirty="0" smtClean="0"/>
              <a:t>„dobrego” cholesterolu. 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</a:t>
            </a:r>
            <a:r>
              <a:rPr lang="pl-PL" dirty="0" smtClean="0"/>
              <a:t>rew</a:t>
            </a:r>
            <a:endParaRPr lang="pl-PL" dirty="0"/>
          </a:p>
        </p:txBody>
      </p:sp>
      <p:pic>
        <p:nvPicPr>
          <p:cNvPr id="12292" name="Picture 4" descr="Podobny obra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3786190"/>
            <a:ext cx="4572032" cy="2517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Poprawia krążenia </a:t>
            </a:r>
            <a:r>
              <a:rPr lang="pl-PL" dirty="0" smtClean="0"/>
              <a:t>krwi.</a:t>
            </a:r>
            <a:endParaRPr lang="pl-PL" dirty="0" smtClean="0"/>
          </a:p>
          <a:p>
            <a:r>
              <a:rPr lang="pl-PL" dirty="0" smtClean="0"/>
              <a:t>Przeciwdziałanie zmian </a:t>
            </a:r>
            <a:r>
              <a:rPr lang="pl-PL" dirty="0" smtClean="0"/>
              <a:t>miażdżycowych.</a:t>
            </a:r>
            <a:endParaRPr lang="pl-PL" dirty="0" smtClean="0"/>
          </a:p>
          <a:p>
            <a:r>
              <a:rPr lang="pl-PL" dirty="0" smtClean="0"/>
              <a:t>Normalizacja ciśnienia </a:t>
            </a:r>
            <a:r>
              <a:rPr lang="pl-PL" dirty="0" smtClean="0"/>
              <a:t>krwi.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Naczynia krwionośne</a:t>
            </a:r>
            <a:endParaRPr lang="pl-PL" dirty="0"/>
          </a:p>
        </p:txBody>
      </p:sp>
      <p:pic>
        <p:nvPicPr>
          <p:cNvPr id="11266" name="Picture 2" descr="Podobny obra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928934"/>
            <a:ext cx="5229221" cy="3486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Wytrenowane serce przy takim samym wysiłku meczy się wolniej i pracuje bardziej </a:t>
            </a:r>
            <a:r>
              <a:rPr lang="pl-PL" dirty="0" smtClean="0"/>
              <a:t>ekonomicznie.</a:t>
            </a:r>
            <a:endParaRPr lang="pl-PL" dirty="0" smtClean="0"/>
          </a:p>
          <a:p>
            <a:r>
              <a:rPr lang="pl-PL" dirty="0" smtClean="0"/>
              <a:t>Wytrenowane serce ma znacznie większe możliwości </a:t>
            </a:r>
            <a:r>
              <a:rPr lang="pl-PL" dirty="0" smtClean="0"/>
              <a:t>rezerwowe.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</a:t>
            </a:r>
            <a:r>
              <a:rPr lang="pl-PL" dirty="0" smtClean="0"/>
              <a:t>erce</a:t>
            </a:r>
            <a:endParaRPr lang="pl-PL" dirty="0"/>
          </a:p>
        </p:txBody>
      </p:sp>
      <p:pic>
        <p:nvPicPr>
          <p:cNvPr id="10242" name="Picture 2" descr="Podobny obra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3652101"/>
            <a:ext cx="5005364" cy="28105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Lepsze wykorzystanie pojemności </a:t>
            </a:r>
            <a:r>
              <a:rPr lang="pl-PL" dirty="0" smtClean="0"/>
              <a:t>płuc.</a:t>
            </a:r>
            <a:endParaRPr lang="pl-PL" dirty="0" smtClean="0"/>
          </a:p>
          <a:p>
            <a:r>
              <a:rPr lang="pl-PL" dirty="0" smtClean="0"/>
              <a:t>Wzmocnienie mięśni </a:t>
            </a:r>
            <a:r>
              <a:rPr lang="pl-PL" dirty="0" smtClean="0"/>
              <a:t>oddechowych.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Płuca</a:t>
            </a:r>
            <a:endParaRPr lang="pl-PL" dirty="0"/>
          </a:p>
        </p:txBody>
      </p:sp>
      <p:pic>
        <p:nvPicPr>
          <p:cNvPr id="9218" name="Picture 2" descr="Podobny obra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643182"/>
            <a:ext cx="5513378" cy="36755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Leprze </a:t>
            </a:r>
            <a:r>
              <a:rPr lang="pl-PL" dirty="0" smtClean="0"/>
              <a:t>trawienie.</a:t>
            </a:r>
            <a:endParaRPr lang="pl-PL" dirty="0" smtClean="0"/>
          </a:p>
          <a:p>
            <a:r>
              <a:rPr lang="pl-PL" dirty="0" smtClean="0"/>
              <a:t>Normalizacja </a:t>
            </a:r>
            <a:r>
              <a:rPr lang="pl-PL" dirty="0" smtClean="0"/>
              <a:t>apetytu.</a:t>
            </a:r>
            <a:endParaRPr lang="pl-PL" dirty="0" smtClean="0"/>
          </a:p>
          <a:p>
            <a:r>
              <a:rPr lang="pl-PL" dirty="0" smtClean="0"/>
              <a:t>Mniej problemów 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   z zaparciami.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Uład</a:t>
            </a:r>
            <a:r>
              <a:rPr lang="pl-PL" dirty="0" smtClean="0"/>
              <a:t> </a:t>
            </a:r>
            <a:r>
              <a:rPr lang="pl-PL" dirty="0" smtClean="0"/>
              <a:t>pokarmowy</a:t>
            </a:r>
            <a:endParaRPr lang="pl-PL" dirty="0"/>
          </a:p>
        </p:txBody>
      </p:sp>
      <p:pic>
        <p:nvPicPr>
          <p:cNvPr id="8194" name="Picture 2" descr="Znalezione obrazy dla zapytania ukÅad pokarmow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500173"/>
            <a:ext cx="3643338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Długotrwały umiarkowany wysiłek fizyczny sprzyja pozbyciu się nadmiaru tkanki </a:t>
            </a:r>
            <a:r>
              <a:rPr lang="pl-PL" dirty="0" smtClean="0"/>
              <a:t>tłuszczowej.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Tkanka tłuszczowa</a:t>
            </a:r>
            <a:endParaRPr lang="pl-PL" dirty="0"/>
          </a:p>
        </p:txBody>
      </p:sp>
      <p:pic>
        <p:nvPicPr>
          <p:cNvPr id="7170" name="Picture 2" descr="Podobny obra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857496"/>
            <a:ext cx="5819713" cy="3478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wrap="none"/>
          <a:lstStyle/>
          <a:p>
            <a:r>
              <a:rPr lang="pl-PL" dirty="0" smtClean="0"/>
              <a:t>Większy zakres </a:t>
            </a:r>
            <a:r>
              <a:rPr lang="pl-PL" dirty="0" smtClean="0"/>
              <a:t>ruchów.</a:t>
            </a:r>
            <a:endParaRPr lang="pl-PL" dirty="0" smtClean="0"/>
          </a:p>
          <a:p>
            <a:r>
              <a:rPr lang="pl-PL" dirty="0" smtClean="0"/>
              <a:t>Większa odporność na </a:t>
            </a:r>
            <a:r>
              <a:rPr lang="pl-PL" dirty="0" smtClean="0"/>
              <a:t>urazy.</a:t>
            </a:r>
            <a:endParaRPr lang="pl-PL" dirty="0" smtClean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Stawy</a:t>
            </a:r>
            <a:endParaRPr lang="pl-PL" dirty="0"/>
          </a:p>
        </p:txBody>
      </p:sp>
      <p:pic>
        <p:nvPicPr>
          <p:cNvPr id="6146" name="Picture 2" descr="Podobny obra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571744"/>
            <a:ext cx="5548310" cy="38390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Lepsza koordynacja 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r</a:t>
            </a:r>
            <a:r>
              <a:rPr lang="pl-PL" dirty="0" smtClean="0"/>
              <a:t>uchowa.</a:t>
            </a:r>
            <a:endParaRPr lang="pl-PL" dirty="0" smtClean="0"/>
          </a:p>
          <a:p>
            <a:r>
              <a:rPr lang="pl-PL" dirty="0" smtClean="0"/>
              <a:t>Szybszy </a:t>
            </a:r>
            <a:r>
              <a:rPr lang="pl-PL" dirty="0" smtClean="0"/>
              <a:t>refleks.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System nerwowy</a:t>
            </a:r>
            <a:endParaRPr lang="pl-PL" dirty="0"/>
          </a:p>
        </p:txBody>
      </p:sp>
      <p:pic>
        <p:nvPicPr>
          <p:cNvPr id="5122" name="Picture 2" descr="Znalezione obrazy dla zapytania system nerwow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857232"/>
            <a:ext cx="3881427" cy="5656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Podczas wysiłku fizycznego w organizmie wytwarzane są endorfiny zwane „hormonami szczęścia”, które powodują dobry nastrój.</a:t>
            </a:r>
          </a:p>
          <a:p>
            <a:r>
              <a:rPr lang="pl-PL" dirty="0" smtClean="0"/>
              <a:t>Poprawa obrazu własnego JA.</a:t>
            </a:r>
          </a:p>
          <a:p>
            <a:r>
              <a:rPr lang="pl-PL" dirty="0" smtClean="0"/>
              <a:t>Satysfakcja z własnej sprawności.</a:t>
            </a:r>
          </a:p>
          <a:p>
            <a:r>
              <a:rPr lang="pl-PL" dirty="0" smtClean="0"/>
              <a:t>Odwaga i optymizm.</a:t>
            </a:r>
          </a:p>
          <a:p>
            <a:r>
              <a:rPr lang="pl-PL" dirty="0" smtClean="0"/>
              <a:t>Chęć do czynu.</a:t>
            </a:r>
          </a:p>
          <a:p>
            <a:r>
              <a:rPr lang="pl-PL" dirty="0" smtClean="0"/>
              <a:t>Łatwiejsze radzenie 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sobie </a:t>
            </a:r>
            <a:r>
              <a:rPr lang="pl-PL" dirty="0" smtClean="0"/>
              <a:t>ze </a:t>
            </a:r>
            <a:r>
              <a:rPr lang="pl-PL" dirty="0" smtClean="0"/>
              <a:t>stresem.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Psychika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2286000" y="2690336"/>
            <a:ext cx="4929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pl-PL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-</a:t>
            </a:r>
            <a:endParaRPr lang="pl-PL" dirty="0"/>
          </a:p>
        </p:txBody>
      </p:sp>
      <p:pic>
        <p:nvPicPr>
          <p:cNvPr id="4102" name="Picture 6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607594"/>
            <a:ext cx="4071934" cy="3053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sz="4400" dirty="0" smtClean="0">
                <a:latin typeface="Constantia" pitchFamily="18" charset="0"/>
              </a:rPr>
              <a:t>Aby aktywność fizyczna przyniosła odpowiednie efekty powinna być systematyczna.</a:t>
            </a:r>
            <a:endParaRPr lang="pl-PL" sz="4400" dirty="0">
              <a:latin typeface="Constantia" pitchFamily="18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Cele: </a:t>
            </a:r>
          </a:p>
          <a:p>
            <a:r>
              <a:rPr lang="pl-PL" dirty="0" smtClean="0"/>
              <a:t>poznam rodzaje aktywności fizycznej</a:t>
            </a:r>
          </a:p>
          <a:p>
            <a:r>
              <a:rPr lang="pl-PL" dirty="0" smtClean="0"/>
              <a:t>dowiem się, jaki wpływ na organizm człowieka ma wysiłek fizyczny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Temat: </a:t>
            </a:r>
            <a:r>
              <a:rPr lang="pl-PL" dirty="0" smtClean="0"/>
              <a:t>Ż</a:t>
            </a:r>
            <a:r>
              <a:rPr lang="pl-PL" dirty="0" smtClean="0"/>
              <a:t>yj aktywnie.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36410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5400" b="1" dirty="0" smtClean="0">
                <a:latin typeface="Constantia" pitchFamily="18" charset="0"/>
              </a:rPr>
              <a:t>1 </a:t>
            </a:r>
            <a:r>
              <a:rPr lang="pl-PL" sz="4000" b="1" dirty="0" smtClean="0">
                <a:latin typeface="Constantia" pitchFamily="18" charset="0"/>
              </a:rPr>
              <a:t>GODZINA DZIENNIE DOWOLNEGO TYPU RUCHU </a:t>
            </a:r>
            <a:br>
              <a:rPr lang="pl-PL" sz="4000" b="1" dirty="0" smtClean="0">
                <a:latin typeface="Constantia" pitchFamily="18" charset="0"/>
              </a:rPr>
            </a:br>
            <a:r>
              <a:rPr lang="pl-PL" sz="4000" b="1" dirty="0" smtClean="0">
                <a:latin typeface="Constantia" pitchFamily="18" charset="0"/>
              </a:rPr>
              <a:t>O ZWIĘKSZONEJ INTENSYWNOŚCI</a:t>
            </a:r>
            <a:endParaRPr lang="pl-PL" sz="4000" b="1" dirty="0">
              <a:latin typeface="Constantia" pitchFamily="18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dirty="0" smtClean="0">
                <a:latin typeface="Constantia" pitchFamily="18" charset="0"/>
              </a:rPr>
              <a:t> Zalecana dla dzieci </a:t>
            </a:r>
            <a:br>
              <a:rPr lang="pl-PL" sz="4000" dirty="0" smtClean="0">
                <a:latin typeface="Constantia" pitchFamily="18" charset="0"/>
              </a:rPr>
            </a:br>
            <a:r>
              <a:rPr lang="pl-PL" sz="4000" dirty="0" smtClean="0">
                <a:latin typeface="Constantia" pitchFamily="18" charset="0"/>
              </a:rPr>
              <a:t>i młodzieży minimalna dawka aktywności ruchowej to:</a:t>
            </a:r>
            <a:endParaRPr lang="pl-PL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43581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i="1" dirty="0" smtClean="0">
                <a:latin typeface="Constantia" pitchFamily="18" charset="0"/>
              </a:rPr>
              <a:t>Ćwiczenie 2 str. 53 </a:t>
            </a:r>
            <a:endParaRPr lang="pl-PL" i="1" dirty="0" smtClean="0">
              <a:latin typeface="Constantia" pitchFamily="18" charset="0"/>
            </a:endParaRPr>
          </a:p>
          <a:p>
            <a:pPr>
              <a:buNone/>
            </a:pPr>
            <a:endParaRPr lang="pl-PL" i="1" dirty="0" smtClean="0">
              <a:latin typeface="Constantia" pitchFamily="18" charset="0"/>
            </a:endParaRPr>
          </a:p>
          <a:p>
            <a:pPr>
              <a:buNone/>
            </a:pPr>
            <a:r>
              <a:rPr lang="pl-PL" i="1" dirty="0" smtClean="0">
                <a:latin typeface="Constantia" pitchFamily="18" charset="0"/>
              </a:rPr>
              <a:t>Praca w grupach.</a:t>
            </a:r>
          </a:p>
          <a:p>
            <a:pPr>
              <a:buNone/>
            </a:pPr>
            <a:r>
              <a:rPr lang="pl-PL" dirty="0" smtClean="0">
                <a:latin typeface="Constantia" pitchFamily="18" charset="0"/>
              </a:rPr>
              <a:t>Mam pomysł str. 54</a:t>
            </a:r>
          </a:p>
          <a:p>
            <a:pPr>
              <a:buNone/>
            </a:pPr>
            <a:endParaRPr lang="pl-PL" dirty="0" smtClean="0">
              <a:latin typeface="Constantia" pitchFamily="18" charset="0"/>
            </a:endParaRPr>
          </a:p>
          <a:p>
            <a:pPr>
              <a:buNone/>
            </a:pPr>
            <a:r>
              <a:rPr lang="pl-PL" i="1" dirty="0" smtClean="0">
                <a:latin typeface="Constantia" pitchFamily="18" charset="0"/>
              </a:rPr>
              <a:t>Prezentacja na forum klasy.</a:t>
            </a:r>
          </a:p>
          <a:p>
            <a:pPr>
              <a:buNone/>
            </a:pPr>
            <a:endParaRPr lang="pl-PL" dirty="0" smtClean="0">
              <a:latin typeface="Constantia" pitchFamily="18" charset="0"/>
            </a:endParaRPr>
          </a:p>
          <a:p>
            <a:pPr>
              <a:buNone/>
            </a:pPr>
            <a:r>
              <a:rPr lang="pl-PL" i="1" dirty="0" smtClean="0">
                <a:latin typeface="Constantia" pitchFamily="18" charset="0"/>
              </a:rPr>
              <a:t>Podsumowanie.</a:t>
            </a:r>
          </a:p>
          <a:p>
            <a:pPr>
              <a:buNone/>
            </a:pPr>
            <a:r>
              <a:rPr lang="pl-PL" dirty="0" smtClean="0">
                <a:latin typeface="Constantia" pitchFamily="18" charset="0"/>
              </a:rPr>
              <a:t>Na jakie układy i narządy ruch wpływa pozytywnie?</a:t>
            </a:r>
          </a:p>
          <a:p>
            <a:pPr>
              <a:buNone/>
            </a:pPr>
            <a:r>
              <a:rPr lang="pl-PL" dirty="0" smtClean="0">
                <a:latin typeface="Constantia" pitchFamily="18" charset="0"/>
              </a:rPr>
              <a:t>Ile czasu dziennie człowiek powinien poświęcić na aktywność fizyczną?</a:t>
            </a:r>
          </a:p>
          <a:p>
            <a:pPr>
              <a:buNone/>
            </a:pPr>
            <a:r>
              <a:rPr lang="pl-PL" dirty="0" smtClean="0">
                <a:latin typeface="Constantia" pitchFamily="18" charset="0"/>
              </a:rPr>
              <a:t>Jakie są zalety uprawiania sportu?</a:t>
            </a:r>
          </a:p>
          <a:p>
            <a:pPr>
              <a:buNone/>
            </a:pPr>
            <a:endParaRPr lang="pl-PL" dirty="0" smtClean="0">
              <a:latin typeface="Constantia" pitchFamily="18" charset="0"/>
            </a:endParaRPr>
          </a:p>
          <a:p>
            <a:pPr>
              <a:buNone/>
            </a:pPr>
            <a:r>
              <a:rPr lang="pl-PL" i="1" dirty="0" smtClean="0">
                <a:latin typeface="Constantia" pitchFamily="18" charset="0"/>
              </a:rPr>
              <a:t>Ocena najbardziej aktywnych uczniów. </a:t>
            </a:r>
          </a:p>
          <a:p>
            <a:pPr>
              <a:buNone/>
            </a:pPr>
            <a:endParaRPr lang="pl-PL" dirty="0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8641080" y="642918"/>
            <a:ext cx="45719" cy="14287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928694"/>
          </a:xfrm>
        </p:spPr>
        <p:txBody>
          <a:bodyPr>
            <a:normAutofit/>
          </a:bodyPr>
          <a:lstStyle/>
          <a:p>
            <a:pPr algn="l"/>
            <a:r>
              <a:rPr lang="pl-PL" sz="4000" dirty="0" smtClean="0">
                <a:latin typeface="Constantia" pitchFamily="18" charset="0"/>
              </a:rPr>
              <a:t>Źródła:</a:t>
            </a:r>
            <a:endParaRPr lang="pl-PL" sz="4000" dirty="0">
              <a:latin typeface="Constantia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42910" y="1285860"/>
            <a:ext cx="7643866" cy="5072098"/>
          </a:xfrm>
        </p:spPr>
        <p:txBody>
          <a:bodyPr>
            <a:normAutofit fontScale="85000" lnSpcReduction="20000"/>
          </a:bodyPr>
          <a:lstStyle/>
          <a:p>
            <a:pPr algn="l"/>
            <a:endParaRPr lang="pl-PL" dirty="0" smtClean="0">
              <a:hlinkClick r:id="rId2"/>
            </a:endParaRPr>
          </a:p>
          <a:p>
            <a:pPr algn="l"/>
            <a:r>
              <a:rPr lang="pl-PL" dirty="0" err="1" smtClean="0">
                <a:hlinkClick r:id="rId2"/>
              </a:rPr>
              <a:t>www.lifestyle.banzaj.p</a:t>
            </a:r>
            <a:r>
              <a:rPr lang="pl-PL" dirty="0" err="1" smtClean="0">
                <a:solidFill>
                  <a:srgbClr val="FFC000"/>
                </a:solidFill>
              </a:rPr>
              <a:t>l</a:t>
            </a:r>
            <a:endParaRPr lang="pl-PL" dirty="0" smtClean="0">
              <a:solidFill>
                <a:srgbClr val="FFC000"/>
              </a:solidFill>
            </a:endParaRPr>
          </a:p>
          <a:p>
            <a:pPr algn="l"/>
            <a:r>
              <a:rPr lang="pl-PL" dirty="0" smtClean="0">
                <a:hlinkClick r:id="rId3"/>
              </a:rPr>
              <a:t>https://</a:t>
            </a:r>
            <a:r>
              <a:rPr lang="pl-PL" dirty="0" smtClean="0">
                <a:hlinkClick r:id="rId3"/>
              </a:rPr>
              <a:t>fizjoterapeuty.pl</a:t>
            </a:r>
          </a:p>
          <a:p>
            <a:pPr algn="l"/>
            <a:r>
              <a:rPr lang="pl-PL" dirty="0" smtClean="0">
                <a:hlinkClick r:id="rId3"/>
              </a:rPr>
              <a:t>https</a:t>
            </a:r>
            <a:r>
              <a:rPr lang="pl-PL" dirty="0" smtClean="0">
                <a:hlinkClick r:id="rId3"/>
              </a:rPr>
              <a:t>://</a:t>
            </a:r>
            <a:r>
              <a:rPr lang="pl-PL" dirty="0" smtClean="0">
                <a:hlinkClick r:id="rId3"/>
              </a:rPr>
              <a:t>kobietapo30.pl</a:t>
            </a:r>
            <a:endParaRPr lang="pl-PL" dirty="0" smtClean="0"/>
          </a:p>
          <a:p>
            <a:pPr algn="l"/>
            <a:r>
              <a:rPr lang="pl-PL" dirty="0" smtClean="0">
                <a:hlinkClick r:id="rId4"/>
              </a:rPr>
              <a:t>http</a:t>
            </a:r>
            <a:r>
              <a:rPr lang="pl-PL" dirty="0" smtClean="0">
                <a:hlinkClick r:id="rId4"/>
              </a:rPr>
              <a:t>://</a:t>
            </a:r>
            <a:r>
              <a:rPr lang="pl-PL" dirty="0" smtClean="0">
                <a:hlinkClick r:id="rId4"/>
              </a:rPr>
              <a:t>www.newsweek.pl</a:t>
            </a:r>
            <a:endParaRPr lang="pl-PL" dirty="0" smtClean="0"/>
          </a:p>
          <a:p>
            <a:pPr algn="l"/>
            <a:r>
              <a:rPr lang="pl-PL" dirty="0" smtClean="0">
                <a:hlinkClick r:id="rId5"/>
              </a:rPr>
              <a:t>http://</a:t>
            </a:r>
            <a:r>
              <a:rPr lang="pl-PL" dirty="0" smtClean="0">
                <a:hlinkClick r:id="rId5"/>
              </a:rPr>
              <a:t>www.naturalneoczyszczanie.pl</a:t>
            </a:r>
            <a:endParaRPr lang="pl-PL" dirty="0" smtClean="0"/>
          </a:p>
          <a:p>
            <a:pPr algn="l"/>
            <a:r>
              <a:rPr lang="pl-PL" dirty="0" smtClean="0">
                <a:hlinkClick r:id="rId6"/>
              </a:rPr>
              <a:t>http://</a:t>
            </a:r>
            <a:r>
              <a:rPr lang="pl-PL" dirty="0" smtClean="0">
                <a:hlinkClick r:id="rId6"/>
              </a:rPr>
              <a:t>www.medonet.pl</a:t>
            </a:r>
            <a:endParaRPr lang="pl-PL" dirty="0" smtClean="0"/>
          </a:p>
          <a:p>
            <a:pPr algn="l"/>
            <a:r>
              <a:rPr lang="pl-PL" dirty="0" smtClean="0">
                <a:hlinkClick r:id="rId7"/>
              </a:rPr>
              <a:t>http</a:t>
            </a:r>
            <a:r>
              <a:rPr lang="pl-PL" dirty="0" smtClean="0">
                <a:hlinkClick r:id="rId7"/>
              </a:rPr>
              <a:t>://</a:t>
            </a:r>
            <a:r>
              <a:rPr lang="pl-PL" dirty="0" smtClean="0">
                <a:hlinkClick r:id="rId7"/>
              </a:rPr>
              <a:t>publicznecentraonkologii.pl</a:t>
            </a:r>
            <a:endParaRPr lang="pl-PL" dirty="0" smtClean="0"/>
          </a:p>
          <a:p>
            <a:pPr algn="l"/>
            <a:r>
              <a:rPr lang="pl-PL" dirty="0" smtClean="0">
                <a:hlinkClick r:id="rId8"/>
              </a:rPr>
              <a:t>https://</a:t>
            </a:r>
            <a:r>
              <a:rPr lang="pl-PL" dirty="0" smtClean="0">
                <a:hlinkClick r:id="rId8"/>
              </a:rPr>
              <a:t>kobieta.onet.pl</a:t>
            </a:r>
            <a:endParaRPr lang="pl-PL" dirty="0" smtClean="0"/>
          </a:p>
          <a:p>
            <a:pPr algn="l"/>
            <a:r>
              <a:rPr lang="pl-PL" dirty="0" smtClean="0">
                <a:hlinkClick r:id="rId9"/>
              </a:rPr>
              <a:t>https</a:t>
            </a:r>
            <a:r>
              <a:rPr lang="pl-PL" dirty="0" smtClean="0">
                <a:hlinkClick r:id="rId9"/>
              </a:rPr>
              <a:t>://</a:t>
            </a:r>
            <a:r>
              <a:rPr lang="pl-PL" dirty="0" smtClean="0">
                <a:hlinkClick r:id="rId9"/>
              </a:rPr>
              <a:t>poradniksportowy.pl</a:t>
            </a:r>
            <a:endParaRPr lang="pl-PL" dirty="0" smtClean="0"/>
          </a:p>
          <a:p>
            <a:pPr algn="l"/>
            <a:r>
              <a:rPr lang="pl-PL" dirty="0" smtClean="0">
                <a:hlinkClick r:id="rId10"/>
              </a:rPr>
              <a:t>http</a:t>
            </a:r>
            <a:r>
              <a:rPr lang="pl-PL" dirty="0" smtClean="0">
                <a:hlinkClick r:id="rId10"/>
              </a:rPr>
              <a:t>://</a:t>
            </a:r>
            <a:r>
              <a:rPr lang="pl-PL" dirty="0" smtClean="0">
                <a:hlinkClick r:id="rId10"/>
              </a:rPr>
              <a:t>zdrowie.gazeta.pl</a:t>
            </a:r>
            <a:endParaRPr lang="pl-PL" dirty="0" smtClean="0"/>
          </a:p>
          <a:p>
            <a:pPr algn="l"/>
            <a:r>
              <a:rPr lang="pl-PL" dirty="0" smtClean="0">
                <a:hlinkClick r:id="rId11"/>
              </a:rPr>
              <a:t>https</a:t>
            </a:r>
            <a:r>
              <a:rPr lang="pl-PL" dirty="0" smtClean="0">
                <a:hlinkClick r:id="rId11"/>
              </a:rPr>
              <a:t>://</a:t>
            </a:r>
            <a:r>
              <a:rPr lang="pl-PL" dirty="0" smtClean="0">
                <a:hlinkClick r:id="rId11"/>
              </a:rPr>
              <a:t>www.wszystkodlaszkoly.pl</a:t>
            </a:r>
            <a:r>
              <a:rPr lang="pl-PL" dirty="0" smtClean="0"/>
              <a:t> </a:t>
            </a:r>
            <a:endParaRPr lang="pl-PL" dirty="0" smtClean="0"/>
          </a:p>
          <a:p>
            <a:pPr algn="l"/>
            <a:r>
              <a:rPr lang="pl-PL" dirty="0" smtClean="0">
                <a:hlinkClick r:id="rId12"/>
              </a:rPr>
              <a:t>http</a:t>
            </a:r>
            <a:r>
              <a:rPr lang="pl-PL" dirty="0" smtClean="0">
                <a:hlinkClick r:id="rId12"/>
              </a:rPr>
              <a:t>://</a:t>
            </a:r>
            <a:r>
              <a:rPr lang="pl-PL" dirty="0" smtClean="0">
                <a:hlinkClick r:id="rId12"/>
              </a:rPr>
              <a:t>superstyl.pinger.pl</a:t>
            </a:r>
            <a:r>
              <a:rPr lang="pl-PL" dirty="0" smtClean="0"/>
              <a:t> </a:t>
            </a:r>
            <a:endParaRPr lang="pl-PL" dirty="0" smtClean="0"/>
          </a:p>
          <a:p>
            <a:pPr algn="l"/>
            <a:r>
              <a:rPr lang="pl-PL" sz="2800" dirty="0" smtClean="0"/>
              <a:t>                 </a:t>
            </a:r>
          </a:p>
          <a:p>
            <a:pPr algn="l"/>
            <a:r>
              <a:rPr lang="pl-PL" sz="2800" dirty="0" smtClean="0"/>
              <a:t> </a:t>
            </a:r>
            <a:r>
              <a:rPr lang="pl-PL" sz="2800" dirty="0" smtClean="0"/>
              <a:t>                     Opracowanie</a:t>
            </a:r>
            <a:r>
              <a:rPr lang="pl-PL" sz="2800" dirty="0" smtClean="0"/>
              <a:t>: Małgorzata Koszycka</a:t>
            </a:r>
            <a:endParaRPr lang="pl-PL" dirty="0" smtClean="0"/>
          </a:p>
          <a:p>
            <a:pPr algn="l"/>
            <a:endParaRPr lang="pl-PL" dirty="0" smtClean="0"/>
          </a:p>
          <a:p>
            <a:pPr algn="l"/>
            <a:endParaRPr lang="pl-PL" dirty="0" smtClean="0"/>
          </a:p>
          <a:p>
            <a:pPr algn="l"/>
            <a:endParaRPr lang="pl-PL" dirty="0" smtClean="0"/>
          </a:p>
          <a:p>
            <a:pPr algn="l"/>
            <a:endParaRPr lang="pl-PL" dirty="0" smtClean="0"/>
          </a:p>
          <a:p>
            <a:pPr algn="l"/>
            <a:endParaRPr lang="pl-PL" dirty="0" smtClean="0"/>
          </a:p>
          <a:p>
            <a:pPr algn="l"/>
            <a:endParaRPr lang="pl-PL" dirty="0" smtClean="0"/>
          </a:p>
          <a:p>
            <a:pPr algn="l"/>
            <a:endParaRPr lang="pl-PL" dirty="0" smtClean="0"/>
          </a:p>
          <a:p>
            <a:pPr algn="l"/>
            <a:endParaRPr lang="pl-PL" dirty="0" smtClean="0"/>
          </a:p>
          <a:p>
            <a:pPr algn="l"/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rostokąt 1"/>
          <p:cNvSpPr>
            <a:spLocks noChangeArrowheads="1"/>
          </p:cNvSpPr>
          <p:nvPr/>
        </p:nvSpPr>
        <p:spPr bwMode="auto">
          <a:xfrm>
            <a:off x="1428750" y="1714500"/>
            <a:ext cx="692943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4000" b="1" dirty="0">
                <a:latin typeface="Times New Roman" pitchFamily="18" charset="0"/>
                <a:cs typeface="Times New Roman" pitchFamily="18" charset="0"/>
              </a:rPr>
              <a:t>"Ruch może zastąpić niemal każdy lek, ale żaden lek nie zastąpi ruchu„</a:t>
            </a:r>
          </a:p>
          <a:p>
            <a:pPr algn="r"/>
            <a:endParaRPr lang="pl-PL" b="1" dirty="0">
              <a:latin typeface="Constantia" pitchFamily="18" charset="0"/>
            </a:endParaRPr>
          </a:p>
          <a:p>
            <a:pPr algn="r"/>
            <a:endParaRPr lang="pl-PL" b="1" dirty="0">
              <a:latin typeface="Constantia" pitchFamily="18" charset="0"/>
            </a:endParaRPr>
          </a:p>
          <a:p>
            <a:pPr algn="r"/>
            <a:r>
              <a:rPr lang="pl-PL" b="1" dirty="0">
                <a:latin typeface="Constantia" pitchFamily="18" charset="0"/>
              </a:rPr>
              <a:t>Wojciech Oczko-nadworny lekarz Stefana </a:t>
            </a:r>
            <a:r>
              <a:rPr lang="pl-PL" b="1" dirty="0" smtClean="0">
                <a:latin typeface="Constantia" pitchFamily="18" charset="0"/>
              </a:rPr>
              <a:t>Batorego </a:t>
            </a:r>
          </a:p>
          <a:p>
            <a:pPr algn="r"/>
            <a:endParaRPr lang="pl-PL" b="1" dirty="0" smtClean="0">
              <a:latin typeface="Constantia" pitchFamily="18" charset="0"/>
            </a:endParaRPr>
          </a:p>
          <a:p>
            <a:pPr algn="r"/>
            <a:endParaRPr lang="pl-PL" b="1" dirty="0" smtClean="0">
              <a:latin typeface="Constantia" pitchFamily="18" charset="0"/>
            </a:endParaRPr>
          </a:p>
          <a:p>
            <a:pPr algn="r"/>
            <a:endParaRPr lang="pl-PL" b="1" dirty="0" smtClean="0">
              <a:latin typeface="Constantia" pitchFamily="18" charset="0"/>
            </a:endParaRPr>
          </a:p>
          <a:p>
            <a:pPr algn="r"/>
            <a:endParaRPr lang="pl-PL" b="1" dirty="0" smtClean="0">
              <a:latin typeface="Constantia" pitchFamily="18" charset="0"/>
            </a:endParaRPr>
          </a:p>
          <a:p>
            <a:pPr algn="r"/>
            <a:endParaRPr lang="pl-PL" b="1" dirty="0" smtClean="0">
              <a:latin typeface="Constantia" pitchFamily="18" charset="0"/>
            </a:endParaRPr>
          </a:p>
          <a:p>
            <a:pPr algn="r"/>
            <a:endParaRPr lang="pl-PL" b="1" dirty="0" smtClean="0">
              <a:latin typeface="Constantia" pitchFamily="18" charset="0"/>
            </a:endParaRPr>
          </a:p>
          <a:p>
            <a:pPr algn="r"/>
            <a:endParaRPr lang="pl-PL" dirty="0">
              <a:latin typeface="Constantia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800" b="1" dirty="0" smtClean="0">
                <a:latin typeface="Constantia" pitchFamily="18" charset="0"/>
              </a:rPr>
              <a:t>Jak rozumiecie ten cytat</a:t>
            </a:r>
            <a:r>
              <a:rPr lang="pl-PL" sz="2800" b="1" dirty="0" smtClean="0">
                <a:latin typeface="Constantia" pitchFamily="18" charset="0"/>
              </a:rPr>
              <a:t>?</a:t>
            </a:r>
          </a:p>
          <a:p>
            <a:r>
              <a:rPr lang="pl-PL" sz="2800" b="1" dirty="0" smtClean="0">
                <a:latin typeface="Constantia" pitchFamily="18" charset="0"/>
              </a:rPr>
              <a:t>W jaki sposób można aktywnie spędzać czas  w Bemowie Piskim?</a:t>
            </a:r>
          </a:p>
          <a:p>
            <a:r>
              <a:rPr lang="pl-PL" b="1" dirty="0" smtClean="0">
                <a:latin typeface="Constantia" pitchFamily="18" charset="0"/>
              </a:rPr>
              <a:t>Jaką aktywność fizyczną podejmujecie najczęściej i najchętniej?</a:t>
            </a:r>
          </a:p>
          <a:p>
            <a:r>
              <a:rPr lang="pl-PL" b="1" dirty="0" smtClean="0">
                <a:latin typeface="Constantia" pitchFamily="18" charset="0"/>
                <a:cs typeface="Consolas" pitchFamily="49" charset="0"/>
              </a:rPr>
              <a:t>Ile czasu dziennie poświęcacie na aktywny wypoczynek?</a:t>
            </a:r>
          </a:p>
          <a:p>
            <a:endParaRPr lang="pl-PL" b="1" dirty="0" smtClean="0">
              <a:latin typeface="Constantia" pitchFamily="18" charset="0"/>
              <a:cs typeface="Consolas" pitchFamily="49" charset="0"/>
            </a:endParaRPr>
          </a:p>
          <a:p>
            <a:r>
              <a:rPr lang="pl-PL" i="1" dirty="0" smtClean="0">
                <a:latin typeface="Constantia" pitchFamily="18" charset="0"/>
              </a:rPr>
              <a:t>Ćwiczenie 1 str. </a:t>
            </a:r>
            <a:r>
              <a:rPr lang="pl-PL" i="1" dirty="0" smtClean="0">
                <a:latin typeface="Constantia" pitchFamily="18" charset="0"/>
              </a:rPr>
              <a:t>52</a:t>
            </a:r>
            <a:endParaRPr lang="pl-PL" i="1" dirty="0" smtClean="0">
              <a:latin typeface="Constantia" pitchFamily="18" charset="0"/>
            </a:endParaRPr>
          </a:p>
          <a:p>
            <a:endParaRPr lang="pl-PL" b="1" dirty="0">
              <a:latin typeface="Constantia" pitchFamily="18" charset="0"/>
              <a:cs typeface="Consolas" pitchFamily="49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54494"/>
          </a:xfrm>
        </p:spPr>
        <p:txBody>
          <a:bodyPr>
            <a:normAutofit/>
          </a:bodyPr>
          <a:lstStyle/>
          <a:p>
            <a:pPr algn="ctr"/>
            <a:r>
              <a:rPr lang="pl-PL" dirty="0" smtClean="0">
                <a:latin typeface="Constantia" pitchFamily="18" charset="0"/>
              </a:rPr>
              <a:t>Zdrowotne aspekty systematycznej aktywności ruchowej na poszczególne narządy i układy organizmu: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Poprawa </a:t>
            </a:r>
            <a:r>
              <a:rPr lang="pl-PL" dirty="0" smtClean="0"/>
              <a:t>ukrwienia.</a:t>
            </a:r>
            <a:endParaRPr lang="pl-PL" dirty="0" smtClean="0"/>
          </a:p>
          <a:p>
            <a:r>
              <a:rPr lang="pl-PL" dirty="0" smtClean="0"/>
              <a:t>Poprawa procesów koncentracji, uwagi, funkcji </a:t>
            </a:r>
            <a:r>
              <a:rPr lang="pl-PL" dirty="0" smtClean="0"/>
              <a:t>intelektualnych.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MÓZG</a:t>
            </a:r>
            <a:endParaRPr lang="pl-PL" dirty="0"/>
          </a:p>
        </p:txBody>
      </p:sp>
      <p:pic>
        <p:nvPicPr>
          <p:cNvPr id="16386" name="Picture 2" descr="Znalezione obrazy dla zapytania mÃ³z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7" y="2643181"/>
            <a:ext cx="3571901" cy="35719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Opóźnianie procesów </a:t>
            </a:r>
            <a:r>
              <a:rPr lang="pl-PL" dirty="0" smtClean="0"/>
              <a:t>starzenia.</a:t>
            </a:r>
            <a:endParaRPr lang="pl-PL" dirty="0" smtClean="0"/>
          </a:p>
          <a:p>
            <a:r>
              <a:rPr lang="pl-PL" dirty="0" smtClean="0"/>
              <a:t>Młodszy </a:t>
            </a:r>
            <a:r>
              <a:rPr lang="pl-PL" dirty="0" smtClean="0"/>
              <a:t>wygląd.</a:t>
            </a:r>
            <a:endParaRPr lang="pl-PL" dirty="0" smtClean="0"/>
          </a:p>
          <a:p>
            <a:r>
              <a:rPr lang="pl-PL" dirty="0" smtClean="0"/>
              <a:t>Lepsze </a:t>
            </a:r>
            <a:r>
              <a:rPr lang="pl-PL" dirty="0" smtClean="0"/>
              <a:t>ukrwienie.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</a:t>
            </a:r>
            <a:r>
              <a:rPr lang="pl-PL" dirty="0" smtClean="0"/>
              <a:t>kóra</a:t>
            </a:r>
            <a:endParaRPr lang="pl-PL" dirty="0"/>
          </a:p>
        </p:txBody>
      </p:sp>
      <p:pic>
        <p:nvPicPr>
          <p:cNvPr id="15362" name="Picture 2" descr="Znalezione obrazy dla zapytania skÃ³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143248"/>
            <a:ext cx="4732728" cy="3290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Elastyczniejsze.</a:t>
            </a:r>
            <a:endParaRPr lang="pl-PL" dirty="0" smtClean="0"/>
          </a:p>
          <a:p>
            <a:r>
              <a:rPr lang="pl-PL" dirty="0" smtClean="0"/>
              <a:t>Mniej odporne na </a:t>
            </a:r>
            <a:r>
              <a:rPr lang="pl-PL" dirty="0" smtClean="0"/>
              <a:t>odwapnienie.</a:t>
            </a:r>
            <a:endParaRPr lang="pl-PL" dirty="0" smtClean="0"/>
          </a:p>
          <a:p>
            <a:r>
              <a:rPr lang="pl-PL" dirty="0" smtClean="0"/>
              <a:t>Bardziej odporne na </a:t>
            </a:r>
            <a:r>
              <a:rPr lang="pl-PL" dirty="0" smtClean="0"/>
              <a:t>złamania.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Kości</a:t>
            </a:r>
            <a:endParaRPr lang="pl-PL" dirty="0"/>
          </a:p>
        </p:txBody>
      </p:sp>
      <p:pic>
        <p:nvPicPr>
          <p:cNvPr id="14338" name="Picture 2" descr="Znalezione obrazy dla zapytania koÅc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286124"/>
            <a:ext cx="6429420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Lepsza wytrzymałość i większa </a:t>
            </a:r>
            <a:r>
              <a:rPr lang="pl-PL" dirty="0" smtClean="0"/>
              <a:t>siła.</a:t>
            </a:r>
            <a:endParaRPr lang="pl-PL" dirty="0" smtClean="0"/>
          </a:p>
          <a:p>
            <a:r>
              <a:rPr lang="pl-PL" dirty="0" smtClean="0"/>
              <a:t>Możliwość dłuższej pracy bez </a:t>
            </a:r>
            <a:r>
              <a:rPr lang="pl-PL" dirty="0" smtClean="0"/>
              <a:t>zmęczenia.</a:t>
            </a:r>
            <a:endParaRPr lang="pl-PL" dirty="0" smtClean="0"/>
          </a:p>
          <a:p>
            <a:r>
              <a:rPr lang="pl-PL" dirty="0" smtClean="0"/>
              <a:t>Prawidłowy stan napięcia – lepsza sprężysta </a:t>
            </a:r>
            <a:r>
              <a:rPr lang="pl-PL" dirty="0" smtClean="0"/>
              <a:t>sylwetka.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Mięśnie</a:t>
            </a:r>
            <a:br>
              <a:rPr lang="pl-PL" dirty="0" smtClean="0"/>
            </a:br>
            <a:endParaRPr lang="pl-PL" dirty="0"/>
          </a:p>
        </p:txBody>
      </p:sp>
      <p:pic>
        <p:nvPicPr>
          <p:cNvPr id="13314" name="Picture 2" descr="Podobny obra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32" y="3214686"/>
            <a:ext cx="6143668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</TotalTime>
  <Words>437</Words>
  <Application>Microsoft Office PowerPoint</Application>
  <PresentationFormat>Pokaz na ekranie (4:3)</PresentationFormat>
  <Paragraphs>115</Paragraphs>
  <Slides>22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Hol</vt:lpstr>
      <vt:lpstr>Lekcja zajęć technicznych    w klasie VI,  podręcznik „Jak to działa?”, wydawnictwo Nowa Era</vt:lpstr>
      <vt:lpstr>Temat: Żyj aktywnie.</vt:lpstr>
      <vt:lpstr>Slajd 3</vt:lpstr>
      <vt:lpstr>Slajd 4</vt:lpstr>
      <vt:lpstr>Zdrowotne aspekty systematycznej aktywności ruchowej na poszczególne narządy i układy organizmu: </vt:lpstr>
      <vt:lpstr>MÓZG</vt:lpstr>
      <vt:lpstr>Skóra</vt:lpstr>
      <vt:lpstr>Kości</vt:lpstr>
      <vt:lpstr>Mięśnie </vt:lpstr>
      <vt:lpstr>Krew</vt:lpstr>
      <vt:lpstr>Naczynia krwionośne</vt:lpstr>
      <vt:lpstr>Serce</vt:lpstr>
      <vt:lpstr>Płuca</vt:lpstr>
      <vt:lpstr>Uład pokarmowy</vt:lpstr>
      <vt:lpstr>Tkanka tłuszczowa</vt:lpstr>
      <vt:lpstr>Stawy</vt:lpstr>
      <vt:lpstr>System nerwowy</vt:lpstr>
      <vt:lpstr>Psychika</vt:lpstr>
      <vt:lpstr>Slajd 19</vt:lpstr>
      <vt:lpstr> Zalecana dla dzieci  i młodzieży minimalna dawka aktywności ruchowej to:</vt:lpstr>
      <vt:lpstr> </vt:lpstr>
      <vt:lpstr>Źródła: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Wpływ aktywności na zdrowie</dc:title>
  <dc:creator>Lenovo</dc:creator>
  <cp:lastModifiedBy>Lenovo</cp:lastModifiedBy>
  <cp:revision>28</cp:revision>
  <dcterms:created xsi:type="dcterms:W3CDTF">2018-02-11T18:11:01Z</dcterms:created>
  <dcterms:modified xsi:type="dcterms:W3CDTF">2018-06-11T16:30:26Z</dcterms:modified>
</cp:coreProperties>
</file>