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410EB7B4-CF85-4039-913E-17355F66397F}">
          <p14:sldIdLst>
            <p14:sldId id="256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8"/>
            <p14:sldId id="26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20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15819" units="1/cm"/>
          <inkml:channelProperty channel="Y" name="resolution" value="36.1204" units="1/cm"/>
          <inkml:channelProperty channel="T" name="resolution" value="1" units="1/dev"/>
        </inkml:channelProperties>
      </inkml:inkSource>
      <inkml:timestamp xml:id="ts0" timeString="2018-02-27T14:29:56.050"/>
    </inkml:context>
    <inkml:brush xml:id="br0">
      <inkml:brushProperty name="width" value="0.2" units="cm"/>
      <inkml:brushProperty name="height" value="0.4" units="cm"/>
      <inkml:brushProperty name="color" value="#375623"/>
      <inkml:brushProperty name="tip" value="rectangle"/>
      <inkml:brushProperty name="rasterOp" value="maskPen"/>
      <inkml:brushProperty name="fitToCurve" value="1"/>
    </inkml:brush>
  </inkml:definitions>
  <inkml:trace contextRef="#ctx0" brushRef="#br0">0 145 0,'24'0'188,"0"0"-188,0 0 15,0 0 32,-24-24 250,-24 24-297,0 0 31,0 0-15,24-24-16,-24 24 16,48 0 156,0 0-157,0 0 1,0 24 15,0-24 0,1 0 16,-1 0-31,0 0-1,-24 24-15,24-24 16,0 0 0,1 0 31,-25-24-1,0 0-30,0 0-16,0-1 63,-25 25-32,1 0 63,0 0-48,24 25-14,-24-25-32,24 24 15,-24-24 17,24 24-17,-25-24 16,25 24 16,25-24-31,-25 24 0,24-24 15,0 25 0,0-25-15,0 0-16,1 0 31,-1 0-15,0 0-1,0 0 1,0 0-1,-24-25 1,25 1 0,-25 0 15,24 0-15,-24 0-16,0-25 15,-49 25 1,25 24-1,0 0 79,0 0-63,0 0-31,-1 0 16,1 0 0,0 0 31,0 0-32,24 24 16,-24-24-15,24 24 0,-25-24-1,25 25 32,0-1-16,0 0 94,25-24-109,-1 0 0,0 24-1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15819" units="1/cm"/>
          <inkml:channelProperty channel="Y" name="resolution" value="36.1204" units="1/cm"/>
          <inkml:channelProperty channel="T" name="resolution" value="1" units="1/dev"/>
        </inkml:channelProperties>
      </inkml:inkSource>
      <inkml:timestamp xml:id="ts0" timeString="2018-02-27T14:30:03.169"/>
    </inkml:context>
    <inkml:brush xml:id="br0">
      <inkml:brushProperty name="width" value="0.2" units="cm"/>
      <inkml:brushProperty name="height" value="0.4" units="cm"/>
      <inkml:brushProperty name="color" value="#0C0C0C"/>
      <inkml:brushProperty name="tip" value="rectangle"/>
      <inkml:brushProperty name="rasterOp" value="maskPen"/>
      <inkml:brushProperty name="fitToCurve" value="1"/>
    </inkml:brush>
  </inkml:definitions>
  <inkml:trace contextRef="#ctx0" brushRef="#br0">0 8 0,'25'0'125,"-1"0"-94,0 0 16,-24 24 31,24-24-78,0 0 16,1 0 156,-1 0-157,0 0-15,0 0 32,0 0-1,-24-24-16,24 24 17,1 0-1,-1 0-15,0 0 15,0 0-16,0 0-15,-24 24 16,25-24 0,-1 0-1,-24 24-15,0 0 32,0 1-32,24-25 15,0 24 1,-24 0 15,24-24-15,-24 24-16,0 0 15,25-24-15,-25 25 16,0-1 0,0 0-1,0 0-15,-49-24 110,25 0-110,0 0 15,0 0 1,-1 0-1,-23-24 1,24 24 0,0-24-1,-1 24 32,1 0-16,24-24 1,-24 24-1,24-25-15,0 1-1,-48 0-15,48 0 16,0 0-1,24 24 48,0 0-47,0 0 15,0 0-16,1 0-15,-1 0 32,0 0-17,24 0 1,-23 0-16,-1 0 16,0 0-16,0 0 31,-24-25 16,24 25-32,1 0 1,-1 0 0,0 0 15,0 25 0,-24-1-15,0 0-16,0 0 15,0 0-15,0 1 16,0-1-16,0 0 16,-24-24-1,0 0 1,-25 0-1,25 0 1,0 0 0,0 0-1,0 0 1,-1 0 0,1 0-16,0 0 15,0 0 1,-25-24-1,25 24 1,0-24 47,24-1-17,0 1-30,0 0-16,0 0 31,24 24-31,-24-24 32,24 24-1,-24-25-16,25 25 1,-1-24-16,0 24 16,24 0-1,-23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15819" units="1/cm"/>
          <inkml:channelProperty channel="Y" name="resolution" value="36.1204" units="1/cm"/>
          <inkml:channelProperty channel="T" name="resolution" value="1" units="1/dev"/>
        </inkml:channelProperties>
      </inkml:inkSource>
      <inkml:timestamp xml:id="ts0" timeString="2018-02-27T14:32:42.678"/>
    </inkml:context>
    <inkml:brush xml:id="br0">
      <inkml:brushProperty name="width" value="0.05" units="cm"/>
      <inkml:brushProperty name="height" value="0.05" units="cm"/>
      <inkml:brushProperty name="color" value="#0C0C0C"/>
      <inkml:brushProperty name="fitToCurve" value="1"/>
    </inkml:brush>
  </inkml:definitions>
  <inkml:trace contextRef="#ctx0" brushRef="#br0">1073 0 0,'0'22'47,"-22"-22"-32,22 43 1,-43 21 0,21-42-16,1 21 15,-1 0-15,22-21 16,-21-1-16,-1 1 16,1-1-16,-1 1 15,22-1-15,-21-21 16,21 22-16,-22-1 15,1-21 1,21 22 0,-22-22-16,22 21 15,-21 1 1,-1-22 0,1 21-1,-1 1 1,22-1-16,-21-21 15,21 22-15,-44-22 16,44 21-16,-21-21 16,21 22-16,-22 0 15,1-1 1,-1-21 0,1 22-1,-1-1 1,1 1-16,-1-22 15,22 21-15,-43-21 16,43 22-16,-21-1 16,21 1-16,-22-22 0,22 21 15,-21-21 1,-1 22-16,22-1 16,-21-21-16,21 22 15,0-1 1,-22-21-16,22 22 15,0-1-15,-21 1 16,21-1 0,-22 1-1,22 0 1,0-1 0,-21 1-1,21-1 1,-22-21-1,22 22 1,0-1 0,-22-21-1,1 0 1,21 22-16,0-1 16,-22-21-1,22 22 1,-21-22-1,-1 21 1,1-21 0,21 22-1,-22-1 1,22 1 0,-21-22-1,21 21 1,-22-21 15,22 22 16,0-44 172,22 1-204,-22-1 1,21 1 0,-21-1-1,22 22 1,-1 0-16,-21-21 15,22 21 17,-22-22-17,0 1 1,21 21 0,-21-22-1,22 22 1,-22-21-1,21 21-15,1-22 32,0 1-17,-22-1 1,21 22 0,-21-21-1,22 21-15,-1 0 31,-21-22-15,22 22 0,-22-22 15,43 1-15,-43-1-16,0 1 15,21 21-15,-21-22 16,22 22-1,-1-21-15,-21-1 32,22 22-32,-22-21 15,21-1 1,-21 1 31,22 21-47,-1 0 15,-21-22 1,0 1 0,22 21-1,-22-22 1,21 22 0,1-21-1,-1 21 1,1-22-1,-22 1 1,21 21 0,-21-22-16,22 1 31,-22-1 0,22 22-15,-1-22-16,1 1 15,-22-1 1,21 22 0,-21-21-1,22 21-15,-22-22 16,21 22-16,-21-21 16,22 21-16,-1-22 15,-21 1 1,22 21-1,-1-22-15,-21 1 16,22 21 0,-22-22-16,21 22 15,-21-21-15,22 21 16,-1-43-16,1 43 16,-22-22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15819" units="1/cm"/>
          <inkml:channelProperty channel="Y" name="resolution" value="36.1204" units="1/cm"/>
          <inkml:channelProperty channel="T" name="resolution" value="1" units="1/dev"/>
        </inkml:channelProperties>
      </inkml:inkSource>
      <inkml:timestamp xml:id="ts0" timeString="2018-02-27T14:33:02.451"/>
    </inkml:context>
    <inkml:brush xml:id="br0">
      <inkml:brushProperty name="width" value="0.2" units="cm"/>
      <inkml:brushProperty name="height" value="0.4" units="cm"/>
      <inkml:brushProperty name="color" value="#0C0C0C"/>
      <inkml:brushProperty name="tip" value="rectangle"/>
      <inkml:brushProperty name="rasterOp" value="maskPen"/>
      <inkml:brushProperty name="fitToCurve" value="1"/>
    </inkml:brush>
  </inkml:definitions>
  <inkml:trace contextRef="#ctx0" brushRef="#br0">1076 0 0,'0'21'16,"0"1"-1,-21-22 32,21 21-15,-22-21-17,0 0-15,1 22 31,-1 0-15,22-1 0,-21-21-16,-1 22 15,1-22 1,21 21 0,-22 1-1,22-1 1,-21-21-1,-1 0-15,22 22 16,-21-22 0,21 21-16,-22-21 15,22 22 1,-21-1-16,-1-21 16,22 22-1,-21-22 1,21 21-1,-22-21-15,22 22 16,0-1 0,-21-21-16,21 22 0,-22-22 15,22 21 1,-21-21-16,21 22 16,-22-1-1,-21 1 1,21 21-1,1-43-15,-1 0 32,22 22-32,-21-22 15,21 21 1,0 1-16,-22-22 16,1 0-1,21 21-15,-22-21 31,22 22-31,-21-1 32,21 1-17,-22-22-15,1 21 16,-1-21 0,22 22-1,-21-1 1,21 1-1,-22-22-15,1 21 16,21 1 15,-22-22-31,22 21 16,0 1 0,-21-22-1,21 21 16,-22-21-15,1 22 0,-1-1 31,22 1-32,-22-22 1,22 22 15,-21-22 0,-1 0 1,22 21-17,-21 1 16,21-1 1,-22-21-17,22 22 32,-21-22-16,21 21-15,-22-21 0,22 22 31,-21-1-16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15819" units="1/cm"/>
          <inkml:channelProperty channel="Y" name="resolution" value="36.1204" units="1/cm"/>
          <inkml:channelProperty channel="T" name="resolution" value="1" units="1/dev"/>
        </inkml:channelProperties>
      </inkml:inkSource>
      <inkml:timestamp xml:id="ts0" timeString="2018-02-27T14:33:36.981"/>
    </inkml:context>
    <inkml:brush xml:id="br0">
      <inkml:brushProperty name="width" value="0.2" units="cm"/>
      <inkml:brushProperty name="height" value="0.4" units="cm"/>
      <inkml:brushProperty name="color" value="#171616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0,'0'22'188,"0"-1"-173,0 1 79,0-1-63,0 1 16,0-1 0,0 1-16,0-1-15,0 1 0,0-1 62,0 1-31,0 0 0,22-22-47,-22 21 15,21-21 1,-21 22-1,0-1 1,22-21 0,-1 0-16,-21 22 15,22-22-15,-1 0 16,-21 21 0,22-21-16,-1 0 15,1 22 1,0-1-1,-1-21 1,1 0 0,-1 22-1,1-22 1,-1 21 0,1-21-1,-1 0 1,22 22-1,-21-22 1,-22 21-16,21-21 16,1 0-1,-1 0 17,1 0-17,-1 0 1,1 0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DEFAC85-1DD3-4365-BCA1-892810542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52864348-BF43-48E4-890B-F1C9B104F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F1B1E80-B6EB-4420-96E1-1A35CFA67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853B-2066-4F78-A746-4BD0D5FD900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C5148A33-28F2-46F9-8EC7-813CF1F2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91BCFC6D-AEF9-4421-BF35-C77C1FDB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EAE2-BB71-4134-A66D-F14B1EB3BE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056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86ED94E-FF55-4160-8BC9-718A7C51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E8C54999-DEFD-4972-AD9B-000F984F2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14085810-4D8A-4F89-BFC9-203B4802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853B-2066-4F78-A746-4BD0D5FD900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EE0F4394-BA2B-4A09-B0F3-DCC6F816E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270BA5C5-72E1-4FE7-BEED-3E5A154F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EAE2-BB71-4134-A66D-F14B1EB3BE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338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EE95AD06-4FC5-480B-B7A6-09E60DB8B4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A37C58BE-42C3-4ACE-8142-2ED8404E9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929E1A0-1610-41D5-BD28-DDBADBA0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853B-2066-4F78-A746-4BD0D5FD900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2173583-8D9B-412A-8E44-B2CADCE0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CD271DF8-2874-4579-9482-06FE56B05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EAE2-BB71-4134-A66D-F14B1EB3BE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189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FADDD5-3C30-4FA8-8E02-7F68CCAB8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038B588-6557-46B9-9B01-36A516E30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8159916F-F2B7-47D4-A369-1E45759E3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853B-2066-4F78-A746-4BD0D5FD900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45BC9F0-41F0-4285-AC40-E39ED1EE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9B139F7-8F70-4D00-8B05-40233863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EAE2-BB71-4134-A66D-F14B1EB3BE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694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70AC0FE-53C5-46C5-ACE1-FEEB36F1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A4C45482-E807-41E7-BEB1-5A66C932E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CC152405-230D-477E-8E4B-6E095958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853B-2066-4F78-A746-4BD0D5FD900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665C1523-1497-4DBB-9537-BC2CC88B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91C00D6F-D46A-464C-A66B-91607E73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EAE2-BB71-4134-A66D-F14B1EB3BE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25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D7F0B32-9D05-42F5-99D5-FEDCDD8E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9E3CA27-6D80-4E14-B162-EDDB11276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E81029D2-3A62-47B2-98DB-03082D74B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D82CBD70-7791-4771-8366-B18C647BA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853B-2066-4F78-A746-4BD0D5FD900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77B28C2C-22E6-432E-AC50-52AC27675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EC4F5268-80DC-4354-8975-E4CBFFB94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EAE2-BB71-4134-A66D-F14B1EB3BE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555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936DBB3-0675-42CC-8724-6F9584D15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B1D00872-C0C6-4F69-B631-6054EC244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58F6042E-4502-48CA-8588-196ECA40B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9810E5BC-17B9-414C-A1E8-AD6361D56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0C895C0F-08CE-443C-93E4-0291DAC33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DE352A1C-ECA4-4786-A74F-C7F5FB10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853B-2066-4F78-A746-4BD0D5FD900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35114EA0-1F14-4843-9DF9-F85273A62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107E704E-0416-4F18-ADBA-8821519F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EAE2-BB71-4134-A66D-F14B1EB3BE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383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BC4C2B6-92D6-4703-8E2F-54AA9759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74C04EA0-2404-4FCF-BA85-40133C36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853B-2066-4F78-A746-4BD0D5FD900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77CA8195-CEEF-4BA3-8C5F-4B53E3521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412B58CE-F1E2-4981-88A4-94D967818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EAE2-BB71-4134-A66D-F14B1EB3BE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912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DEFA0BD8-D405-435A-882D-45D634E8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853B-2066-4F78-A746-4BD0D5FD900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BA5BD925-5049-4B90-940D-B0CC0BA89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038366F1-2665-4802-86DD-1D95621A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EAE2-BB71-4134-A66D-F14B1EB3BE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44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033B1B6-D1AE-4C67-99C5-4B333EB7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C05B6F2-8078-4163-A5CF-ACE1A65B7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56C9A5B4-B4A5-41B9-89B5-E4494EEDB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B77D5661-5490-49EE-B483-155E11C02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853B-2066-4F78-A746-4BD0D5FD900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15711CA6-6225-4633-A07E-CC06416CC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64B3FEE6-8878-4397-9A51-DD00D632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EAE2-BB71-4134-A66D-F14B1EB3BE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412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BAFB317-69C7-4133-B35F-8940F7570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71B84B8C-BE53-40A3-9CBA-186DBCEFD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A1D9B1DB-214B-41E1-A59D-F921DCA64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8E34A709-BC93-4034-BCDD-F7AFA2C2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853B-2066-4F78-A746-4BD0D5FD900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34AE0478-184B-46BE-9ABE-926D4EDA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89EA286A-72D2-4FF7-9548-AA3A3355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EAE2-BB71-4134-A66D-F14B1EB3BE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51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2BBB0B12-E332-406C-85B4-E065AC2A8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9C9A04F1-EF0B-44BF-9FA9-C260D27A7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A107006-5A84-4628-9928-D9A234FCE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B853B-2066-4F78-A746-4BD0D5FD900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82971D9-8558-416C-BBF8-475FFA029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81EBE609-F806-4097-B516-E2EF5D2F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4EAE2-BB71-4134-A66D-F14B1EB3BE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607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customXml" Target="../ink/ink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undacjapamietamy.pl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93BF84B7-73DB-4AB8-9AA1-9A47E30259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8" name="Picture 4" descr="Znalezione obrazy dla zapytania żołnierze wyklęci">
            <a:extLst>
              <a:ext uri="{FF2B5EF4-FFF2-40B4-BE49-F238E27FC236}">
                <a16:creationId xmlns="" xmlns:a16="http://schemas.microsoft.com/office/drawing/2014/main" id="{152A3AE6-9823-45B0-871A-3774C4E7A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2" y="0"/>
            <a:ext cx="12284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4189EDA-89DF-4D58-8C07-F1CF1EFD0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770"/>
            <a:ext cx="9144000" cy="5584281"/>
          </a:xfrm>
        </p:spPr>
        <p:txBody>
          <a:bodyPr>
            <a:noAutofit/>
          </a:bodyPr>
          <a:lstStyle/>
          <a:p>
            <a:r>
              <a:rPr lang="pl-PL" sz="22500" dirty="0" err="1">
                <a:latin typeface="Chiller" panose="04020404031007020602" pitchFamily="82" charset="0"/>
              </a:rPr>
              <a:t>ZolnierzeWykleci</a:t>
            </a:r>
            <a:r>
              <a:rPr lang="pl-PL" sz="22500" dirty="0">
                <a:latin typeface="Chiller" panose="04020404031007020602" pitchFamily="82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Pismo odręczne 5">
                <a:extLst>
                  <a:ext uri="{FF2B5EF4-FFF2-40B4-BE49-F238E27FC236}">
                    <a16:creationId xmlns="" xmlns:a16="http://schemas.microsoft.com/office/drawing/2014/main" id="{14A5499D-CF5F-466B-9440-1D77019321DA}"/>
                  </a:ext>
                </a:extLst>
              </p14:cNvPr>
              <p14:cNvContentPartPr/>
              <p14:nvPr/>
            </p14:nvContentPartPr>
            <p14:xfrm>
              <a:off x="2630160" y="583474"/>
              <a:ext cx="148320" cy="70560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14A5499D-CF5F-466B-9440-1D77019321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4160" y="511474"/>
                <a:ext cx="2199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Pismo odręczne 6">
                <a:extLst>
                  <a:ext uri="{FF2B5EF4-FFF2-40B4-BE49-F238E27FC236}">
                    <a16:creationId xmlns="" xmlns:a16="http://schemas.microsoft.com/office/drawing/2014/main" id="{F6F64566-E8A7-48F8-AE43-D82F9BBBDB07}"/>
                  </a:ext>
                </a:extLst>
              </p14:cNvPr>
              <p14:cNvContentPartPr/>
              <p14:nvPr/>
            </p14:nvContentPartPr>
            <p14:xfrm>
              <a:off x="2577600" y="571954"/>
              <a:ext cx="221040" cy="107640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F6F64566-E8A7-48F8-AE43-D82F9BBBDB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41600" y="499954"/>
                <a:ext cx="2926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Pismo odręczne 7">
                <a:extLst>
                  <a:ext uri="{FF2B5EF4-FFF2-40B4-BE49-F238E27FC236}">
                    <a16:creationId xmlns="" xmlns:a16="http://schemas.microsoft.com/office/drawing/2014/main" id="{29C79814-302B-403D-84FE-BE6853AADE55}"/>
                  </a:ext>
                </a:extLst>
              </p14:cNvPr>
              <p14:cNvContentPartPr/>
              <p14:nvPr/>
            </p14:nvContentPartPr>
            <p14:xfrm>
              <a:off x="4488108" y="1379239"/>
              <a:ext cx="386640" cy="47952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29C79814-302B-403D-84FE-BE6853AADE5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79108" y="1370239"/>
                <a:ext cx="40428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Pismo odręczne 8">
                <a:extLst>
                  <a:ext uri="{FF2B5EF4-FFF2-40B4-BE49-F238E27FC236}">
                    <a16:creationId xmlns="" xmlns:a16="http://schemas.microsoft.com/office/drawing/2014/main" id="{C80D971B-09A6-410B-9F13-D63E69A270BC}"/>
                  </a:ext>
                </a:extLst>
              </p14:cNvPr>
              <p14:cNvContentPartPr/>
              <p14:nvPr/>
            </p14:nvContentPartPr>
            <p14:xfrm>
              <a:off x="4494588" y="1402639"/>
              <a:ext cx="387720" cy="40320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C80D971B-09A6-410B-9F13-D63E69A270B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58588" y="1330639"/>
                <a:ext cx="45936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Pismo odręczne 9">
                <a:extLst>
                  <a:ext uri="{FF2B5EF4-FFF2-40B4-BE49-F238E27FC236}">
                    <a16:creationId xmlns="" xmlns:a16="http://schemas.microsoft.com/office/drawing/2014/main" id="{F4675DB0-B9EE-4E7D-A7A2-A32DC2C2D303}"/>
                  </a:ext>
                </a:extLst>
              </p14:cNvPr>
              <p14:cNvContentPartPr/>
              <p14:nvPr/>
            </p14:nvContentPartPr>
            <p14:xfrm>
              <a:off x="7439089" y="5446976"/>
              <a:ext cx="201960" cy="179280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F4675DB0-B9EE-4E7D-A7A2-A32DC2C2D30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03089" y="5374976"/>
                <a:ext cx="273600" cy="3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0769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7E0CB48-A383-47C3-ABA3-385AE8241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highlight>
                  <a:srgbClr val="C0C0C0"/>
                </a:highlight>
              </a:rPr>
              <a:t>Ciekawostki</a:t>
            </a:r>
          </a:p>
        </p:txBody>
      </p:sp>
      <p:pic>
        <p:nvPicPr>
          <p:cNvPr id="7170" name="Picture 2" descr="http://podziemiezbrojne.blox.pl/resource/Powstanie_01.jpg">
            <a:extLst>
              <a:ext uri="{FF2B5EF4-FFF2-40B4-BE49-F238E27FC236}">
                <a16:creationId xmlns="" xmlns:a16="http://schemas.microsoft.com/office/drawing/2014/main" id="{FF5BDD4C-6295-4BB2-9639-22871EB4CC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91" y="1518168"/>
            <a:ext cx="2484050" cy="191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F81785A2-195C-41C1-8690-09D094F69EEB}"/>
              </a:ext>
            </a:extLst>
          </p:cNvPr>
          <p:cNvSpPr txBox="1"/>
          <p:nvPr/>
        </p:nvSpPr>
        <p:spPr>
          <a:xfrm>
            <a:off x="729673" y="3429000"/>
            <a:ext cx="2567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Zgrupowanie partyzanckie </a:t>
            </a:r>
            <a:r>
              <a:rPr lang="pl-PL" b="1" i="1" dirty="0"/>
              <a:t>mjr. Hieronima </a:t>
            </a:r>
            <a:r>
              <a:rPr lang="pl-PL" b="1" i="1" dirty="0" err="1"/>
              <a:t>Dekutowskiego</a:t>
            </a:r>
            <a:r>
              <a:rPr lang="pl-PL" b="1" i="1" dirty="0"/>
              <a:t> "Zapory"</a:t>
            </a:r>
            <a:r>
              <a:rPr lang="pl-PL" i="1" dirty="0"/>
              <a:t>, lato 1946 r.</a:t>
            </a:r>
            <a:endParaRPr lang="pl-PL" dirty="0"/>
          </a:p>
        </p:txBody>
      </p:sp>
      <p:pic>
        <p:nvPicPr>
          <p:cNvPr id="7172" name="Picture 4" descr="http://podziemiezbrojne.blox.pl/resource/Powstanie_22.jpg">
            <a:extLst>
              <a:ext uri="{FF2B5EF4-FFF2-40B4-BE49-F238E27FC236}">
                <a16:creationId xmlns="" xmlns:a16="http://schemas.microsoft.com/office/drawing/2014/main" id="{F2810393-D321-43DF-8ECD-9CADF7D1D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61" y="1027906"/>
            <a:ext cx="3510053" cy="256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94813192-BA9D-4BC9-B744-CF0A1CB54857}"/>
              </a:ext>
            </a:extLst>
          </p:cNvPr>
          <p:cNvSpPr txBox="1"/>
          <p:nvPr/>
        </p:nvSpPr>
        <p:spPr>
          <a:xfrm>
            <a:off x="4073236" y="3759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Posterunek MO w Boćkach po akcji 1. szwadronu 5. Brygady Wileńskiej AK</a:t>
            </a:r>
            <a:endParaRPr lang="pl-PL" dirty="0"/>
          </a:p>
        </p:txBody>
      </p:sp>
      <p:pic>
        <p:nvPicPr>
          <p:cNvPr id="7174" name="Picture 6" descr="http://podziemiezbrojne.blox.pl/resource/Powstanie_Hrubieszow.jpg">
            <a:extLst>
              <a:ext uri="{FF2B5EF4-FFF2-40B4-BE49-F238E27FC236}">
                <a16:creationId xmlns="" xmlns:a16="http://schemas.microsoft.com/office/drawing/2014/main" id="{5EAFF884-751B-4F27-B4AC-57E4D8A73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605" y="1353276"/>
            <a:ext cx="3217722" cy="224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BA83380E-86FC-4522-B66A-48545A0822B1}"/>
              </a:ext>
            </a:extLst>
          </p:cNvPr>
          <p:cNvSpPr txBox="1"/>
          <p:nvPr/>
        </p:nvSpPr>
        <p:spPr>
          <a:xfrm>
            <a:off x="8304793" y="3759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Zniszczona siedziba Powiatowego Urzędu Bezpieczeństwa Publicznego w Hrubieszowie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04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57EA9D87-4608-4499-9EA4-1330B7A46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A74E89A-ED84-470A-80E0-02E3A0528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highlight>
                  <a:srgbClr val="C0C0C0"/>
                </a:highlight>
              </a:rPr>
              <a:t>KONIEC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E321A32-74E5-4F1D-BE30-63E66B208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ighlight>
                  <a:srgbClr val="C0C0C0"/>
                </a:highlight>
              </a:rPr>
              <a:t>Dziękuje za uwagę 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                                                                                      </a:t>
            </a:r>
            <a:r>
              <a:rPr lang="pl-PL" dirty="0" err="1">
                <a:highlight>
                  <a:srgbClr val="C0C0C0"/>
                </a:highlight>
              </a:rPr>
              <a:t>Autor:Bartosz</a:t>
            </a:r>
            <a:r>
              <a:rPr lang="pl-PL" dirty="0">
                <a:highlight>
                  <a:srgbClr val="C0C0C0"/>
                </a:highlight>
              </a:rPr>
              <a:t> Matyjas</a:t>
            </a:r>
          </a:p>
        </p:txBody>
      </p:sp>
    </p:spTree>
    <p:extLst>
      <p:ext uri="{BB962C8B-B14F-4D97-AF65-F5344CB8AC3E}">
        <p14:creationId xmlns:p14="http://schemas.microsoft.com/office/powerpoint/2010/main" val="1139474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nalezione obrazy dla zapytania żołnierze wyklęci">
            <a:extLst>
              <a:ext uri="{FF2B5EF4-FFF2-40B4-BE49-F238E27FC236}">
                <a16:creationId xmlns="" xmlns:a16="http://schemas.microsoft.com/office/drawing/2014/main" id="{2AC35CD7-61F8-4868-A3D6-D3682999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220" y="0"/>
            <a:ext cx="1246321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9CD4B8C-9EAF-4A17-875E-595E3E86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highlight>
                  <a:srgbClr val="C0C0C0"/>
                </a:highlight>
              </a:rPr>
              <a:t>Kim są żołnierze wyklęci?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0482401-9EC4-4634-B748-A426CB898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ighlight>
                  <a:srgbClr val="C0C0C0"/>
                </a:highlight>
              </a:rPr>
              <a:t>Żołnierze Wyklęci byli żołnierzami polskiego powojennego podziemia niepodległościowego i antykomunistycznego, którzy stawiali opór sowietyzacji Polski i podporządkowaniu jej ZSRR.  Walcząc z siłami nowego agresora, musieli  zmierzyć się z ogromną, wymierzoną w nich propagandą Polski Ludowej, która nazywała ich „bandami reakcyjnego podziemia”. Z kolei osoby działające w antykomunistycznych organizacjach i oddziałach zbrojnych, które znalazły się w kartotekach aparatu bezpieczeństwa, określono mianem „wrogów ludu”. </a:t>
            </a:r>
          </a:p>
        </p:txBody>
      </p:sp>
    </p:spTree>
    <p:extLst>
      <p:ext uri="{BB962C8B-B14F-4D97-AF65-F5344CB8AC3E}">
        <p14:creationId xmlns:p14="http://schemas.microsoft.com/office/powerpoint/2010/main" val="3543773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39D30DB-31D4-41A8-941F-624ADDBFC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90178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71C09AC-A5F2-4164-A6F1-7355FD8E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highlight>
                  <a:srgbClr val="C0C0C0"/>
                </a:highlight>
              </a:rPr>
              <a:t>Wstęp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5E707E6-ADF2-466C-9F1E-557C43984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948" y="1463745"/>
            <a:ext cx="10728852" cy="4537727"/>
          </a:xfrm>
        </p:spPr>
        <p:txBody>
          <a:bodyPr/>
          <a:lstStyle/>
          <a:p>
            <a:r>
              <a:rPr lang="pl-PL" dirty="0">
                <a:highlight>
                  <a:srgbClr val="C0C0C0"/>
                </a:highlight>
              </a:rPr>
              <a:t>Żołnierze Wyklęci stoczyli setki bitew i potyczek o znaczeniu lokalnym, bez frontów i armii, ale w szeregach wielu walczących w oderwaniu od siebie oddziałów, przy ogromnej dysproporcji sił i obojętności „wolnego świata”. Dokładnie tak, jak ich przodkowie w latach 1863-1864.</a:t>
            </a:r>
          </a:p>
        </p:txBody>
      </p:sp>
      <p:pic>
        <p:nvPicPr>
          <p:cNvPr id="7" name="Picture 2" descr="http://podziemiezbrojne.blox.pl/resource/Sokolow.jpg">
            <a:extLst>
              <a:ext uri="{FF2B5EF4-FFF2-40B4-BE49-F238E27FC236}">
                <a16:creationId xmlns="" xmlns:a16="http://schemas.microsoft.com/office/drawing/2014/main" id="{F1504F40-6B97-4139-9922-44E33A118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31200" y="3245024"/>
            <a:ext cx="3111775" cy="20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C7C6D64B-01EE-4874-894E-E94CC2693AC9}"/>
              </a:ext>
            </a:extLst>
          </p:cNvPr>
          <p:cNvSpPr txBox="1"/>
          <p:nvPr/>
        </p:nvSpPr>
        <p:spPr>
          <a:xfrm>
            <a:off x="8442036" y="5578764"/>
            <a:ext cx="2807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highlight>
                  <a:srgbClr val="C0C0C0"/>
                </a:highlight>
              </a:rPr>
              <a:t>Pomnik 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  <a:hlinkClick r:id="rId4"/>
              </a:rPr>
              <a:t>Fundacji</a:t>
            </a:r>
            <a:r>
              <a:rPr lang="pl-PL" b="1" i="1" dirty="0">
                <a:highlight>
                  <a:srgbClr val="C0C0C0"/>
                </a:highlight>
                <a:hlinkClick r:id="rId4"/>
              </a:rPr>
              <a:t> "Pamiętamy"</a:t>
            </a:r>
            <a:r>
              <a:rPr lang="pl-PL" i="1" dirty="0">
                <a:highlight>
                  <a:srgbClr val="C0C0C0"/>
                </a:highlight>
              </a:rPr>
              <a:t> w Sokołowie Podlaskim, w hołdzie żołnierzom AK</a:t>
            </a:r>
            <a:endParaRPr lang="pl-PL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6657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F6B90C52-4D42-44E3-9110-D12930C51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13"/>
            <a:ext cx="12192000" cy="687371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EC02230-7432-4C15-AC81-74DFF9E2F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highlight>
                  <a:srgbClr val="C0C0C0"/>
                </a:highlight>
              </a:rPr>
              <a:t>Żołnierze </a:t>
            </a:r>
            <a:r>
              <a:rPr lang="pl-PL" smtClean="0">
                <a:highlight>
                  <a:srgbClr val="C0C0C0"/>
                </a:highlight>
              </a:rPr>
              <a:t>Wyklęci- geneza</a:t>
            </a:r>
            <a:endParaRPr lang="pl-PL" dirty="0">
              <a:highlight>
                <a:srgbClr val="C0C0C0"/>
              </a:highligh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CF74C22-A712-42CE-ADD8-8CB189CF2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>
                <a:highlight>
                  <a:srgbClr val="C0C0C0"/>
                </a:highlight>
              </a:rPr>
              <a:t>Początek zbrojnego oporu przeciwko sowietyzacji Polski rozpoczął się jeszcze w roku 1943 na Kresach Wschodnich RP, kiedy to oddziały Armii Krajowej, szczególnie w Okręgu Nowogródzkim, prócz działań antyniemieckich, toczyły regularną wojnę z sowieckimi oddziałami partyzanckimi, których działalność od początku była przedłużeniem polityki organów bezpieczeństwa ZSRS, przygotowujących te tereny do ponownej okupacji i w efekcie trwałej ich aneksji. Mimo uzasadnionych obaw co do postawy „sojusznika naszych sojuszników”, zgodnie z rozkazem Naczelnego Wodza, oddziały AK w połowie 1944 r. przystąpiły do akcji „Burza”, wspierając w walce z Niemcami Armię Czerwoną. Po zakończeniu działań wojennych na Kresach dla wszystkich stało się jasne, że wkraczający ponownie na nasze ziemie Sowieci nie niosą Polakom  wyzwolenia ani pokoju, lecz nową okupację.</a:t>
            </a:r>
          </a:p>
        </p:txBody>
      </p:sp>
    </p:spTree>
    <p:extLst>
      <p:ext uri="{BB962C8B-B14F-4D97-AF65-F5344CB8AC3E}">
        <p14:creationId xmlns:p14="http://schemas.microsoft.com/office/powerpoint/2010/main" val="4171304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7A8FB365-3FC2-447C-8831-B2A53439F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05C6E48-FC60-40F8-854B-907959333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highlight>
                  <a:srgbClr val="C0C0C0"/>
                </a:highlight>
              </a:rPr>
              <a:t>Co było potem z Polską ?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B0B2DF59-6722-445F-BB96-A4B1BABF1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ighlight>
                  <a:srgbClr val="C0C0C0"/>
                </a:highlight>
              </a:rPr>
              <a:t>Nastąpiły masowe aresztowania działaczy politycznych i wyższych dowódców AK oraz podstępnie rozbrajanych żołnierzy, których osadzano m.in. w byłym niemieckim obozie koncentracyjnym na Majdanku, przekształconym w obóz filtracyjny NKWD, skąd wywożono ich do obozów w głębi ZSRS lub wcielano, jako „mięso armatnie”, do jednostek frontowych.</a:t>
            </a:r>
          </a:p>
        </p:txBody>
      </p:sp>
      <p:pic>
        <p:nvPicPr>
          <p:cNvPr id="6150" name="Picture 6" descr="http://podziemiezbrojne.blox.pl/resource/Ragner.jpg">
            <a:extLst>
              <a:ext uri="{FF2B5EF4-FFF2-40B4-BE49-F238E27FC236}">
                <a16:creationId xmlns="" xmlns:a16="http://schemas.microsoft.com/office/drawing/2014/main" id="{D5D535D7-0132-4D26-82A1-D38580317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921" y="3775437"/>
            <a:ext cx="1608424" cy="31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97698F1B-778D-4BBB-A9CB-C23793FEFF4F}"/>
              </a:ext>
            </a:extLst>
          </p:cNvPr>
          <p:cNvSpPr txBox="1"/>
          <p:nvPr/>
        </p:nvSpPr>
        <p:spPr>
          <a:xfrm>
            <a:off x="8358909" y="4359564"/>
            <a:ext cx="2318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u="sng" dirty="0">
                <a:highlight>
                  <a:srgbClr val="C0C0C0"/>
                </a:highlight>
              </a:rPr>
              <a:t>Ppor. Czesław Zajączkowski "</a:t>
            </a:r>
            <a:r>
              <a:rPr lang="pl-PL" b="1" i="1" u="sng" dirty="0" err="1">
                <a:highlight>
                  <a:srgbClr val="C0C0C0"/>
                </a:highlight>
              </a:rPr>
              <a:t>Ragner</a:t>
            </a:r>
            <a:r>
              <a:rPr lang="pl-PL" b="1" i="1" u="sng" dirty="0">
                <a:highlight>
                  <a:srgbClr val="C0C0C0"/>
                </a:highlight>
              </a:rPr>
              <a:t>"</a:t>
            </a:r>
            <a:r>
              <a:rPr lang="pl-PL" i="1" dirty="0">
                <a:highlight>
                  <a:srgbClr val="C0C0C0"/>
                </a:highlight>
              </a:rPr>
              <a:t>. </a:t>
            </a:r>
            <a:endParaRPr lang="pl-PL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9409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A693C4DE-A132-49E0-83D9-260A266D9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193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52902A2-9764-4E33-A300-4CFE98A4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ighlight>
                  <a:srgbClr val="C0C0C0"/>
                </a:highlight>
              </a:rPr>
              <a:t>Wystąpienia zbrojne przeciwko polskim komunistom i ich sowieckim mocodawcom w niektórych województwach przybrały rozmiary lokalnej wojny - powstania antykomunistycznego. Na terenach Wileńszczyzny i </a:t>
            </a:r>
            <a:r>
              <a:rPr lang="pl-PL" dirty="0" err="1">
                <a:highlight>
                  <a:srgbClr val="C0C0C0"/>
                </a:highlight>
              </a:rPr>
              <a:t>Nowogródczyzny</a:t>
            </a:r>
            <a:r>
              <a:rPr lang="pl-PL" dirty="0">
                <a:highlight>
                  <a:srgbClr val="C0C0C0"/>
                </a:highlight>
              </a:rPr>
              <a:t> wystąpienia te miały nieco mniejszy rozmach, ze względu na olbrzymie nasycenie terenu jednostkami NKWD i Armii Czerwonej, a także ze względu na politykę władz podziemnych, starających się ograniczyć działania zbrojne i - ratując najlepszą substancję narodu - przerzucić jak największą liczbę ludzi w granice dzisiejszej Polski.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DA7A71E-199B-437E-898F-8591A886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highlight>
                  <a:srgbClr val="C0C0C0"/>
                </a:highlight>
              </a:rPr>
              <a:t>Wystąpienia przeciwko okupantowi</a:t>
            </a:r>
          </a:p>
        </p:txBody>
      </p:sp>
    </p:spTree>
    <p:extLst>
      <p:ext uri="{BB962C8B-B14F-4D97-AF65-F5344CB8AC3E}">
        <p14:creationId xmlns:p14="http://schemas.microsoft.com/office/powerpoint/2010/main" val="174071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9B26B3EB-505D-4A2A-A57F-D5C011934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13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C5D9EEF-0C82-4DEC-93D6-FCC5331F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highlight>
                  <a:srgbClr val="C0C0C0"/>
                </a:highlight>
              </a:rPr>
              <a:t>Co się działo potem 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89A998A-36A9-4E01-B394-E39E2A957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highlight>
                  <a:srgbClr val="C0C0C0"/>
                </a:highlight>
              </a:rPr>
              <a:t>W kolejnym okresie działalności powojennego podziemia niepodległościowego, trwającym od kwietnia 1947 r. do końca 1949 r., przestały istnieć centralne ośrodki kierownicze i znacznie zmniejszyła się skala oporu. MBP oceniało, że w 1948 r. działało jeszcze 158 oddziałów i grup partyzanckich liczących w sumie 1163 ludzi, a w 1949 r. 765 ludzi w 138 grupach. Zmienił się  także charakter aktywności podziemia, nastawionego już wtedy na przetrwanie i zdobycie zaopatrzenia, niemniej jednak były to w dalszym ciągu liczne działania. Z biegiem lat dogasała także antysowiecka walka na Kresach. Najsilniejszy opór zbrojny trwał na terytorium dawnych powiatów lidzkiego i szczuczyńskiego, a największy oddział ppor. Anatola </a:t>
            </a:r>
            <a:r>
              <a:rPr lang="pl-PL" dirty="0" err="1">
                <a:highlight>
                  <a:srgbClr val="C0C0C0"/>
                </a:highlight>
              </a:rPr>
              <a:t>Radziwonika</a:t>
            </a:r>
            <a:r>
              <a:rPr lang="pl-PL" dirty="0">
                <a:highlight>
                  <a:srgbClr val="C0C0C0"/>
                </a:highlight>
              </a:rPr>
              <a:t> „Olecha”, bił się tam aż do połowy 1949 r.</a:t>
            </a:r>
          </a:p>
        </p:txBody>
      </p:sp>
    </p:spTree>
    <p:extLst>
      <p:ext uri="{BB962C8B-B14F-4D97-AF65-F5344CB8AC3E}">
        <p14:creationId xmlns:p14="http://schemas.microsoft.com/office/powerpoint/2010/main" val="6938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E244EB12-47B2-4673-B8BB-3F58DCE46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57DA44D-95FD-4632-8015-482C2C7F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highlight>
                  <a:srgbClr val="C0C0C0"/>
                </a:highlight>
              </a:rPr>
              <a:t>Jak się to wszystko skończyło?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B399BE1-B8BB-4862-8368-3E9A0D934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ighlight>
                  <a:srgbClr val="C0C0C0"/>
                </a:highlight>
              </a:rPr>
              <a:t>Dopiero po 1989 r. powoli zaczęła przebijać się do opinii publicznej prawda o bohaterach ostatniego Narodowego Powstania, lecz nawet w wolnej Polsce potrzeba było ponad 20 lat, by mogli zostać upamiętnieni </a:t>
            </a:r>
            <a:r>
              <a:rPr lang="pl-PL" dirty="0" smtClean="0">
                <a:highlight>
                  <a:srgbClr val="C0C0C0"/>
                </a:highlight>
              </a:rPr>
              <a:t>tak, </a:t>
            </a:r>
            <a:r>
              <a:rPr lang="pl-PL" dirty="0">
                <a:highlight>
                  <a:srgbClr val="C0C0C0"/>
                </a:highlight>
              </a:rPr>
              <a:t>jak na to zasłużyli - świętem państwowym ku ich czci, </a:t>
            </a:r>
            <a:r>
              <a:rPr lang="pl-PL" b="1" dirty="0">
                <a:highlight>
                  <a:srgbClr val="C0C0C0"/>
                </a:highlight>
              </a:rPr>
              <a:t>Narodowym Dniem Pamięci „Żołnierzy Wyklętych”</a:t>
            </a:r>
            <a:r>
              <a:rPr lang="pl-PL" dirty="0">
                <a:highlight>
                  <a:srgbClr val="C0C0C0"/>
                </a:highlight>
              </a:rPr>
              <a:t>. Zaiste piękny to, choć spóźniony gest, niemniej bardzo potrzebny, kiedy nawet jeszcze dziś trudno jest przebić się z wiedzą o Nich do nowych pokoleń.</a:t>
            </a:r>
          </a:p>
        </p:txBody>
      </p:sp>
    </p:spTree>
    <p:extLst>
      <p:ext uri="{BB962C8B-B14F-4D97-AF65-F5344CB8AC3E}">
        <p14:creationId xmlns:p14="http://schemas.microsoft.com/office/powerpoint/2010/main" val="9703558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7A37BD14-6627-437C-BED1-0143C35B2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069C568-5A71-4050-B0DC-40CB107E1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highlight>
                  <a:srgbClr val="C0C0C0"/>
                </a:highlight>
              </a:rPr>
              <a:t>Narodowy </a:t>
            </a:r>
            <a:r>
              <a:rPr lang="pl-PL" b="1" dirty="0" smtClean="0">
                <a:highlight>
                  <a:srgbClr val="C0C0C0"/>
                </a:highlight>
              </a:rPr>
              <a:t>Dzień </a:t>
            </a:r>
            <a:r>
              <a:rPr lang="pl-PL" b="1" dirty="0">
                <a:highlight>
                  <a:srgbClr val="C0C0C0"/>
                </a:highlight>
              </a:rPr>
              <a:t>Pamięci </a:t>
            </a:r>
            <a:r>
              <a:rPr lang="pl-PL" b="1" dirty="0" smtClean="0">
                <a:highlight>
                  <a:srgbClr val="C0C0C0"/>
                </a:highlight>
              </a:rPr>
              <a:t/>
            </a:r>
            <a:br>
              <a:rPr lang="pl-PL" b="1" dirty="0" smtClean="0">
                <a:highlight>
                  <a:srgbClr val="C0C0C0"/>
                </a:highlight>
              </a:rPr>
            </a:br>
            <a:r>
              <a:rPr lang="pl-PL" b="1" dirty="0" smtClean="0">
                <a:highlight>
                  <a:srgbClr val="C0C0C0"/>
                </a:highlight>
              </a:rPr>
              <a:t>„</a:t>
            </a:r>
            <a:r>
              <a:rPr lang="pl-PL" b="1" dirty="0">
                <a:highlight>
                  <a:srgbClr val="C0C0C0"/>
                </a:highlight>
              </a:rPr>
              <a:t>Żołnierzy Wyklętych”</a:t>
            </a:r>
            <a:endParaRPr lang="pl-PL" dirty="0">
              <a:highlight>
                <a:srgbClr val="C0C0C0"/>
              </a:highligh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B0A3DC3-58C7-4571-AD62-716EECB06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ighlight>
                  <a:srgbClr val="C0C0C0"/>
                </a:highlight>
              </a:rPr>
              <a:t>1 marca 2018 r. po raz ósmy obchodzić będziemy Narodowy Dzień Pamięci "Żołnierzy Wyklętych", który ma na celu złożeniu hołdu żołnierzom niepodległościowego i antykomunistycznego podziemia</a:t>
            </a:r>
            <a:r>
              <a:rPr lang="pl-PL" dirty="0" smtClean="0">
                <a:highlight>
                  <a:srgbClr val="C0C0C0"/>
                </a:highlight>
              </a:rPr>
              <a:t>.</a:t>
            </a:r>
          </a:p>
          <a:p>
            <a:r>
              <a:rPr lang="pl-PL" dirty="0" smtClean="0">
                <a:highlight>
                  <a:srgbClr val="C0C0C0"/>
                </a:highlight>
              </a:rPr>
              <a:t> </a:t>
            </a:r>
            <a:r>
              <a:rPr lang="pl-PL" dirty="0">
                <a:highlight>
                  <a:srgbClr val="C0C0C0"/>
                </a:highlight>
              </a:rPr>
              <a:t>Z tej okazji w całym kraju odbywać będą się okolicznościowe wydarzenia. </a:t>
            </a:r>
          </a:p>
        </p:txBody>
      </p:sp>
    </p:spTree>
    <p:extLst>
      <p:ext uri="{BB962C8B-B14F-4D97-AF65-F5344CB8AC3E}">
        <p14:creationId xmlns:p14="http://schemas.microsoft.com/office/powerpoint/2010/main" val="3116960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509</Words>
  <Application>Microsoft Office PowerPoint</Application>
  <PresentationFormat>Niestandardowy</PresentationFormat>
  <Paragraphs>32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ZolnierzeWykleci </vt:lpstr>
      <vt:lpstr>Kim są żołnierze wyklęci?</vt:lpstr>
      <vt:lpstr>Wstęp</vt:lpstr>
      <vt:lpstr>Żołnierze Wyklęci- geneza</vt:lpstr>
      <vt:lpstr>Co było potem z Polską ?</vt:lpstr>
      <vt:lpstr>Wystąpienia przeciwko okupantowi</vt:lpstr>
      <vt:lpstr>Co się działo potem ?</vt:lpstr>
      <vt:lpstr>Jak się to wszystko skończyło?</vt:lpstr>
      <vt:lpstr>Narodowy Dzień Pamięci  „Żołnierzy Wyklętych”</vt:lpstr>
      <vt:lpstr>Ciekawostki</vt:lpstr>
      <vt:lpstr>KONIEC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Marian Paździoch</dc:creator>
  <cp:lastModifiedBy>User</cp:lastModifiedBy>
  <cp:revision>18</cp:revision>
  <dcterms:created xsi:type="dcterms:W3CDTF">2018-02-27T14:16:22Z</dcterms:created>
  <dcterms:modified xsi:type="dcterms:W3CDTF">2018-02-28T11:23:37Z</dcterms:modified>
</cp:coreProperties>
</file>