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2" r:id="rId14"/>
    <p:sldId id="267" r:id="rId15"/>
    <p:sldId id="268" r:id="rId16"/>
    <p:sldId id="274" r:id="rId17"/>
    <p:sldId id="275" r:id="rId18"/>
    <p:sldId id="269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6E8D-0EDA-4E1A-8D48-0DFEAD426534}" type="datetimeFigureOut">
              <a:rPr lang="pl-PL" smtClean="0"/>
              <a:pPr/>
              <a:t>2018-05-14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E3B1-A495-4BA9-A500-822FBC83970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6E8D-0EDA-4E1A-8D48-0DFEAD426534}" type="datetimeFigureOut">
              <a:rPr lang="pl-PL" smtClean="0"/>
              <a:pPr/>
              <a:t>2018-05-14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E3B1-A495-4BA9-A500-822FBC83970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6E8D-0EDA-4E1A-8D48-0DFEAD426534}" type="datetimeFigureOut">
              <a:rPr lang="pl-PL" smtClean="0"/>
              <a:pPr/>
              <a:t>2018-05-14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E3B1-A495-4BA9-A500-822FBC83970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6E8D-0EDA-4E1A-8D48-0DFEAD426534}" type="datetimeFigureOut">
              <a:rPr lang="pl-PL" smtClean="0"/>
              <a:pPr/>
              <a:t>2018-05-14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E3B1-A495-4BA9-A500-822FBC83970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6E8D-0EDA-4E1A-8D48-0DFEAD426534}" type="datetimeFigureOut">
              <a:rPr lang="pl-PL" smtClean="0"/>
              <a:pPr/>
              <a:t>2018-05-14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E3B1-A495-4BA9-A500-822FBC83970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6E8D-0EDA-4E1A-8D48-0DFEAD426534}" type="datetimeFigureOut">
              <a:rPr lang="pl-PL" smtClean="0"/>
              <a:pPr/>
              <a:t>2018-05-14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E3B1-A495-4BA9-A500-822FBC83970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6E8D-0EDA-4E1A-8D48-0DFEAD426534}" type="datetimeFigureOut">
              <a:rPr lang="pl-PL" smtClean="0"/>
              <a:pPr/>
              <a:t>2018-05-14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E3B1-A495-4BA9-A500-822FBC83970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6E8D-0EDA-4E1A-8D48-0DFEAD426534}" type="datetimeFigureOut">
              <a:rPr lang="pl-PL" smtClean="0"/>
              <a:pPr/>
              <a:t>2018-05-14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E3B1-A495-4BA9-A500-822FBC83970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6E8D-0EDA-4E1A-8D48-0DFEAD426534}" type="datetimeFigureOut">
              <a:rPr lang="pl-PL" smtClean="0"/>
              <a:pPr/>
              <a:t>2018-05-14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E3B1-A495-4BA9-A500-822FBC83970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6E8D-0EDA-4E1A-8D48-0DFEAD426534}" type="datetimeFigureOut">
              <a:rPr lang="pl-PL" smtClean="0"/>
              <a:pPr/>
              <a:t>2018-05-14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E3B1-A495-4BA9-A500-822FBC83970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6E8D-0EDA-4E1A-8D48-0DFEAD426534}" type="datetimeFigureOut">
              <a:rPr lang="pl-PL" smtClean="0"/>
              <a:pPr/>
              <a:t>2018-05-14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E3B1-A495-4BA9-A500-822FBC83970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66E8D-0EDA-4E1A-8D48-0DFEAD426534}" type="datetimeFigureOut">
              <a:rPr lang="pl-PL" smtClean="0"/>
              <a:pPr/>
              <a:t>2018-05-14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6E3B1-A495-4BA9-A500-822FBC83970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forsal.pl/" TargetMode="External"/><Relationship Id="rId2" Type="http://schemas.openxmlformats.org/officeDocument/2006/relationships/hyperlink" Target="https://pl.wikipedia.org/wiki/Rud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olidarnosckatowice.pl/" TargetMode="External"/><Relationship Id="rId5" Type="http://schemas.openxmlformats.org/officeDocument/2006/relationships/hyperlink" Target="https://pixers.pl/" TargetMode="External"/><Relationship Id="rId4" Type="http://schemas.openxmlformats.org/officeDocument/2006/relationships/hyperlink" Target="https://encyklopedia.pwn.pl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14282" y="1357298"/>
            <a:ext cx="8786874" cy="2428892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 smtClean="0"/>
              <a:t>Lekcja zajęć technicznych w klasie V, </a:t>
            </a:r>
            <a:br>
              <a:rPr lang="pl-PL" dirty="0" smtClean="0"/>
            </a:br>
            <a:r>
              <a:rPr lang="pl-PL" dirty="0" smtClean="0"/>
              <a:t>podręcznik „Jak to działa?” wydawnictwo Nowa Era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00034" y="2714620"/>
            <a:ext cx="7272366" cy="2924180"/>
          </a:xfrm>
        </p:spPr>
        <p:txBody>
          <a:bodyPr/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214445"/>
          </a:xfrm>
        </p:spPr>
        <p:txBody>
          <a:bodyPr>
            <a:normAutofit fontScale="90000"/>
          </a:bodyPr>
          <a:lstStyle/>
          <a:p>
            <a:r>
              <a:rPr lang="pl-PL" dirty="0"/>
              <a:t> </a:t>
            </a:r>
            <a:br>
              <a:rPr lang="pl-PL" dirty="0"/>
            </a:br>
            <a:r>
              <a:rPr lang="pl-PL" dirty="0"/>
              <a:t>	</a:t>
            </a:r>
            <a:r>
              <a:rPr lang="pl-PL" dirty="0" smtClean="0"/>
              <a:t>Kopalnia </a:t>
            </a:r>
            <a:r>
              <a:rPr lang="pl-PL" dirty="0"/>
              <a:t>rudy żelaza Krzywy Róg Ukraina</a:t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 descr="http://mm.pwn.pl/ency/jpg/583/14/d19i002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857364"/>
            <a:ext cx="7715303" cy="435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143007"/>
          </a:xfrm>
        </p:spPr>
        <p:txBody>
          <a:bodyPr/>
          <a:lstStyle/>
          <a:p>
            <a:r>
              <a:rPr lang="pl-PL" dirty="0" smtClean="0"/>
              <a:t>Huta- wytop metali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 descr="http://k.wnp.pl/i/070/326/m600xd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792961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71472" y="357167"/>
            <a:ext cx="7772400" cy="1071570"/>
          </a:xfrm>
        </p:spPr>
        <p:txBody>
          <a:bodyPr/>
          <a:lstStyle/>
          <a:p>
            <a:r>
              <a:rPr lang="pl-PL" dirty="0" smtClean="0"/>
              <a:t>Piec hutniczy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 descr="http://i.wnp.pl/d/09/27/82/092782_r0_62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785818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285883"/>
          </a:xfrm>
        </p:spPr>
        <p:txBody>
          <a:bodyPr/>
          <a:lstStyle/>
          <a:p>
            <a:r>
              <a:rPr lang="pl-PL" dirty="0" smtClean="0"/>
              <a:t>Praca hutnika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 descr="http://www.solidarnosckatowice.pl/pl-PL/files/news_icons/hk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43050"/>
            <a:ext cx="735811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8029604" cy="1357321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Stopy – mieszaniny </a:t>
            </a:r>
            <a:r>
              <a:rPr lang="pl-PL" dirty="0" smtClean="0"/>
              <a:t>różnych metali często </a:t>
            </a:r>
            <a:r>
              <a:rPr lang="pl-PL" dirty="0" smtClean="0"/>
              <a:t>z domieszką </a:t>
            </a:r>
            <a:r>
              <a:rPr lang="pl-PL" dirty="0" smtClean="0"/>
              <a:t>niemetali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57158" y="1714488"/>
            <a:ext cx="8572560" cy="3924312"/>
          </a:xfrm>
        </p:spPr>
        <p:txBody>
          <a:bodyPr>
            <a:normAutofit/>
          </a:bodyPr>
          <a:lstStyle/>
          <a:p>
            <a:endParaRPr lang="pl-PL" dirty="0" smtClean="0">
              <a:solidFill>
                <a:schemeClr val="tx1"/>
              </a:solidFill>
            </a:endParaRPr>
          </a:p>
          <a:p>
            <a:pPr algn="l"/>
            <a:r>
              <a:rPr lang="pl-PL" dirty="0" smtClean="0">
                <a:solidFill>
                  <a:schemeClr val="tx1"/>
                </a:solidFill>
              </a:rPr>
              <a:t>żelazo i </a:t>
            </a:r>
            <a:r>
              <a:rPr lang="pl-PL" dirty="0" smtClean="0">
                <a:solidFill>
                  <a:schemeClr val="tx1"/>
                </a:solidFill>
              </a:rPr>
              <a:t>jego stopy     inne </a:t>
            </a:r>
            <a:r>
              <a:rPr lang="pl-PL" dirty="0" smtClean="0">
                <a:solidFill>
                  <a:schemeClr val="tx1"/>
                </a:solidFill>
              </a:rPr>
              <a:t>metale </a:t>
            </a:r>
            <a:r>
              <a:rPr lang="pl-PL" dirty="0" smtClean="0">
                <a:solidFill>
                  <a:schemeClr val="tx1"/>
                </a:solidFill>
              </a:rPr>
              <a:t>i ich stopy</a:t>
            </a:r>
            <a:endParaRPr lang="pl-PL" dirty="0" smtClean="0">
              <a:solidFill>
                <a:schemeClr val="tx1"/>
              </a:solidFill>
            </a:endParaRPr>
          </a:p>
          <a:p>
            <a:pPr algn="l"/>
            <a:endParaRPr lang="pl-PL" dirty="0" smtClean="0">
              <a:solidFill>
                <a:schemeClr val="tx1"/>
              </a:solidFill>
            </a:endParaRPr>
          </a:p>
          <a:p>
            <a:pPr algn="l"/>
            <a:r>
              <a:rPr lang="pl-PL" dirty="0" smtClean="0">
                <a:solidFill>
                  <a:schemeClr val="tx1"/>
                </a:solidFill>
              </a:rPr>
              <a:t>   metale żelazne          metale nieżelazne</a:t>
            </a:r>
          </a:p>
          <a:p>
            <a:pPr algn="l"/>
            <a:endParaRPr lang="pl-PL" dirty="0" smtClean="0">
              <a:solidFill>
                <a:schemeClr val="tx1"/>
              </a:solidFill>
            </a:endParaRPr>
          </a:p>
          <a:p>
            <a:pPr algn="l"/>
            <a:r>
              <a:rPr lang="pl-PL" dirty="0" smtClean="0">
                <a:solidFill>
                  <a:schemeClr val="tx1"/>
                </a:solidFill>
              </a:rPr>
              <a:t>Ćwiczenie 1 str. 30</a:t>
            </a:r>
            <a:endParaRPr lang="pl-PL" dirty="0" smtClean="0">
              <a:solidFill>
                <a:schemeClr val="tx1"/>
              </a:solidFill>
            </a:endParaRPr>
          </a:p>
        </p:txBody>
      </p:sp>
      <p:cxnSp>
        <p:nvCxnSpPr>
          <p:cNvPr id="8" name="Łącznik prosty ze strzałką 7"/>
          <p:cNvCxnSpPr/>
          <p:nvPr/>
        </p:nvCxnSpPr>
        <p:spPr>
          <a:xfrm rot="5400000">
            <a:off x="1678761" y="3178967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 rot="5400000">
            <a:off x="6072198" y="3214686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21444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Właściwości metali</a:t>
            </a:r>
            <a:r>
              <a:rPr lang="pl-PL" dirty="0" smtClean="0"/>
              <a:t>:</a:t>
            </a:r>
            <a:br>
              <a:rPr lang="pl-PL" dirty="0" smtClean="0"/>
            </a:br>
            <a:r>
              <a:rPr lang="pl-PL" sz="2200" i="1" dirty="0" smtClean="0"/>
              <a:t>(</a:t>
            </a:r>
            <a:r>
              <a:rPr lang="pl-PL" sz="2200" i="1" dirty="0" smtClean="0"/>
              <a:t>uczniowie wymieniają i zapisują na podstawie tekstu „Właściwości i zastosowanie metali” str. 31)</a:t>
            </a:r>
            <a:endParaRPr lang="pl-PL" sz="2200" i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57224" y="1500174"/>
            <a:ext cx="7500990" cy="4714908"/>
          </a:xfrm>
        </p:spPr>
        <p:txBody>
          <a:bodyPr>
            <a:normAutofit fontScale="85000" lnSpcReduction="10000"/>
          </a:bodyPr>
          <a:lstStyle/>
          <a:p>
            <a:pPr marL="514350" indent="-514350" algn="l">
              <a:buAutoNum type="alphaLcParenR"/>
            </a:pPr>
            <a:r>
              <a:rPr lang="pl-PL" dirty="0" smtClean="0">
                <a:solidFill>
                  <a:schemeClr val="tx1"/>
                </a:solidFill>
              </a:rPr>
              <a:t>s</a:t>
            </a:r>
            <a:r>
              <a:rPr lang="pl-PL" dirty="0" smtClean="0">
                <a:solidFill>
                  <a:schemeClr val="tx1"/>
                </a:solidFill>
              </a:rPr>
              <a:t>tan </a:t>
            </a:r>
            <a:r>
              <a:rPr lang="pl-PL" dirty="0" smtClean="0">
                <a:solidFill>
                  <a:schemeClr val="tx1"/>
                </a:solidFill>
              </a:rPr>
              <a:t>stały z wyjątkiem rtęci</a:t>
            </a:r>
          </a:p>
          <a:p>
            <a:pPr marL="514350" indent="-514350" algn="l">
              <a:buAutoNum type="alphaLcParenR"/>
            </a:pPr>
            <a:r>
              <a:rPr lang="pl-PL" dirty="0" smtClean="0">
                <a:solidFill>
                  <a:schemeClr val="tx1"/>
                </a:solidFill>
              </a:rPr>
              <a:t>m</a:t>
            </a:r>
            <a:r>
              <a:rPr lang="pl-PL" dirty="0" smtClean="0">
                <a:solidFill>
                  <a:schemeClr val="tx1"/>
                </a:solidFill>
              </a:rPr>
              <a:t>etaliczny </a:t>
            </a:r>
            <a:r>
              <a:rPr lang="pl-PL" dirty="0" smtClean="0">
                <a:solidFill>
                  <a:schemeClr val="tx1"/>
                </a:solidFill>
              </a:rPr>
              <a:t>połysk</a:t>
            </a:r>
          </a:p>
          <a:p>
            <a:pPr marL="514350" indent="-514350" algn="l">
              <a:buAutoNum type="alphaLcParenR"/>
            </a:pPr>
            <a:r>
              <a:rPr lang="pl-PL" dirty="0" smtClean="0">
                <a:solidFill>
                  <a:schemeClr val="tx1"/>
                </a:solidFill>
              </a:rPr>
              <a:t>n</a:t>
            </a:r>
            <a:r>
              <a:rPr lang="pl-PL" dirty="0" smtClean="0">
                <a:solidFill>
                  <a:schemeClr val="tx1"/>
                </a:solidFill>
              </a:rPr>
              <a:t>ieprzezroczyste</a:t>
            </a:r>
            <a:endParaRPr lang="pl-PL" dirty="0" smtClean="0">
              <a:solidFill>
                <a:schemeClr val="tx1"/>
              </a:solidFill>
            </a:endParaRPr>
          </a:p>
          <a:p>
            <a:pPr marL="514350" indent="-514350" algn="l">
              <a:buAutoNum type="alphaLcParenR"/>
            </a:pPr>
            <a:r>
              <a:rPr lang="pl-PL" dirty="0" smtClean="0">
                <a:solidFill>
                  <a:schemeClr val="tx1"/>
                </a:solidFill>
              </a:rPr>
              <a:t>w</a:t>
            </a:r>
            <a:r>
              <a:rPr lang="pl-PL" dirty="0" smtClean="0">
                <a:solidFill>
                  <a:schemeClr val="tx1"/>
                </a:solidFill>
              </a:rPr>
              <a:t>łaściwości </a:t>
            </a:r>
            <a:r>
              <a:rPr lang="pl-PL" dirty="0" smtClean="0">
                <a:solidFill>
                  <a:schemeClr val="tx1"/>
                </a:solidFill>
              </a:rPr>
              <a:t>magnetyczne</a:t>
            </a:r>
          </a:p>
          <a:p>
            <a:pPr marL="514350" indent="-514350" algn="l">
              <a:buAutoNum type="alphaLcParenR"/>
            </a:pPr>
            <a:r>
              <a:rPr lang="pl-PL" dirty="0" smtClean="0">
                <a:solidFill>
                  <a:schemeClr val="tx1"/>
                </a:solidFill>
              </a:rPr>
              <a:t>m</a:t>
            </a:r>
            <a:r>
              <a:rPr lang="pl-PL" dirty="0" smtClean="0">
                <a:solidFill>
                  <a:schemeClr val="tx1"/>
                </a:solidFill>
              </a:rPr>
              <a:t>etale żelazne legają </a:t>
            </a:r>
            <a:r>
              <a:rPr lang="pl-PL" dirty="0" smtClean="0">
                <a:solidFill>
                  <a:schemeClr val="tx1"/>
                </a:solidFill>
              </a:rPr>
              <a:t>korozji (rdzewieją)</a:t>
            </a:r>
          </a:p>
          <a:p>
            <a:pPr marL="514350" indent="-514350" algn="l">
              <a:buAutoNum type="alphaLcParenR"/>
            </a:pPr>
            <a:r>
              <a:rPr lang="pl-PL" dirty="0" smtClean="0">
                <a:solidFill>
                  <a:schemeClr val="tx1"/>
                </a:solidFill>
              </a:rPr>
              <a:t>o</a:t>
            </a:r>
            <a:r>
              <a:rPr lang="pl-PL" dirty="0" smtClean="0">
                <a:solidFill>
                  <a:schemeClr val="tx1"/>
                </a:solidFill>
              </a:rPr>
              <a:t>dkształcają się i topnieją </a:t>
            </a:r>
            <a:r>
              <a:rPr lang="pl-PL" dirty="0" smtClean="0">
                <a:solidFill>
                  <a:schemeClr val="tx1"/>
                </a:solidFill>
              </a:rPr>
              <a:t>się w </a:t>
            </a:r>
            <a:r>
              <a:rPr lang="pl-PL" dirty="0" err="1" smtClean="0">
                <a:solidFill>
                  <a:schemeClr val="tx1"/>
                </a:solidFill>
              </a:rPr>
              <a:t>tem</a:t>
            </a:r>
            <a:r>
              <a:rPr lang="pl-PL" dirty="0" smtClean="0">
                <a:solidFill>
                  <a:schemeClr val="tx1"/>
                </a:solidFill>
              </a:rPr>
              <a:t>. od 200 do </a:t>
            </a:r>
            <a:r>
              <a:rPr lang="pl-PL" dirty="0" smtClean="0">
                <a:solidFill>
                  <a:schemeClr val="tx1"/>
                </a:solidFill>
              </a:rPr>
              <a:t>3000 stopni C</a:t>
            </a:r>
            <a:endParaRPr lang="pl-PL" dirty="0" smtClean="0">
              <a:solidFill>
                <a:schemeClr val="tx1"/>
              </a:solidFill>
            </a:endParaRPr>
          </a:p>
          <a:p>
            <a:pPr marL="514350" indent="-514350" algn="l">
              <a:buAutoNum type="alphaLcParenR"/>
            </a:pPr>
            <a:r>
              <a:rPr lang="pl-PL" dirty="0" smtClean="0">
                <a:solidFill>
                  <a:schemeClr val="tx1"/>
                </a:solidFill>
              </a:rPr>
              <a:t>p</a:t>
            </a:r>
            <a:r>
              <a:rPr lang="pl-PL" dirty="0" smtClean="0">
                <a:solidFill>
                  <a:schemeClr val="tx1"/>
                </a:solidFill>
              </a:rPr>
              <a:t>rzewodzą </a:t>
            </a:r>
            <a:r>
              <a:rPr lang="pl-PL" dirty="0" smtClean="0">
                <a:solidFill>
                  <a:schemeClr val="tx1"/>
                </a:solidFill>
              </a:rPr>
              <a:t>ciepło i elektryczność</a:t>
            </a:r>
          </a:p>
          <a:p>
            <a:pPr marL="514350" indent="-514350" algn="l">
              <a:buAutoNum type="alphaLcParenR"/>
            </a:pPr>
            <a:r>
              <a:rPr lang="pl-PL" dirty="0" smtClean="0">
                <a:solidFill>
                  <a:schemeClr val="tx1"/>
                </a:solidFill>
              </a:rPr>
              <a:t>m</a:t>
            </a:r>
            <a:r>
              <a:rPr lang="pl-PL" dirty="0" smtClean="0">
                <a:solidFill>
                  <a:schemeClr val="tx1"/>
                </a:solidFill>
              </a:rPr>
              <a:t>ają </a:t>
            </a:r>
            <a:r>
              <a:rPr lang="pl-PL" dirty="0" smtClean="0">
                <a:solidFill>
                  <a:schemeClr val="tx1"/>
                </a:solidFill>
              </a:rPr>
              <a:t>barwę srebrzystą (z wyjątkiem </a:t>
            </a:r>
            <a:r>
              <a:rPr lang="pl-PL" dirty="0" smtClean="0">
                <a:solidFill>
                  <a:schemeClr val="tx1"/>
                </a:solidFill>
              </a:rPr>
              <a:t>złota       </a:t>
            </a:r>
            <a:r>
              <a:rPr lang="pl-PL" dirty="0" smtClean="0">
                <a:solidFill>
                  <a:schemeClr val="tx1"/>
                </a:solidFill>
              </a:rPr>
              <a:t>i miedzi)</a:t>
            </a:r>
          </a:p>
          <a:p>
            <a:pPr marL="514350" indent="-514350" algn="l">
              <a:buAutoNum type="alphaLcParenR"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Karta pracy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429264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pl-PL" sz="4200" dirty="0" smtClean="0">
                <a:sym typeface="Symbol"/>
              </a:rPr>
              <a:t>1. Uzupełnij tekst podanymi wyrazami: </a:t>
            </a:r>
            <a:r>
              <a:rPr lang="pl-PL" sz="4200" i="1" dirty="0" smtClean="0"/>
              <a:t>rtęci , stały , ciepło,  </a:t>
            </a:r>
            <a:r>
              <a:rPr lang="pl-PL" sz="4200" i="1" dirty="0" smtClean="0"/>
              <a:t>prąd elektryczny </a:t>
            </a:r>
            <a:r>
              <a:rPr lang="pl-PL" sz="4200" i="1" dirty="0" smtClean="0">
                <a:sym typeface="Symbol"/>
              </a:rPr>
              <a:t>, </a:t>
            </a:r>
            <a:r>
              <a:rPr lang="pl-PL" sz="4200" i="1" dirty="0" smtClean="0"/>
              <a:t>srebrzystoszarą, srebrzystobiałą, miedzi, </a:t>
            </a:r>
            <a:r>
              <a:rPr lang="pl-PL" sz="4200" i="1" dirty="0" smtClean="0"/>
              <a:t>złota </a:t>
            </a:r>
            <a:endParaRPr lang="pl-PL" sz="4200" dirty="0" smtClean="0"/>
          </a:p>
          <a:p>
            <a:pPr>
              <a:buNone/>
            </a:pPr>
            <a:r>
              <a:rPr lang="pl-PL" sz="4200" dirty="0" smtClean="0"/>
              <a:t>      </a:t>
            </a:r>
          </a:p>
          <a:p>
            <a:pPr>
              <a:buNone/>
            </a:pPr>
            <a:r>
              <a:rPr lang="pl-PL" sz="4200" dirty="0" smtClean="0"/>
              <a:t> </a:t>
            </a:r>
            <a:r>
              <a:rPr lang="pl-PL" sz="4200" dirty="0" smtClean="0"/>
              <a:t>     Większość </a:t>
            </a:r>
            <a:r>
              <a:rPr lang="pl-PL" sz="4200" dirty="0" smtClean="0"/>
              <a:t>metali ma ........................ stan skupienia, z wyjątkiem ................. </a:t>
            </a:r>
            <a:r>
              <a:rPr lang="pl-PL" sz="4200" dirty="0" smtClean="0"/>
              <a:t>. Metale </a:t>
            </a:r>
            <a:r>
              <a:rPr lang="pl-PL" sz="4200" dirty="0" smtClean="0"/>
              <a:t>dobrze przewodzą </a:t>
            </a:r>
            <a:r>
              <a:rPr lang="pl-PL" sz="4200" dirty="0" smtClean="0"/>
              <a:t>...........................................</a:t>
            </a:r>
          </a:p>
          <a:p>
            <a:pPr>
              <a:buNone/>
            </a:pPr>
            <a:r>
              <a:rPr lang="pl-PL" sz="4200" dirty="0" smtClean="0"/>
              <a:t> </a:t>
            </a:r>
            <a:r>
              <a:rPr lang="pl-PL" sz="4200" dirty="0" smtClean="0"/>
              <a:t>     i </a:t>
            </a:r>
            <a:r>
              <a:rPr lang="pl-PL" sz="4200" dirty="0" smtClean="0"/>
              <a:t>..................... </a:t>
            </a:r>
            <a:r>
              <a:rPr lang="pl-PL" sz="4200" dirty="0" smtClean="0"/>
              <a:t>……………. </a:t>
            </a:r>
            <a:r>
              <a:rPr lang="pl-PL" sz="4200" dirty="0" smtClean="0"/>
              <a:t>Mają </a:t>
            </a:r>
            <a:r>
              <a:rPr lang="pl-PL" sz="4200" dirty="0" smtClean="0"/>
              <a:t>barwę…………………………………………….. lub ........................................, </a:t>
            </a:r>
            <a:r>
              <a:rPr lang="pl-PL" sz="4200" dirty="0" smtClean="0"/>
              <a:t>z wyjątkiem </a:t>
            </a:r>
            <a:r>
              <a:rPr lang="pl-PL" sz="4200" dirty="0" smtClean="0"/>
              <a:t>.......................... i ........................... .</a:t>
            </a:r>
            <a:endParaRPr lang="pl-PL" sz="4200" dirty="0" smtClean="0"/>
          </a:p>
          <a:p>
            <a:pPr>
              <a:buNone/>
            </a:pPr>
            <a:r>
              <a:rPr lang="pl-PL" sz="4200" dirty="0" smtClean="0"/>
              <a:t> </a:t>
            </a:r>
          </a:p>
          <a:p>
            <a:pPr>
              <a:buNone/>
            </a:pPr>
            <a:r>
              <a:rPr lang="pl-PL" sz="4200" dirty="0" smtClean="0"/>
              <a:t>2.    Wpisz </a:t>
            </a:r>
            <a:r>
              <a:rPr lang="pl-PL" sz="4200" dirty="0" smtClean="0"/>
              <a:t>literę </a:t>
            </a:r>
            <a:r>
              <a:rPr lang="pl-PL" sz="4200" b="1" dirty="0" smtClean="0"/>
              <a:t>P</a:t>
            </a:r>
            <a:r>
              <a:rPr lang="pl-PL" sz="4200" dirty="0" smtClean="0"/>
              <a:t> – przy zdaniach prawdziwych i literę </a:t>
            </a:r>
            <a:r>
              <a:rPr lang="pl-PL" sz="4200" b="1" dirty="0" smtClean="0"/>
              <a:t>F</a:t>
            </a:r>
            <a:r>
              <a:rPr lang="pl-PL" sz="4200" dirty="0" smtClean="0"/>
              <a:t> - przy fałszywych</a:t>
            </a:r>
            <a:r>
              <a:rPr lang="pl-PL" sz="4200" dirty="0" smtClean="0"/>
              <a:t>.</a:t>
            </a:r>
          </a:p>
          <a:p>
            <a:pPr>
              <a:buNone/>
            </a:pPr>
            <a:r>
              <a:rPr lang="pl-PL" sz="4200" dirty="0" smtClean="0">
                <a:sym typeface="Wingdings 2"/>
              </a:rPr>
              <a:t> </a:t>
            </a:r>
            <a:r>
              <a:rPr lang="pl-PL" sz="4200" dirty="0" smtClean="0">
                <a:sym typeface="Wingdings 2"/>
              </a:rPr>
              <a:t>      </a:t>
            </a:r>
            <a:r>
              <a:rPr lang="pl-PL" sz="4200" dirty="0" smtClean="0"/>
              <a:t> </a:t>
            </a:r>
            <a:r>
              <a:rPr lang="pl-PL" sz="4200" dirty="0" smtClean="0"/>
              <a:t>Korozja rozpoczyna się w głębi przedmiotów wykonanych z żelaza. </a:t>
            </a:r>
            <a:endParaRPr lang="pl-PL" sz="4200" dirty="0" smtClean="0"/>
          </a:p>
          <a:p>
            <a:pPr>
              <a:buNone/>
            </a:pPr>
            <a:r>
              <a:rPr lang="pl-PL" sz="4200" dirty="0" smtClean="0">
                <a:sym typeface="Wingdings 2"/>
              </a:rPr>
              <a:t> </a:t>
            </a:r>
            <a:r>
              <a:rPr lang="pl-PL" sz="4200" dirty="0" smtClean="0">
                <a:sym typeface="Wingdings 2"/>
              </a:rPr>
              <a:t>      </a:t>
            </a:r>
            <a:r>
              <a:rPr lang="pl-PL" sz="4200" dirty="0" smtClean="0"/>
              <a:t> </a:t>
            </a:r>
            <a:r>
              <a:rPr lang="pl-PL" sz="4200" dirty="0" smtClean="0"/>
              <a:t>Stopy są bardziej odporne na rdzewienie niż żelazo</a:t>
            </a:r>
            <a:r>
              <a:rPr lang="pl-PL" sz="4200" dirty="0" smtClean="0"/>
              <a:t>.</a:t>
            </a:r>
          </a:p>
          <a:p>
            <a:pPr>
              <a:buNone/>
            </a:pPr>
            <a:r>
              <a:rPr lang="pl-PL" sz="4200" dirty="0" smtClean="0">
                <a:sym typeface="Wingdings 2"/>
              </a:rPr>
              <a:t> </a:t>
            </a:r>
            <a:r>
              <a:rPr lang="pl-PL" sz="4200" dirty="0" smtClean="0">
                <a:sym typeface="Wingdings 2"/>
              </a:rPr>
              <a:t>      </a:t>
            </a:r>
            <a:r>
              <a:rPr lang="pl-PL" sz="4200" dirty="0" smtClean="0"/>
              <a:t> </a:t>
            </a:r>
            <a:r>
              <a:rPr lang="pl-PL" sz="4200" dirty="0" smtClean="0"/>
              <a:t>Konstrukcje metalowe ulegają korozji pod wpływem wiatru i promieni słonecznych. </a:t>
            </a:r>
          </a:p>
          <a:p>
            <a:pPr>
              <a:buNone/>
            </a:pPr>
            <a:r>
              <a:rPr lang="pl-PL" sz="4200" dirty="0" smtClean="0">
                <a:sym typeface="Wingdings 2"/>
              </a:rPr>
              <a:t>       </a:t>
            </a:r>
            <a:r>
              <a:rPr lang="pl-PL" sz="4200" dirty="0" smtClean="0"/>
              <a:t> </a:t>
            </a:r>
            <a:r>
              <a:rPr lang="pl-PL" sz="4200" dirty="0" smtClean="0"/>
              <a:t>Posypywanie jezdni solą w czasie zimy przyczynia się do szybszej korozji podwozi samochodów.</a:t>
            </a:r>
          </a:p>
          <a:p>
            <a:pPr>
              <a:buNone/>
            </a:pPr>
            <a:r>
              <a:rPr lang="pl-PL" sz="4200" dirty="0" smtClean="0">
                <a:sym typeface="Wingdings 2"/>
              </a:rPr>
              <a:t> </a:t>
            </a:r>
            <a:r>
              <a:rPr lang="pl-PL" sz="4200" dirty="0" smtClean="0">
                <a:sym typeface="Wingdings 2"/>
              </a:rPr>
              <a:t>      </a:t>
            </a:r>
            <a:r>
              <a:rPr lang="pl-PL" sz="4200" dirty="0" smtClean="0"/>
              <a:t> </a:t>
            </a:r>
            <a:r>
              <a:rPr lang="pl-PL" sz="4200" dirty="0" smtClean="0"/>
              <a:t>Aby zabezpieczyć żelazne gwoździe przed rdzewieniem, należy przechowywać je w naczyniu z wodą. 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Doświadczenie ćwiczenie 3 str. 31</a:t>
            </a:r>
          </a:p>
          <a:p>
            <a:pPr>
              <a:buNone/>
            </a:pPr>
            <a:r>
              <a:rPr lang="pl-PL" dirty="0" smtClean="0"/>
              <a:t>Podsumowanie lekcji:</a:t>
            </a:r>
          </a:p>
          <a:p>
            <a:pPr>
              <a:buNone/>
            </a:pPr>
            <a:r>
              <a:rPr lang="pl-PL" dirty="0" smtClean="0"/>
              <a:t>Z czego powstają metale?</a:t>
            </a:r>
          </a:p>
          <a:p>
            <a:pPr>
              <a:buNone/>
            </a:pPr>
            <a:r>
              <a:rPr lang="pl-PL" dirty="0" smtClean="0"/>
              <a:t>Gdzie wytapia się metale?</a:t>
            </a:r>
          </a:p>
          <a:p>
            <a:pPr>
              <a:buNone/>
            </a:pPr>
            <a:r>
              <a:rPr lang="pl-PL" dirty="0" smtClean="0"/>
              <a:t>Co to są stopy?</a:t>
            </a:r>
          </a:p>
          <a:p>
            <a:pPr>
              <a:buNone/>
            </a:pPr>
            <a:r>
              <a:rPr lang="pl-PL" dirty="0" smtClean="0"/>
              <a:t>Proszę wymienić właściwości metali.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Źródła: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hlinkClick r:id="rId2"/>
              </a:rPr>
              <a:t>https://</a:t>
            </a:r>
            <a:r>
              <a:rPr lang="pl-PL" dirty="0" smtClean="0">
                <a:hlinkClick r:id="rId2"/>
              </a:rPr>
              <a:t>pl.wikipedia.org/wiki/Ruda</a:t>
            </a:r>
            <a:endParaRPr lang="pl-PL" dirty="0" smtClean="0"/>
          </a:p>
          <a:p>
            <a:r>
              <a:rPr lang="pl-PL" dirty="0" smtClean="0">
                <a:hlinkClick r:id="rId3"/>
              </a:rPr>
              <a:t>http://</a:t>
            </a:r>
            <a:r>
              <a:rPr lang="pl-PL" dirty="0" smtClean="0">
                <a:hlinkClick r:id="rId3"/>
              </a:rPr>
              <a:t>forsal.pl</a:t>
            </a:r>
            <a:r>
              <a:rPr lang="pl-PL" dirty="0" smtClean="0"/>
              <a:t> </a:t>
            </a:r>
            <a:endParaRPr lang="pl-PL" dirty="0" smtClean="0"/>
          </a:p>
          <a:p>
            <a:r>
              <a:rPr lang="pl-PL" dirty="0" smtClean="0">
                <a:hlinkClick r:id="rId4"/>
              </a:rPr>
              <a:t>https</a:t>
            </a:r>
            <a:r>
              <a:rPr lang="pl-PL" dirty="0" smtClean="0">
                <a:hlinkClick r:id="rId4"/>
              </a:rPr>
              <a:t>://</a:t>
            </a:r>
            <a:r>
              <a:rPr lang="pl-PL" dirty="0" smtClean="0">
                <a:hlinkClick r:id="rId4"/>
              </a:rPr>
              <a:t>encyklopedia.pwn.pl</a:t>
            </a:r>
            <a:endParaRPr lang="pl-PL" dirty="0" smtClean="0"/>
          </a:p>
          <a:p>
            <a:r>
              <a:rPr lang="pl-PL" dirty="0" smtClean="0">
                <a:hlinkClick r:id="rId5"/>
              </a:rPr>
              <a:t>https</a:t>
            </a:r>
            <a:r>
              <a:rPr lang="pl-PL" dirty="0" smtClean="0">
                <a:hlinkClick r:id="rId5"/>
              </a:rPr>
              <a:t>://</a:t>
            </a:r>
            <a:r>
              <a:rPr lang="pl-PL" dirty="0" smtClean="0">
                <a:hlinkClick r:id="rId5"/>
              </a:rPr>
              <a:t>pixers.pl</a:t>
            </a:r>
            <a:endParaRPr lang="pl-PL" dirty="0" smtClean="0"/>
          </a:p>
          <a:p>
            <a:r>
              <a:rPr lang="pl-PL" dirty="0" smtClean="0">
                <a:hlinkClick r:id="rId6"/>
              </a:rPr>
              <a:t>http://www.solidarnosckatowice.pl</a:t>
            </a:r>
            <a:r>
              <a:rPr lang="pl-PL" dirty="0" smtClean="0">
                <a:hlinkClick r:id="rId6"/>
              </a:rPr>
              <a:t>/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                 </a:t>
            </a:r>
          </a:p>
          <a:p>
            <a:pPr>
              <a:buNone/>
            </a:pPr>
            <a:r>
              <a:rPr lang="pl-PL" dirty="0" smtClean="0"/>
              <a:t> </a:t>
            </a:r>
            <a:r>
              <a:rPr lang="pl-PL" dirty="0" smtClean="0"/>
              <a:t>                        </a:t>
            </a:r>
            <a:r>
              <a:rPr lang="pl-PL" sz="2400" dirty="0" smtClean="0"/>
              <a:t>Opracowanie: Małgorzata Koszycka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1714511"/>
          </a:xfrm>
        </p:spPr>
        <p:txBody>
          <a:bodyPr/>
          <a:lstStyle/>
          <a:p>
            <a:r>
              <a:rPr lang="pl-PL" dirty="0" smtClean="0"/>
              <a:t>Temat: Wokół </a:t>
            </a:r>
            <a:r>
              <a:rPr lang="pl-PL" dirty="0" smtClean="0"/>
              <a:t>metali.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14348" y="2428868"/>
            <a:ext cx="7786742" cy="3429024"/>
          </a:xfrm>
        </p:spPr>
        <p:txBody>
          <a:bodyPr>
            <a:normAutofit/>
          </a:bodyPr>
          <a:lstStyle/>
          <a:p>
            <a:pPr algn="l"/>
            <a:r>
              <a:rPr lang="pl-PL" dirty="0" smtClean="0">
                <a:solidFill>
                  <a:schemeClr val="tx1"/>
                </a:solidFill>
              </a:rPr>
              <a:t>Cele:</a:t>
            </a:r>
          </a:p>
          <a:p>
            <a:pPr algn="l"/>
            <a:r>
              <a:rPr lang="pl-PL" dirty="0" smtClean="0">
                <a:solidFill>
                  <a:schemeClr val="tx1"/>
                </a:solidFill>
              </a:rPr>
              <a:t>- dowiem się, w jaki sposób otrzymuje się metale</a:t>
            </a:r>
          </a:p>
          <a:p>
            <a:pPr algn="l">
              <a:buFontTx/>
              <a:buChar char="-"/>
            </a:pPr>
            <a:r>
              <a:rPr lang="pl-PL" dirty="0" smtClean="0">
                <a:solidFill>
                  <a:schemeClr val="tx1"/>
                </a:solidFill>
              </a:rPr>
              <a:t> poznam rodzaje metali</a:t>
            </a:r>
          </a:p>
          <a:p>
            <a:pPr algn="l">
              <a:buFontTx/>
              <a:buChar char="-"/>
            </a:pPr>
            <a:r>
              <a:rPr lang="pl-PL" dirty="0" smtClean="0">
                <a:solidFill>
                  <a:schemeClr val="tx1"/>
                </a:solidFill>
              </a:rPr>
              <a:t> poznam cechy charakterystyczne metali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071569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 smtClean="0"/>
              <a:t>Metale powstają z rud </a:t>
            </a:r>
            <a:r>
              <a:rPr lang="pl-PL" dirty="0" smtClean="0"/>
              <a:t>– </a:t>
            </a:r>
            <a:r>
              <a:rPr lang="pl-PL" dirty="0" smtClean="0"/>
              <a:t>skał zawierających domieszkę innych substancji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85786" y="1928802"/>
            <a:ext cx="7358114" cy="3571900"/>
          </a:xfrm>
        </p:spPr>
        <p:txBody>
          <a:bodyPr>
            <a:normAutofit/>
          </a:bodyPr>
          <a:lstStyle/>
          <a:p>
            <a:pPr algn="l"/>
            <a:endParaRPr lang="pl-PL" dirty="0" smtClean="0"/>
          </a:p>
          <a:p>
            <a:pPr algn="l"/>
            <a:r>
              <a:rPr lang="pl-PL" dirty="0" smtClean="0">
                <a:solidFill>
                  <a:schemeClr val="tx1"/>
                </a:solidFill>
              </a:rPr>
              <a:t>Przykłady rud</a:t>
            </a:r>
            <a:r>
              <a:rPr lang="pl-PL" dirty="0" smtClean="0">
                <a:solidFill>
                  <a:schemeClr val="tx1"/>
                </a:solidFill>
              </a:rPr>
              <a:t>:</a:t>
            </a:r>
          </a:p>
          <a:p>
            <a:pPr marL="514350" indent="-514350" algn="l">
              <a:buAutoNum type="alphaLcParenR"/>
            </a:pPr>
            <a:r>
              <a:rPr lang="pl-PL" dirty="0" smtClean="0">
                <a:solidFill>
                  <a:schemeClr val="tx1"/>
                </a:solidFill>
              </a:rPr>
              <a:t>rudy żelaza</a:t>
            </a:r>
          </a:p>
          <a:p>
            <a:pPr marL="514350" indent="-514350" algn="l">
              <a:buAutoNum type="alphaLcParenR"/>
            </a:pPr>
            <a:r>
              <a:rPr lang="pl-PL" dirty="0">
                <a:solidFill>
                  <a:schemeClr val="tx1"/>
                </a:solidFill>
              </a:rPr>
              <a:t>r</a:t>
            </a:r>
            <a:r>
              <a:rPr lang="pl-PL" dirty="0" smtClean="0">
                <a:solidFill>
                  <a:schemeClr val="tx1"/>
                </a:solidFill>
              </a:rPr>
              <a:t>udy cynku</a:t>
            </a:r>
          </a:p>
          <a:p>
            <a:pPr marL="514350" indent="-514350" algn="l">
              <a:buAutoNum type="alphaLcParenR"/>
            </a:pPr>
            <a:r>
              <a:rPr lang="pl-PL" dirty="0">
                <a:solidFill>
                  <a:schemeClr val="tx1"/>
                </a:solidFill>
              </a:rPr>
              <a:t>r</a:t>
            </a:r>
            <a:r>
              <a:rPr lang="pl-PL" dirty="0" smtClean="0">
                <a:solidFill>
                  <a:schemeClr val="tx1"/>
                </a:solidFill>
              </a:rPr>
              <a:t>udy ołowiu</a:t>
            </a:r>
          </a:p>
          <a:p>
            <a:pPr marL="514350" indent="-514350" algn="l">
              <a:buAutoNum type="alphaLcParenR"/>
            </a:pPr>
            <a:r>
              <a:rPr lang="pl-PL" dirty="0" smtClean="0">
                <a:solidFill>
                  <a:schemeClr val="tx1"/>
                </a:solidFill>
              </a:rPr>
              <a:t>rudy miedzi</a:t>
            </a:r>
            <a:endParaRPr lang="pl-P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428759"/>
          </a:xfrm>
        </p:spPr>
        <p:txBody>
          <a:bodyPr/>
          <a:lstStyle/>
          <a:p>
            <a:r>
              <a:rPr lang="pl-PL" dirty="0"/>
              <a:t>r</a:t>
            </a:r>
            <a:r>
              <a:rPr lang="pl-PL" dirty="0" smtClean="0"/>
              <a:t>uda żelaza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 descr="https://upload.wikimedia.org/wikipedia/commons/3/36/Banded_iron_formatio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85926"/>
            <a:ext cx="757242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1500197"/>
          </a:xfrm>
        </p:spPr>
        <p:txBody>
          <a:bodyPr/>
          <a:lstStyle/>
          <a:p>
            <a:r>
              <a:rPr lang="pl-PL" dirty="0"/>
              <a:t>r</a:t>
            </a:r>
            <a:r>
              <a:rPr lang="pl-PL" dirty="0" smtClean="0"/>
              <a:t>uda </a:t>
            </a:r>
            <a:r>
              <a:rPr lang="pl-PL" dirty="0" smtClean="0"/>
              <a:t>miedzi</a:t>
            </a:r>
            <a:endParaRPr lang="pl-PL" dirty="0"/>
          </a:p>
        </p:txBody>
      </p:sp>
      <p:pic>
        <p:nvPicPr>
          <p:cNvPr id="11266" name="Picture 2" descr="MiedÅ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285992"/>
            <a:ext cx="6000792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</a:t>
            </a:r>
            <a:r>
              <a:rPr lang="pl-PL" dirty="0" smtClean="0"/>
              <a:t>udy </a:t>
            </a:r>
            <a:r>
              <a:rPr lang="pl-PL" dirty="0" smtClean="0"/>
              <a:t>cynku</a:t>
            </a:r>
            <a:endParaRPr lang="pl-PL" dirty="0"/>
          </a:p>
        </p:txBody>
      </p:sp>
      <p:pic>
        <p:nvPicPr>
          <p:cNvPr id="4" name="Symbol zastępczy zawartości 3" descr="http://www.kopalniasrebra.pl/photos/galena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00240"/>
            <a:ext cx="392909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http://www.nettg.pl/tmp/images/2012-03/max-800x600/1330699776-cynk-wikipedi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928802"/>
            <a:ext cx="485778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357322"/>
          </a:xfrm>
        </p:spPr>
        <p:txBody>
          <a:bodyPr/>
          <a:lstStyle/>
          <a:p>
            <a:r>
              <a:rPr lang="pl-PL" dirty="0"/>
              <a:t>r</a:t>
            </a:r>
            <a:r>
              <a:rPr lang="pl-PL" dirty="0" smtClean="0"/>
              <a:t>udy </a:t>
            </a:r>
            <a:r>
              <a:rPr lang="pl-PL" dirty="0" smtClean="0"/>
              <a:t>ołowiu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9220" name="Picture 4" descr="OÅÃ³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000240"/>
            <a:ext cx="6715172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Etapy produkcji metali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/>
              <a:t>w</a:t>
            </a:r>
            <a:r>
              <a:rPr lang="pl-PL" dirty="0" smtClean="0"/>
              <a:t>ydobycie rud</a:t>
            </a:r>
          </a:p>
          <a:p>
            <a:pPr algn="ctr">
              <a:buNone/>
            </a:pPr>
            <a:r>
              <a:rPr lang="pl-PL" dirty="0" smtClean="0"/>
              <a:t>           </a:t>
            </a:r>
          </a:p>
          <a:p>
            <a:pPr algn="ctr">
              <a:buNone/>
            </a:pPr>
            <a:r>
              <a:rPr lang="pl-PL" dirty="0" smtClean="0"/>
              <a:t>  transport do hut </a:t>
            </a:r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dirty="0"/>
              <a:t>w</a:t>
            </a:r>
            <a:r>
              <a:rPr lang="pl-PL" dirty="0" smtClean="0"/>
              <a:t>ytop metali</a:t>
            </a:r>
            <a:endParaRPr lang="pl-PL" dirty="0"/>
          </a:p>
        </p:txBody>
      </p:sp>
      <p:cxnSp>
        <p:nvCxnSpPr>
          <p:cNvPr id="9" name="Łącznik prosty ze strzałką 8"/>
          <p:cNvCxnSpPr/>
          <p:nvPr/>
        </p:nvCxnSpPr>
        <p:spPr>
          <a:xfrm rot="5400000">
            <a:off x="4357686" y="2500306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/>
          <p:cNvCxnSpPr/>
          <p:nvPr/>
        </p:nvCxnSpPr>
        <p:spPr>
          <a:xfrm rot="5400000">
            <a:off x="4286248" y="3643314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Kopalnia rudy żelaza</a:t>
            </a:r>
            <a:endParaRPr lang="pl-PL" dirty="0"/>
          </a:p>
        </p:txBody>
      </p:sp>
      <p:pic>
        <p:nvPicPr>
          <p:cNvPr id="4" name="Symbol zastępczy zawartości 3" descr="http://g.forsal.pl/p/_wspolne/pliki/139000/139889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</TotalTime>
  <Words>270</Words>
  <Application>Microsoft Office PowerPoint</Application>
  <PresentationFormat>Pokaz na ekranie (4:3)</PresentationFormat>
  <Paragraphs>70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Lekcja zajęć technicznych w klasie V,  podręcznik „Jak to działa?” wydawnictwo Nowa Era</vt:lpstr>
      <vt:lpstr>Temat: Wokół metali. </vt:lpstr>
      <vt:lpstr>Metale powstają z rud – skał zawierających domieszkę innych substancji</vt:lpstr>
      <vt:lpstr>ruda żelaza</vt:lpstr>
      <vt:lpstr>ruda miedzi</vt:lpstr>
      <vt:lpstr>rudy cynku</vt:lpstr>
      <vt:lpstr>rudy ołowiu</vt:lpstr>
      <vt:lpstr>Etapy produkcji metali</vt:lpstr>
      <vt:lpstr>Kopalnia rudy żelaza</vt:lpstr>
      <vt:lpstr>   Kopalnia rudy żelaza Krzywy Róg Ukraina </vt:lpstr>
      <vt:lpstr>Huta- wytop metali</vt:lpstr>
      <vt:lpstr>Piec hutniczy</vt:lpstr>
      <vt:lpstr>Praca hutnika</vt:lpstr>
      <vt:lpstr>Stopy – mieszaniny różnych metali często z domieszką niemetali </vt:lpstr>
      <vt:lpstr>Właściwości metali: (uczniowie wymieniają i zapisują na podstawie tekstu „Właściwości i zastosowanie metali” str. 31)</vt:lpstr>
      <vt:lpstr>Karta pracy</vt:lpstr>
      <vt:lpstr>Slajd 17</vt:lpstr>
      <vt:lpstr>Źródła: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Temat: Otrzymywanie metali. Rodzaje i właściwości.</dc:title>
  <dc:creator>Lenovo</dc:creator>
  <cp:lastModifiedBy>Lenovo</cp:lastModifiedBy>
  <cp:revision>36</cp:revision>
  <dcterms:created xsi:type="dcterms:W3CDTF">2016-01-06T10:32:49Z</dcterms:created>
  <dcterms:modified xsi:type="dcterms:W3CDTF">2018-05-14T21:03:56Z</dcterms:modified>
</cp:coreProperties>
</file>