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3" r:id="rId13"/>
    <p:sldId id="27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3052E-14CB-47AF-B989-B514BDA78A8A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27375-A7AA-4AED-9E5A-894C75B4E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002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27375-A7AA-4AED-9E5A-894C75B4E1C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34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5E32F0-0C4F-4DB8-968A-8F695026D7A1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66095A-AFA8-4241-8BB5-001685691E0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418" y="5661024"/>
            <a:ext cx="81375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600" b="1" dirty="0" smtClean="0">
                <a:solidFill>
                  <a:schemeClr val="bg1"/>
                </a:solidFill>
                <a:latin typeface="Monotype Corsiva" pitchFamily="66" charset="0"/>
              </a:rPr>
              <a:t>Tradycje i zwyczaje Bożego Narodzenia</a:t>
            </a:r>
            <a:endParaRPr lang="pl-PL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6048375" cy="53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627313" y="-171450"/>
            <a:ext cx="84248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9600">
                <a:latin typeface="Monotype Corsiva" pitchFamily="66" charset="0"/>
              </a:rPr>
              <a:t>Jasełka</a:t>
            </a:r>
          </a:p>
        </p:txBody>
      </p:sp>
    </p:spTree>
    <p:extLst>
      <p:ext uri="{BB962C8B-B14F-4D97-AF65-F5344CB8AC3E}">
        <p14:creationId xmlns:p14="http://schemas.microsoft.com/office/powerpoint/2010/main" val="20811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520" y="-144124"/>
            <a:ext cx="896461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sz="1800" b="1" dirty="0"/>
              <a:t>Wigilia Bożego Narodzenia</a:t>
            </a:r>
            <a:r>
              <a:rPr lang="pl-PL" sz="1800" dirty="0"/>
              <a:t> (</a:t>
            </a:r>
            <a:r>
              <a:rPr lang="pl-PL" sz="1800" i="1" dirty="0"/>
              <a:t>wieczerza wigilijna, wieczór wigilijny</a:t>
            </a:r>
            <a:r>
              <a:rPr lang="pl-PL" sz="1800" dirty="0"/>
              <a:t>, niekiedy także </a:t>
            </a:r>
            <a:r>
              <a:rPr lang="pl-PL" sz="1800" i="1" dirty="0"/>
              <a:t>gwiazdka</a:t>
            </a:r>
            <a:r>
              <a:rPr lang="pl-PL" sz="1800" dirty="0"/>
              <a:t>) (z łac. </a:t>
            </a:r>
            <a:r>
              <a:rPr lang="pl-PL" sz="1800" i="1" dirty="0" err="1"/>
              <a:t>vigilia</a:t>
            </a:r>
            <a:r>
              <a:rPr lang="pl-PL" sz="1800" dirty="0"/>
              <a:t> - czuwanie, straż) - w tradycji chrześcijańskiej dzień poprzedzający święto Bożego Narodzenia, kończący okres adwentu. Według tradycji do Wigilii Bożonarodzeniowej zasiada się gdy na niebie pojawi się pierwsza gwiazdka.</a:t>
            </a:r>
          </a:p>
          <a:p>
            <a:r>
              <a:rPr lang="pl-PL" sz="1800" dirty="0"/>
              <a:t>Pamięta się, również o pozostawionym wolnym miejscu dla niespodziewanego przybysza, ponieważ w tak cudownym dniu nikt nie powinien być sam </a:t>
            </a:r>
            <a:r>
              <a:rPr lang="pl-PL" sz="1800" dirty="0">
                <a:sym typeface="Wingdings" pitchFamily="2" charset="2"/>
              </a:rPr>
              <a:t></a:t>
            </a:r>
            <a:endParaRPr lang="pl-PL" sz="1800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76872"/>
            <a:ext cx="7058025" cy="4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6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12 Dań Wigilijnych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Kapusta</a:t>
            </a:r>
          </a:p>
          <a:p>
            <a:r>
              <a:rPr lang="pl-PL" dirty="0" smtClean="0"/>
              <a:t>Barszcz z uszkami</a:t>
            </a:r>
          </a:p>
          <a:p>
            <a:r>
              <a:rPr lang="pl-PL" dirty="0" smtClean="0"/>
              <a:t>Karp</a:t>
            </a:r>
          </a:p>
          <a:p>
            <a:r>
              <a:rPr lang="pl-PL" dirty="0" smtClean="0"/>
              <a:t>Makówki</a:t>
            </a:r>
          </a:p>
          <a:p>
            <a:r>
              <a:rPr lang="pl-PL" dirty="0" smtClean="0"/>
              <a:t>Kutia</a:t>
            </a:r>
          </a:p>
          <a:p>
            <a:r>
              <a:rPr lang="pl-PL" dirty="0" smtClean="0"/>
              <a:t>Pierogi ruskie</a:t>
            </a:r>
          </a:p>
          <a:p>
            <a:r>
              <a:rPr lang="pl-PL" dirty="0" smtClean="0"/>
              <a:t>Groch</a:t>
            </a:r>
          </a:p>
          <a:p>
            <a:r>
              <a:rPr lang="pl-PL" dirty="0" smtClean="0"/>
              <a:t>Ziemniaki</a:t>
            </a:r>
          </a:p>
          <a:p>
            <a:r>
              <a:rPr lang="pl-PL" dirty="0" smtClean="0"/>
              <a:t>Kompot z </a:t>
            </a:r>
            <a:r>
              <a:rPr lang="pl-PL" dirty="0"/>
              <a:t>s</a:t>
            </a:r>
            <a:r>
              <a:rPr lang="pl-PL" dirty="0" smtClean="0"/>
              <a:t>uszonych owoców</a:t>
            </a:r>
            <a:endParaRPr lang="pl-PL" dirty="0"/>
          </a:p>
        </p:txBody>
      </p:sp>
      <p:pic>
        <p:nvPicPr>
          <p:cNvPr id="4" name="Picture 3" descr="ani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486" y="115888"/>
            <a:ext cx="3494088" cy="40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sz="1800" dirty="0" smtClean="0"/>
              <a:t>1. Czy Boże Narodzenie to święto ruchome?</a:t>
            </a:r>
          </a:p>
          <a:p>
            <a:r>
              <a:rPr lang="pl-PL" sz="1800" dirty="0" smtClean="0"/>
              <a:t>2. Powiedz dokładnie ile trwa Adwent?</a:t>
            </a:r>
          </a:p>
          <a:p>
            <a:r>
              <a:rPr lang="pl-PL" sz="1800" dirty="0" smtClean="0"/>
              <a:t>3. Z jakiego języka pochodzi słowo „</a:t>
            </a:r>
            <a:r>
              <a:rPr lang="pl-PL" sz="1800" dirty="0" err="1" smtClean="0"/>
              <a:t>Vigilia</a:t>
            </a:r>
            <a:r>
              <a:rPr lang="pl-PL" sz="1800" dirty="0" smtClean="0"/>
              <a:t>” i co oznacza?</a:t>
            </a:r>
          </a:p>
          <a:p>
            <a:r>
              <a:rPr lang="pl-PL" sz="1800" dirty="0" smtClean="0"/>
              <a:t>4. Wymień przynajmniej 6 dań </a:t>
            </a:r>
            <a:r>
              <a:rPr lang="pl-PL" sz="1800" dirty="0" err="1" smtClean="0"/>
              <a:t>Wigilyjnych</a:t>
            </a:r>
            <a:r>
              <a:rPr lang="pl-PL" sz="1800" dirty="0"/>
              <a:t>?</a:t>
            </a:r>
            <a:endParaRPr lang="pl-PL" sz="1800" dirty="0" smtClean="0"/>
          </a:p>
          <a:p>
            <a:r>
              <a:rPr lang="pl-PL" sz="1800" dirty="0" smtClean="0"/>
              <a:t>5. Jak jest po Angielsku Święty Mikołaj?</a:t>
            </a:r>
          </a:p>
          <a:p>
            <a:r>
              <a:rPr lang="pl-PL" sz="1800" dirty="0" smtClean="0"/>
              <a:t>6. Choinka to jakie najczęściej drzewa?</a:t>
            </a:r>
          </a:p>
          <a:p>
            <a:r>
              <a:rPr lang="pl-PL" sz="1800" dirty="0" smtClean="0"/>
              <a:t>7. Kiedy łamiemy się Opłatkiem?</a:t>
            </a:r>
          </a:p>
          <a:p>
            <a:r>
              <a:rPr lang="pl-PL" sz="1800" dirty="0" smtClean="0"/>
              <a:t>8. W którym wieku powstały najstarsze kolędy?</a:t>
            </a:r>
          </a:p>
          <a:p>
            <a:pPr marL="45720" indent="0">
              <a:buNone/>
            </a:pPr>
            <a:endParaRPr lang="pl-PL" sz="1800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44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0825" y="385356"/>
            <a:ext cx="50419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sz="2800" b="1" i="1" dirty="0" smtClean="0"/>
              <a:t>Boże</a:t>
            </a:r>
            <a:r>
              <a:rPr lang="pl-PL" sz="1800" dirty="0" smtClean="0"/>
              <a:t> </a:t>
            </a:r>
            <a:r>
              <a:rPr lang="pl-PL" sz="2400" b="1" i="1" dirty="0" smtClean="0"/>
              <a:t>Narodzenie</a:t>
            </a:r>
            <a:r>
              <a:rPr lang="pl-PL" sz="1800" dirty="0" smtClean="0"/>
              <a:t> – w tradycji chrześcijańskiej święto obchodzimy zawsze 25 grudnia – jest to święto ruchome (wg kalendarz gregoriańskiego). </a:t>
            </a:r>
          </a:p>
          <a:p>
            <a:r>
              <a:rPr lang="pl-PL" sz="1800" dirty="0" smtClean="0"/>
              <a:t>Boże Narodzenie poprzedzone jest okresem trzytygodniowego oczekiwania (dokładnie czterech niedziel), zwanego </a:t>
            </a:r>
            <a:r>
              <a:rPr lang="pl-PL" sz="1800" dirty="0" smtClean="0">
                <a:solidFill>
                  <a:schemeClr val="accent6">
                    <a:lumMod val="75000"/>
                  </a:schemeClr>
                </a:solidFill>
              </a:rPr>
              <a:t>adwentem</a:t>
            </a:r>
            <a:r>
              <a:rPr lang="pl-PL" sz="1800" dirty="0" smtClean="0">
                <a:solidFill>
                  <a:schemeClr val="bg1"/>
                </a:solidFill>
              </a:rPr>
              <a:t>. </a:t>
            </a:r>
            <a:endParaRPr lang="pl-PL" sz="1800" dirty="0">
              <a:solidFill>
                <a:schemeClr val="bg1"/>
              </a:solidFill>
            </a:endParaRPr>
          </a:p>
        </p:txBody>
      </p:sp>
      <p:pic>
        <p:nvPicPr>
          <p:cNvPr id="25604" name="Picture 4" descr="jesusmmk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1412875"/>
            <a:ext cx="4816475" cy="525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0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4213" y="2276475"/>
            <a:ext cx="48895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>
                <a:latin typeface="Monotype Corsiva" pitchFamily="66" charset="0"/>
              </a:rPr>
              <a:t>Symbole i zwyczaje Bożonarodzeniowe</a:t>
            </a:r>
          </a:p>
        </p:txBody>
      </p:sp>
    </p:spTree>
    <p:extLst>
      <p:ext uri="{BB962C8B-B14F-4D97-AF65-F5344CB8AC3E}">
        <p14:creationId xmlns:p14="http://schemas.microsoft.com/office/powerpoint/2010/main" val="8638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88913"/>
            <a:ext cx="4054475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79388" y="3860800"/>
            <a:ext cx="89646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sz="2000"/>
              <a:t>Najważniejszym i kulminacyjnym momentem wieczerzy wigilijnej w Polsce jest zwyczaj łamania się opłatkiem. Czynność ta następuje po przeczytaniu Ewangelii o Narodzeniu Pańskim i złożeniu życzeń. Tradycja ta pochodzi od prastarego zwyczaju tzw. elogiów, jaki zachował się z pierwszych wieków chrześcijaństwa. Wieczerza wigilijna nawiązuje do uczt pierwszych chrześcijan, organizowanych na pamiątkę Ostatniej Wieczerzy. Zwyczaj ten oznacza również wzajemne poświęcenie się jednych dla drugich i uczy, że należy podzielić się nawet ostatnim kawałkiem chleba. Składamy sobie życzenia pomyślności i wybaczamy urazy.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836613"/>
            <a:ext cx="47529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6600">
                <a:latin typeface="Monotype Corsiva" pitchFamily="66" charset="0"/>
              </a:rPr>
              <a:t>Łamanie się opłatkiem</a:t>
            </a:r>
          </a:p>
        </p:txBody>
      </p:sp>
    </p:spTree>
    <p:extLst>
      <p:ext uri="{BB962C8B-B14F-4D97-AF65-F5344CB8AC3E}">
        <p14:creationId xmlns:p14="http://schemas.microsoft.com/office/powerpoint/2010/main" val="20674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6250"/>
            <a:ext cx="3352800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8313" y="3933825"/>
            <a:ext cx="38893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sz="1800" b="1"/>
              <a:t>Choinka</a:t>
            </a:r>
            <a:r>
              <a:rPr lang="pl-PL" sz="1800"/>
              <a:t> – ustrojone drzewko, świerku lub jodły (rzadziej sosny), pierwotnie wiązane z pogańską tradycją ludową i kultem wiecznie zielonego drzewka, a obecnie będące nieodłączną ozdobą w czasie świąt Bożego Narodzenia.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48244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0">
                <a:latin typeface="Monotype Corsiva" pitchFamily="66" charset="0"/>
              </a:rPr>
              <a:t>Choinka</a:t>
            </a:r>
          </a:p>
        </p:txBody>
      </p:sp>
    </p:spTree>
    <p:extLst>
      <p:ext uri="{BB962C8B-B14F-4D97-AF65-F5344CB8AC3E}">
        <p14:creationId xmlns:p14="http://schemas.microsoft.com/office/powerpoint/2010/main" val="28662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5288" y="4376738"/>
            <a:ext cx="4032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l-PL" sz="2000"/>
          </a:p>
          <a:p>
            <a:endParaRPr lang="pl-PL" sz="2000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692150"/>
            <a:ext cx="5472112" cy="54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50825" y="2492375"/>
            <a:ext cx="40322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2000" b="1"/>
              <a:t>Święty Mikołaj</a:t>
            </a:r>
            <a:r>
              <a:rPr lang="pl-PL" sz="2000"/>
              <a:t> (ang. </a:t>
            </a:r>
            <a:r>
              <a:rPr lang="pl-PL" sz="2000" i="1"/>
              <a:t>Santa Claus</a:t>
            </a:r>
            <a:r>
              <a:rPr lang="pl-PL" sz="2000"/>
              <a:t>) – postać starszego mężczyzny z brodą ubranego w czerwony strój, który wedle różnych bajek w okresie świąt Bożego Narodzenia rozwozi dzieciom prezenty saniami ciągniętymi przez zaprzęg reniferów. Według różnych wersji zamieszkuje wraz z grupą elfów Laponię lub biegun północny.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4537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6000">
                <a:latin typeface="Monotype Corsiva" pitchFamily="66" charset="0"/>
              </a:rPr>
              <a:t>Święty Mikołaj</a:t>
            </a:r>
          </a:p>
        </p:txBody>
      </p:sp>
    </p:spTree>
    <p:extLst>
      <p:ext uri="{BB962C8B-B14F-4D97-AF65-F5344CB8AC3E}">
        <p14:creationId xmlns:p14="http://schemas.microsoft.com/office/powerpoint/2010/main" val="31248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76250"/>
            <a:ext cx="3143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4149725"/>
            <a:ext cx="8353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pl-PL" sz="2000" i="1"/>
              <a:t>Wigilijny zwyczaj obdarowywania się prezentami początek swój bierze jeszcze z rzymskich Saturnaliów. W</a:t>
            </a:r>
            <a:r>
              <a:rPr lang="pl-PL" sz="2000" b="1" i="1"/>
              <a:t> </a:t>
            </a:r>
            <a:r>
              <a:rPr lang="pl-PL" sz="2000" i="1"/>
              <a:t>późniejszych wiekach przez Kościół został nazwany Gwiazdką, gdyż prezenty wręczano, gdy na niebie zauważono pierwsza gwiazdę. Owa gwiazdę utożsamiano z Gwiazda Betlejemską. Ponieważ ta częścią wieczoru wigilijnego najbardziej zainteresowane były dzieci, nic zatem dziwnego, że to one z niecierpliwością wypatrywały pierwszej gwiazdki na niebie.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46815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800">
                <a:latin typeface="Monotype Corsiva" pitchFamily="66" charset="0"/>
              </a:rPr>
              <a:t>Prezenty</a:t>
            </a:r>
          </a:p>
        </p:txBody>
      </p:sp>
    </p:spTree>
    <p:extLst>
      <p:ext uri="{BB962C8B-B14F-4D97-AF65-F5344CB8AC3E}">
        <p14:creationId xmlns:p14="http://schemas.microsoft.com/office/powerpoint/2010/main" val="33004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5900" y="4149725"/>
            <a:ext cx="89281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l-PL" sz="1800" i="1" dirty="0"/>
              <a:t>Nierozłącznym elementem Świąt Bożego Narodzenia jest </a:t>
            </a:r>
            <a:r>
              <a:rPr lang="pl-PL" sz="1800" i="1" dirty="0" smtClean="0"/>
              <a:t>kolęda. Najdawniejsze </a:t>
            </a:r>
            <a:r>
              <a:rPr lang="pl-PL" sz="1800" i="1" dirty="0"/>
              <a:t>kolędy, które znamy, pochodzą z wieku XV, a najpopularniejsza z nich to kolęda "Anioł pasterzom mówił". Kolędy nigdy nie poszły w zapomnienie, bo śpiewali je z ochotą wszyscy, młodzi i starzy, przekazywano je z pokolenia na pokolenie, a gdy wynaleziono druk, drukowano je i zbiory takich kolęd i pastorałek zwano "kantyczkami". Kolejne wieki przyniosły nowe kolędy, a największy ich rozkwit datuje się na wiek XVII i XVIII. Wówczas powstały znane do dziś kolędy, jak: "Wśród nocnej ciszy", "Lulajże </a:t>
            </a:r>
            <a:r>
              <a:rPr lang="pl-PL" sz="1800" i="1" dirty="0" err="1"/>
              <a:t>Jezuniu</a:t>
            </a:r>
            <a:r>
              <a:rPr lang="pl-PL" sz="1800" i="1" dirty="0"/>
              <a:t>', "Bóg się rodzi" i inne.</a:t>
            </a:r>
          </a:p>
        </p:txBody>
      </p:sp>
      <p:pic>
        <p:nvPicPr>
          <p:cNvPr id="20485" name="Picture 5" descr="Rozmiar: 5222 bajtó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33375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549275"/>
            <a:ext cx="475138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0">
                <a:latin typeface="Monotype Corsiva" pitchFamily="66" charset="0"/>
              </a:rPr>
              <a:t>Kolędy i Pastorałki</a:t>
            </a:r>
          </a:p>
        </p:txBody>
      </p:sp>
    </p:spTree>
    <p:extLst>
      <p:ext uri="{BB962C8B-B14F-4D97-AF65-F5344CB8AC3E}">
        <p14:creationId xmlns:p14="http://schemas.microsoft.com/office/powerpoint/2010/main" val="20154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11638" y="4005263"/>
            <a:ext cx="46799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200" b="1" dirty="0"/>
              <a:t>Dawniej odwiedziny duszpasterskie rozpoczynano w Nowy Rok lub dnia następnego, a kończono w święto Matki Boskiej Gromniczej. Obecnie wizyty duszpasterskie trwają zazwyczaj dłużej, gdyż ludność Polski znacznie się zwiększyła. Pierwsze wzmianki o kolędzie mamy w XVII w. Wówczas to prowincjonalny synod piotrkowski w 1607 r. i gnieźnieński w 1628 r. zobowiązywał księży, aby "na kolędzie grzeszników napominali, każdego do pełnienia obowiązków i przyzwoitości nakłaniali, nieszczęśliwych pocieszali". Na wsiach utarł się zwyczaj, gdy ksiądz, chodzący po kolędzie, wychodził z czyjegoś domu, panny i dziewczęta starały się usiąść na krześle lub stołku, na którym siedział duchowny. Wierzono bowiem, ze ta, która pierwsza usiądzie, w tym roku za mąż wyjdzie.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284663" y="1989138"/>
            <a:ext cx="51117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5400" b="1">
                <a:latin typeface="Monotype Corsiva" pitchFamily="66" charset="0"/>
              </a:rPr>
              <a:t>Kolęda- Wizyta duszpasterska</a:t>
            </a:r>
          </a:p>
        </p:txBody>
      </p:sp>
    </p:spTree>
    <p:extLst>
      <p:ext uri="{BB962C8B-B14F-4D97-AF65-F5344CB8AC3E}">
        <p14:creationId xmlns:p14="http://schemas.microsoft.com/office/powerpoint/2010/main" val="30954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710</Words>
  <Application>Microsoft Office PowerPoint</Application>
  <PresentationFormat>Pokaz na ekranie (4:3)</PresentationFormat>
  <Paragraphs>39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12 Dań Wigilijnych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lap3</dc:creator>
  <cp:lastModifiedBy>lap3</cp:lastModifiedBy>
  <cp:revision>5</cp:revision>
  <dcterms:created xsi:type="dcterms:W3CDTF">2017-11-21T08:02:34Z</dcterms:created>
  <dcterms:modified xsi:type="dcterms:W3CDTF">2017-11-22T06:00:21Z</dcterms:modified>
</cp:coreProperties>
</file>