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57592" cy="167342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Špecifické poruchy </a:t>
            </a:r>
            <a:br>
              <a:rPr lang="sk-SK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UČENIA</a:t>
            </a:r>
            <a:endParaRPr lang="sk-SK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84929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sk-SK" sz="5200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k-SK" sz="109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Dyslexia</a:t>
            </a:r>
            <a:endParaRPr lang="sk-SK" sz="109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sk-SK" sz="32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Spracované podľa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9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Želinská</a:t>
            </a: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L.: Metódy čítania s porozumením a možnosti ich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yužitia u detí s </a:t>
            </a:r>
            <a:r>
              <a:rPr lang="sk-SK" sz="29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dyslexiou</a:t>
            </a: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2008, Záverečná práca k rozširujúcemu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</a:t>
            </a: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túdiu špeciálnej pedagogiky – poradenstva, </a:t>
            </a:r>
            <a:r>
              <a:rPr lang="sk-SK" sz="29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PdFUK</a:t>
            </a:r>
            <a:r>
              <a:rPr lang="sk-SK" sz="2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Materiály CPPP a P Levoča</a:t>
            </a:r>
            <a:r>
              <a:rPr lang="sk-SK" b="1" dirty="0"/>
              <a:t> </a:t>
            </a:r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743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80728"/>
          </a:xfrm>
        </p:spPr>
        <p:txBody>
          <a:bodyPr>
            <a:noAutofit/>
          </a:bodyPr>
          <a:lstStyle/>
          <a:p>
            <a:pPr algn="ctr"/>
            <a:r>
              <a:rPr lang="sk-SK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PÍSMO DYSGRAFIKA </a:t>
            </a:r>
            <a:endParaRPr lang="sk-SK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Lucia\Desktop\zosit_dysgrafik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5149246" cy="554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656184"/>
          </a:xfrm>
        </p:spPr>
        <p:txBody>
          <a:bodyPr>
            <a:noAutofit/>
          </a:bodyPr>
          <a:lstStyle/>
          <a:p>
            <a:pPr algn="ctr"/>
            <a:r>
              <a:rPr lang="sk-SK" sz="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Dysortografia</a:t>
            </a:r>
            <a:r>
              <a:rPr lang="sk-SK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 jej prejavy</a:t>
            </a:r>
            <a:endParaRPr lang="sk-SK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941168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r>
              <a:rPr lang="sk-SK" sz="33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sz="33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ysortografia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špecifická porucha pravopisu</a:t>
            </a:r>
            <a:endParaRPr lang="sk-SK" sz="33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zámeny tvarovo (zrkadlovo)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podobných </a:t>
            </a: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písmen (b/d, a/e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,...)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zámeny iných tvarovo blízkych písmen (m/n, k/h, h/n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,...)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zámeny písmen označujúcich zvukovo blízke hlásky (d/t, z/s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,...) 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zámeny tvrdých a mäkkých hlások a slabík (d/ď, t/ť, </a:t>
            </a:r>
            <a:r>
              <a:rPr lang="sk-SK" sz="3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</a:t>
            </a: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/</a:t>
            </a:r>
            <a:r>
              <a:rPr lang="sk-SK" sz="3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,...)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chyby na základe ťažkostí so sluchovou analýzou slov na slabiky a hlásky (štvrtok/ </a:t>
            </a:r>
            <a:r>
              <a:rPr lang="sk-SK" sz="3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švrtok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,...)</a:t>
            </a: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rehadzovanie poradia písmen, slabík, slov</a:t>
            </a: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ynechávanie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pridávanie písmen, slabík, slov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chyby z nedostatku sluchového rozlíšenia dĺžky samohlások, zo zanedbávania interpunkčných znamienok pri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písaní 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chyby z vynechávania alebo komolenia koncoviek, z utvárania nezvykle skracovaných slovných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podôb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nepresný slovosled, ťažkopádne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formulácie 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3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niekedy pri ťažkom stupni poruchy dieťa nedokáže odlíšiť ani hranice jednotlivých slov vo </a:t>
            </a:r>
            <a:r>
              <a:rPr lang="sk-SK" sz="3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vete</a:t>
            </a:r>
            <a:endParaRPr lang="sk-SK" sz="33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52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99" y="404664"/>
            <a:ext cx="8157592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ŠPECIFICkÉ</a:t>
            </a:r>
            <a: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k-SK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VýVINOVÉ</a:t>
            </a:r>
            <a: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PORUCHY </a:t>
            </a:r>
            <a:r>
              <a:rPr lang="sk-SK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UčENIA</a:t>
            </a:r>
            <a:endParaRPr lang="sk-SK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611560" y="2276872"/>
            <a:ext cx="7272808" cy="38492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súhrnný názov pre poruchy: </a:t>
            </a:r>
            <a:r>
              <a:rPr lang="sk-SK" sz="2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dyslexia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dysgrafia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dysortografia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dyspraxia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(porucha v oblasti hrubej motoriky), </a:t>
            </a:r>
            <a:r>
              <a:rPr lang="sk-SK" sz="2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dysmúzia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(porucha v osvojovaní hudobných schopností)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ide o heterogénnu skupinu problémov, ktoré sa prejavujú pri osvojovaní a používaní reči, čítania, písania, počúvania, matematiky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ajú individuálny charakter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znikajú na podklade dysfunkcií centrálnej nervovej sústavy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ajú rad spoločných prejavov: poruchy reči, problémy v sústredení, poruchy pravo-ľavej a priestorovej orientácie, nedostatočná úroveň zrakového a sluchového vnímania a iné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č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asto sa vyskytujú súbežne </a:t>
            </a:r>
          </a:p>
          <a:p>
            <a:pPr>
              <a:buFontTx/>
              <a:buChar char="-"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/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2137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99" y="404664"/>
            <a:ext cx="815759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PRÍČINY DYSLEXIE</a:t>
            </a:r>
            <a:endParaRPr lang="sk-SK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611560" y="1628800"/>
            <a:ext cx="7272808" cy="47525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sk-SK" sz="7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sz="7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yslexia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je špecifická porucha čítania alebo porucha osvojovania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čitateľských schopností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príčiny:</a:t>
            </a:r>
            <a:endParaRPr lang="sk-SK" sz="7200" dirty="0"/>
          </a:p>
          <a:p>
            <a:pPr>
              <a:lnSpc>
                <a:spcPct val="120000"/>
              </a:lnSpc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štruktúra </a:t>
            </a: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 fungovanie 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mozgu</a:t>
            </a:r>
          </a:p>
          <a:p>
            <a:pPr>
              <a:lnSpc>
                <a:spcPct val="120000"/>
              </a:lnSpc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ľ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ahká mozgová dysfunkcia</a:t>
            </a:r>
          </a:p>
          <a:p>
            <a:pPr>
              <a:lnSpc>
                <a:spcPct val="120000"/>
              </a:lnSpc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genetika</a:t>
            </a:r>
            <a:endParaRPr lang="sk-SK" sz="7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hormonálne zmeny</a:t>
            </a:r>
          </a:p>
          <a:p>
            <a:pPr>
              <a:lnSpc>
                <a:spcPct val="120000"/>
              </a:lnSpc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orucha koncentrácie</a:t>
            </a:r>
            <a:endParaRPr lang="sk-SK" sz="7200" dirty="0"/>
          </a:p>
          <a:p>
            <a:pPr>
              <a:lnSpc>
                <a:spcPct val="120000"/>
              </a:lnSpc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edostatok v oblasti zrakového vnímania</a:t>
            </a:r>
            <a:endParaRPr lang="sk-SK" sz="7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edostatok v</a:t>
            </a: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 oblasti reči a 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jazyka</a:t>
            </a:r>
            <a:endParaRPr lang="sk-SK" sz="7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nedostatok </a:t>
            </a: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 oblasti </a:t>
            </a: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pamäti</a:t>
            </a:r>
            <a:endParaRPr lang="sk-SK" sz="7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7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kombinácia deficitov</a:t>
            </a:r>
          </a:p>
          <a:p>
            <a:pPr>
              <a:lnSpc>
                <a:spcPct val="120000"/>
              </a:lnSpc>
            </a:pPr>
            <a:r>
              <a:rPr lang="sk-SK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nepriaznivý vplyv rodinného a školského prostredia</a:t>
            </a:r>
          </a:p>
          <a:p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sk-SK" sz="2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/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11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99" y="404664"/>
            <a:ext cx="815759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sk-SK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PREJAVY DYSLEXIE</a:t>
            </a:r>
            <a:endParaRPr lang="sk-SK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611560" y="1889448"/>
            <a:ext cx="7272808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dirty="0">
                <a:solidFill>
                  <a:schemeClr val="tx2"/>
                </a:solidFill>
                <a:latin typeface="Comic Sans MS" panose="030F0702030302020204" pitchFamily="66" charset="0"/>
              </a:rPr>
              <a:t>-</a:t>
            </a:r>
            <a:r>
              <a:rPr lang="sk-SK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</a:t>
            </a:r>
            <a:r>
              <a:rPr lang="sk-SK" dirty="0" smtClean="0">
                <a:latin typeface="Comic Sans MS" panose="030F0702030302020204" pitchFamily="66" charset="0"/>
              </a:rPr>
              <a:t>  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tempo (rýchlosť) čítania: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pomalé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namáhavé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neplynulé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ieťa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lúšti písmená a hláskuje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neúmerne dlho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slabikuje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číta </a:t>
            </a:r>
            <a:r>
              <a:rPr lang="sk-SK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zbrklo</a:t>
            </a:r>
            <a:endParaRPr lang="sk-SK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omýšľa si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slová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technika čítania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nesprávna v zmysle dvojitého alebo tichého čítania (dieťa si slovo predčíta potichu pre seba, potom ho nahlas vysloví)</a:t>
            </a: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sz="2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sk-SK" sz="2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/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6439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sk-SK" sz="4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chybovosť:</a:t>
            </a:r>
          </a:p>
          <a:p>
            <a:pPr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problémy s intonáciou, melódiou vety, nesprávnym hospodárením s dychom</a:t>
            </a:r>
          </a:p>
          <a:p>
            <a:pPr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neudrží pozornosť na jednom riadku, riadky sa preskakujú, horšia je orientácia v texte</a:t>
            </a:r>
          </a:p>
          <a:p>
            <a:pPr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rýchla </a:t>
            </a:r>
            <a:r>
              <a:rPr lang="sk-SK" sz="43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unaviteľnosť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43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</a:t>
            </a:r>
            <a:r>
              <a:rPr lang="sk-SK" sz="43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pecifické chyby: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zámena zrkadlovo podobných písmen (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b-d-p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zámena tvarovo podobných písmen (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m-n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a-o-e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l-k-h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zámena zvukovo podobných písmen (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d-t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n-ň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4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t-ť</a:t>
            </a: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...),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prešmykovanie slabík, 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vynechávanie písmen, slabík, slov, viet,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vkladanie samohlások do zhlukov spoluhlások, pridávanie písmen, slabík, slov, viet,</a:t>
            </a:r>
          </a:p>
          <a:p>
            <a:pPr lvl="0"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vynechávanie diakritických znamienok (mäkčene, dĺžne), interpunkčných znamienok (bodky, čiarky), ich nesprávne použitie</a:t>
            </a:r>
          </a:p>
          <a:p>
            <a:pPr>
              <a:lnSpc>
                <a:spcPct val="120000"/>
              </a:lnSpc>
            </a:pPr>
            <a:r>
              <a:rPr lang="sk-SK" sz="4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domýšľanie koncoviek slov</a:t>
            </a:r>
          </a:p>
          <a:p>
            <a:pPr>
              <a:lnSpc>
                <a:spcPct val="120000"/>
              </a:lnSpc>
            </a:pPr>
            <a:endParaRPr lang="sk-SK" sz="28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endParaRPr lang="sk-SK" sz="28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91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5886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75354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   </a:t>
            </a:r>
            <a:r>
              <a:rPr lang="sk-SK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orozumenie čítanému: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reprodukcia je nesprávna,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príliš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stručná,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útržkovitá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eprodukcia je zameraná len na základné informácie, podrobnejšie informácie dieťa nemá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dieťa reprodukuje text len na základe pomocných otázok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eprodukcia môže byť správna, ale s použitím nesprávnych slov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eprodukcia je bez logickej a časovej následnosti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ieťa si vôbec nepamätá obsah prečítaného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ieťa si pamätá len malú časť prečítaného textu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tento jav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vzniká v dôsledku „kŕčovitého“ sústredenia sa na techniku a správnosť čítania, kedy obsah čítaného uniká</a:t>
            </a:r>
            <a:endParaRPr lang="sk-SK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sk-SK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</a:t>
            </a:r>
            <a:r>
              <a:rPr lang="sk-SK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Verdana"/>
                <a:cs typeface="Verdana"/>
              </a:rPr>
              <a:t>ôsledky </a:t>
            </a:r>
            <a:r>
              <a:rPr lang="sk-SK" sz="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Verdana"/>
                <a:cs typeface="Verdana"/>
              </a:rPr>
              <a:t>dyslexie</a:t>
            </a:r>
            <a:endParaRPr lang="sk-SK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44824"/>
            <a:ext cx="7239000" cy="4320480"/>
          </a:xfrm>
        </p:spPr>
        <p:txBody>
          <a:bodyPr>
            <a:normAutofit/>
          </a:bodyPr>
          <a:lstStyle/>
          <a:p>
            <a:r>
              <a:rPr lang="sk-SK" sz="18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sk-SK" sz="18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edasahuje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sa predpokladaná úroveň čitateľských schopností </a:t>
            </a:r>
          </a:p>
          <a:p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problémy v osvojovaní si učiva</a:t>
            </a: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roblémy pri vypracovávaní úloh, zadaní, písomných prác</a:t>
            </a: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roblém so sústredením, udržaním pozornosti</a:t>
            </a: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roblémy s pochopením učiva</a:t>
            </a:r>
          </a:p>
          <a:p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prejavujúca sa </a:t>
            </a:r>
            <a:r>
              <a:rPr lang="sk-SK" sz="18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impulzivita</a:t>
            </a:r>
            <a:endParaRPr lang="sk-SK" sz="18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verzia voči čítaniu, učeniu, k predmetu, vyučujúcim, ku škole</a:t>
            </a: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rustrácia, komplex menejcennosti (v dôsledku podceňovania, ponižovania, posmeškov)</a:t>
            </a:r>
          </a:p>
          <a:p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upozorňovanie na seba </a:t>
            </a:r>
            <a:r>
              <a:rPr lang="sk-SK" sz="180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nevhodným spôsobom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0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endParaRPr lang="sk-SK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84632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funkčné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prejavujúce sa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vo vnútornej telesnej sfére – poruchy spánku, pomočovanie, tiky, bolesti hlavy a pod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20000"/>
              </a:lnSpc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 prejavujúce sa vo vonkajšej sfére – </a:t>
            </a:r>
            <a:r>
              <a:rPr lang="sk-SK" sz="18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kúsanie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nechtov, trhanie vlasov a pod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20000"/>
              </a:lnSpc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poruchy, ktoré sa týkali pocitov a základných nálad – strach, úzkosť, </a:t>
            </a:r>
            <a:r>
              <a:rPr lang="sk-SK" sz="18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suicidiálne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pokusy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20000"/>
              </a:lnSpc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 v emotívnej sfére predstavovali ťažkosti, ktoré narúšali činnosť a výkon dieťaťa – neschopnosť hrať sa, dekoncentrácia, denné sny, zvýšená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dráždivosť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 v sociálnej oblasti – prehnaná žiarlivosť, nápadná ostýchavosť, agresivita, brutalita, podpaľačstvo,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krádeže, úteky, záškoláctvo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9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Autofit/>
          </a:bodyPr>
          <a:lstStyle/>
          <a:p>
            <a:pPr algn="ctr"/>
            <a:r>
              <a:rPr lang="sk-SK" sz="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Verdana"/>
                <a:cs typeface="Verdana"/>
              </a:rPr>
              <a:t>dysGRAFIA</a:t>
            </a:r>
            <a:r>
              <a:rPr lang="sk-SK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Verdana"/>
                <a:cs typeface="Verdana"/>
              </a:rPr>
              <a:t> A JEJ PREJAVY </a:t>
            </a:r>
            <a:endParaRPr lang="sk-SK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60848"/>
            <a:ext cx="7239000" cy="432048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sz="18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dysgrafia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je špecifická porucha grafického prejavu, najmä </a:t>
            </a:r>
          </a:p>
          <a:p>
            <a:pPr marL="0" indent="0">
              <a:buNone/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písania</a:t>
            </a:r>
          </a:p>
          <a:p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písmo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ťažkopádne, neobratné, neusporiadané, neúhľadné, 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meravé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kŕčovité, celkovo ťažko čitateľné až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nečitateľné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edodržiavanie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veľkosti a tvaru písmen, neistota ťahov, tlak na 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podložku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nedodržiavanie smeru, sklonu písma, preťahovanie, 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nedoťahovanie liniek, nerešpektovanie linajok, okrajov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varové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zámeny, vynechávanie písmen, slabík, slov,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deformovanie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slov, zrkadlové písanie</a:t>
            </a:r>
          </a:p>
          <a:p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ísanie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buď veľmi pomalé, text nie je zachytený v celom 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svojom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rozsahu alebo veľmi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rýchlo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mnohými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vynechávaniami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chybami 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 </a:t>
            </a: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nepozornosti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sk-SK" sz="1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Základn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325</TotalTime>
  <Words>576</Words>
  <Application>Microsoft Office PowerPoint</Application>
  <PresentationFormat>Prezentácia na obrazovke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Luxusný</vt:lpstr>
      <vt:lpstr>   Špecifické poruchy  UČENIA</vt:lpstr>
      <vt:lpstr>    ŠPECIFICkÉ VýVINOVÉ PORUCHY UčENIA</vt:lpstr>
      <vt:lpstr>    PRÍČINY DYSLEXIE</vt:lpstr>
      <vt:lpstr>    PREJAVY DYSLEXIE</vt:lpstr>
      <vt:lpstr>Prezentácia programu PowerPoint</vt:lpstr>
      <vt:lpstr>Prezentácia programu PowerPoint</vt:lpstr>
      <vt:lpstr>Dôsledky dyslexie</vt:lpstr>
      <vt:lpstr>Prezentácia programu PowerPoint</vt:lpstr>
      <vt:lpstr>dysGRAFIA A JEJ PREJAVY </vt:lpstr>
      <vt:lpstr>PÍSMO DYSGRAFIKA </vt:lpstr>
      <vt:lpstr>Dysortografia a jej prejavy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Špecifické poruchy  UČENIA</dc:title>
  <dc:creator>Lucia</dc:creator>
  <cp:lastModifiedBy>Lucia</cp:lastModifiedBy>
  <cp:revision>39</cp:revision>
  <dcterms:created xsi:type="dcterms:W3CDTF">2014-05-16T11:34:39Z</dcterms:created>
  <dcterms:modified xsi:type="dcterms:W3CDTF">2018-01-28T08:37:46Z</dcterms:modified>
</cp:coreProperties>
</file>