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87" r:id="rId2"/>
    <p:sldId id="286" r:id="rId3"/>
    <p:sldId id="308" r:id="rId4"/>
    <p:sldId id="309" r:id="rId5"/>
    <p:sldId id="310" r:id="rId6"/>
    <p:sldId id="311" r:id="rId7"/>
    <p:sldId id="312" r:id="rId8"/>
    <p:sldId id="313" r:id="rId9"/>
    <p:sldId id="288" r:id="rId10"/>
    <p:sldId id="279" r:id="rId11"/>
    <p:sldId id="258" r:id="rId12"/>
    <p:sldId id="278" r:id="rId13"/>
    <p:sldId id="265" r:id="rId14"/>
    <p:sldId id="260" r:id="rId15"/>
    <p:sldId id="266" r:id="rId16"/>
    <p:sldId id="261" r:id="rId17"/>
    <p:sldId id="267" r:id="rId18"/>
    <p:sldId id="280" r:id="rId19"/>
    <p:sldId id="289" r:id="rId20"/>
    <p:sldId id="306" r:id="rId21"/>
    <p:sldId id="307" r:id="rId22"/>
    <p:sldId id="290" r:id="rId23"/>
    <p:sldId id="293" r:id="rId24"/>
    <p:sldId id="294" r:id="rId25"/>
    <p:sldId id="291" r:id="rId26"/>
    <p:sldId id="295" r:id="rId27"/>
    <p:sldId id="296" r:id="rId28"/>
    <p:sldId id="292" r:id="rId29"/>
    <p:sldId id="281" r:id="rId30"/>
    <p:sldId id="276" r:id="rId31"/>
    <p:sldId id="284" r:id="rId32"/>
    <p:sldId id="273" r:id="rId33"/>
    <p:sldId id="271" r:id="rId34"/>
    <p:sldId id="274" r:id="rId35"/>
    <p:sldId id="285" r:id="rId36"/>
    <p:sldId id="275" r:id="rId37"/>
    <p:sldId id="263" r:id="rId38"/>
    <p:sldId id="262" r:id="rId39"/>
    <p:sldId id="270" r:id="rId40"/>
    <p:sldId id="297" r:id="rId41"/>
    <p:sldId id="303" r:id="rId42"/>
    <p:sldId id="304" r:id="rId43"/>
    <p:sldId id="305" r:id="rId44"/>
    <p:sldId id="298" r:id="rId45"/>
    <p:sldId id="299" r:id="rId46"/>
    <p:sldId id="300" r:id="rId47"/>
    <p:sldId id="301" r:id="rId48"/>
    <p:sldId id="302" r:id="rId4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53" autoAdjust="0"/>
    <p:restoredTop sz="96774" autoAdjust="0"/>
  </p:normalViewPr>
  <p:slideViewPr>
    <p:cSldViewPr>
      <p:cViewPr>
        <p:scale>
          <a:sx n="100" d="100"/>
          <a:sy n="100" d="100"/>
        </p:scale>
        <p:origin x="-134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A22FA-AD43-4684-80E3-E6D4D93D7F05}" type="datetimeFigureOut">
              <a:rPr lang="pl-PL" smtClean="0"/>
              <a:pPr/>
              <a:t>2018-05-14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266A6-63BE-48B2-8E76-5E2EA4FCAE3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279935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266A6-63BE-48B2-8E76-5E2EA4FCAE35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3C85-E996-42DC-B2F1-007D1F836451}" type="datetimeFigureOut">
              <a:rPr lang="pl-PL" smtClean="0"/>
              <a:pPr/>
              <a:t>2018-05-14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C93D-3108-4F94-B581-170942DB1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3C85-E996-42DC-B2F1-007D1F836451}" type="datetimeFigureOut">
              <a:rPr lang="pl-PL" smtClean="0"/>
              <a:pPr/>
              <a:t>2018-05-14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C93D-3108-4F94-B581-170942DB1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3C85-E996-42DC-B2F1-007D1F836451}" type="datetimeFigureOut">
              <a:rPr lang="pl-PL" smtClean="0"/>
              <a:pPr/>
              <a:t>2018-05-14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C93D-3108-4F94-B581-170942DB1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3C85-E996-42DC-B2F1-007D1F836451}" type="datetimeFigureOut">
              <a:rPr lang="pl-PL" smtClean="0"/>
              <a:pPr/>
              <a:t>2018-05-14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C93D-3108-4F94-B581-170942DB1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3C85-E996-42DC-B2F1-007D1F836451}" type="datetimeFigureOut">
              <a:rPr lang="pl-PL" smtClean="0"/>
              <a:pPr/>
              <a:t>2018-05-14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C93D-3108-4F94-B581-170942DB1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3C85-E996-42DC-B2F1-007D1F836451}" type="datetimeFigureOut">
              <a:rPr lang="pl-PL" smtClean="0"/>
              <a:pPr/>
              <a:t>2018-05-14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C93D-3108-4F94-B581-170942DB1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3C85-E996-42DC-B2F1-007D1F836451}" type="datetimeFigureOut">
              <a:rPr lang="pl-PL" smtClean="0"/>
              <a:pPr/>
              <a:t>2018-05-14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C93D-3108-4F94-B581-170942DB1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3C85-E996-42DC-B2F1-007D1F836451}" type="datetimeFigureOut">
              <a:rPr lang="pl-PL" smtClean="0"/>
              <a:pPr/>
              <a:t>2018-05-14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C93D-3108-4F94-B581-170942DB1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3C85-E996-42DC-B2F1-007D1F836451}" type="datetimeFigureOut">
              <a:rPr lang="pl-PL" smtClean="0"/>
              <a:pPr/>
              <a:t>2018-05-14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C93D-3108-4F94-B581-170942DB1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3C85-E996-42DC-B2F1-007D1F836451}" type="datetimeFigureOut">
              <a:rPr lang="pl-PL" smtClean="0"/>
              <a:pPr/>
              <a:t>2018-05-14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C93D-3108-4F94-B581-170942DB1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D73C85-E996-42DC-B2F1-007D1F836451}" type="datetimeFigureOut">
              <a:rPr lang="pl-PL" smtClean="0"/>
              <a:pPr/>
              <a:t>2018-05-14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9C93D-3108-4F94-B581-170942DB1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73C85-E996-42DC-B2F1-007D1F836451}" type="datetimeFigureOut">
              <a:rPr lang="pl-PL" smtClean="0"/>
              <a:pPr/>
              <a:t>2018-05-14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9C93D-3108-4F94-B581-170942DB1E3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95536" y="548680"/>
            <a:ext cx="83529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Monotype Corsiva" pitchFamily="66" charset="0"/>
                <a:cs typeface="Times New Roman" pitchFamily="18" charset="0"/>
              </a:rPr>
              <a:t>Rozwijanie kompetencji kluczowych</a:t>
            </a:r>
            <a:br>
              <a:rPr lang="pl-PL" sz="36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pl-PL" sz="3600" b="1" dirty="0" smtClean="0">
                <a:latin typeface="Monotype Corsiva" pitchFamily="66" charset="0"/>
                <a:cs typeface="Times New Roman" pitchFamily="18" charset="0"/>
              </a:rPr>
              <a:t> w Szkole Podstawowej nr 2 </a:t>
            </a:r>
            <a:br>
              <a:rPr lang="pl-PL" sz="3600" b="1" dirty="0" smtClean="0">
                <a:latin typeface="Monotype Corsiva" pitchFamily="66" charset="0"/>
                <a:cs typeface="Times New Roman" pitchFamily="18" charset="0"/>
              </a:rPr>
            </a:br>
            <a:r>
              <a:rPr lang="pl-PL" sz="3600" b="1" dirty="0" smtClean="0">
                <a:latin typeface="Monotype Corsiva" pitchFamily="66" charset="0"/>
                <a:cs typeface="Times New Roman" pitchFamily="18" charset="0"/>
              </a:rPr>
              <a:t>w Białym Dunajcu.</a:t>
            </a:r>
            <a:endParaRPr lang="pl-PL" sz="3600" dirty="0"/>
          </a:p>
        </p:txBody>
      </p:sp>
      <p:pic>
        <p:nvPicPr>
          <p:cNvPr id="4" name="Picture 4" descr="Znalezione obrazy dla zapytania kompetencje kluczowe"/>
          <p:cNvPicPr>
            <a:picLocks noChangeAspect="1" noChangeArrowheads="1"/>
          </p:cNvPicPr>
          <p:nvPr/>
        </p:nvPicPr>
        <p:blipFill>
          <a:blip r:embed="rId2" cstate="print"/>
          <a:srcRect b="12037"/>
          <a:stretch>
            <a:fillRect/>
          </a:stretch>
        </p:blipFill>
        <p:spPr bwMode="auto">
          <a:xfrm>
            <a:off x="2699792" y="2708920"/>
            <a:ext cx="4032448" cy="3405179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 descr="Znalezione obrazy dla zapytania porozumiewanie siÄ w jÄzyku obcy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20000">
            <a:off x="5868144" y="3501008"/>
            <a:ext cx="3124200" cy="1466851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780000">
            <a:off x="5954738" y="4319594"/>
            <a:ext cx="297633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pole tekstowe 1"/>
          <p:cNvSpPr txBox="1"/>
          <p:nvPr/>
        </p:nvSpPr>
        <p:spPr>
          <a:xfrm>
            <a:off x="179512" y="332656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Porozumiewanie się w językach obcych opiera się w dużej mierze na tych samych wymiarach, co porozumiewanie się w języku ojczystym.  Do niezbędnych umiejętności zalicza się rozumienie komunikatów słownych, prowadzenie dialogów, czytanie, rozumienie i pisanie tekstów. Kompetencja ta obejmuje właściwe korzystanie z pomocy oraz uczenie się języków również w nieformalny sposób w ramach uczenia się przez całe życie.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23528" y="2276872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Na lekcjach języków obcych nauczyciele  często porozumiewają się z uczniami w językach angielskim lub niemieckim. Celem tego działania jest usprawnienie umiejętności rozumienia wypowiedzi i reagowania na nie.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07504" y="3645024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Kompetencje językowe rozwijamy poprzez prezentowanie dialogów,                          gdzie uczniowie wcielają się w wymaganą rolę. Zanim to                                                nastąpi ćwiczymy stałe zwroty (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chunks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). Pomaga nam w tym: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rzucanie piłki, np. osoba rzucająca piłką pyta:                                                          „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How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?”/ „Wie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geht’s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?”, osoba łapiąca odpowiada;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zbieranie autografów od kolegów i zadawanie pytań, np.                                                        o ich umiejętności, miesiąc urodzenia itd. i notowanie odpowiedzi                                    we wcześniej przygotowanej ankiecie;  </a:t>
            </a:r>
          </a:p>
          <a:p>
            <a:pPr>
              <a:buFont typeface="Arial" pitchFamily="34" charset="0"/>
              <a:buChar char="•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korzystanie z gier planszowych.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AutoShape 2" descr="https://ud.interia.pl/html/getattach,mid,31823,mpid,7,uid,2fba53e9dd263330,/DSC02558.JPG?f=DSC025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2" name="AutoShape 4" descr="https://ud.interia.pl/html/getattach,mid,31823,mpid,7,uid,2fba53e9dd263330,/DSC02558.JPG?f=DSC025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Zdjęcia\IMG_0689.JPG"/>
          <p:cNvPicPr>
            <a:picLocks noChangeAspect="1" noChangeArrowheads="1"/>
          </p:cNvPicPr>
          <p:nvPr/>
        </p:nvPicPr>
        <p:blipFill>
          <a:blip r:embed="rId2" cstate="print"/>
          <a:srcRect r="19827"/>
          <a:stretch>
            <a:fillRect/>
          </a:stretch>
        </p:blipFill>
        <p:spPr bwMode="auto">
          <a:xfrm>
            <a:off x="539552" y="3212976"/>
            <a:ext cx="3659868" cy="3423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ole tekstowe 4"/>
          <p:cNvSpPr txBox="1"/>
          <p:nvPr/>
        </p:nvSpPr>
        <p:spPr>
          <a:xfrm>
            <a:off x="467544" y="404664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Środkiem dydaktycznym łączącym rozwój kompetencji kluczowych                         i produktywnych w języku obcym są projekty edukacyjne. W ich ramach uczniowie tworzą prezentacje w języku angielskim. Tematyka projektów obejmuje zarówno zainteresowania uczniów, jak i zagadnienia związane z kulturą krajów anglojęzycznych. Tworząc projekty uczniowie uczą się nie tylko wypowiadać         w języku obcym, ale także poprawnie pisać. W ramach projektów uczniowie  m.in. opracowali przewodnik po Białym Dunajcu w języku angielskim, opowiadali           o znanych ludziach ze Stanów Zjednoczonych, czy  przygotowali przedstawienie   pt. ‘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Puss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boots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’ („Kot w butach”).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cloud2.edupage.org/cloud/img049.jpg?z%3Axv3xNtLhXHzHSyADKTQG2Ayb2E%2BcutRSRSDaatavX73ORujrDkpXPaAB07x2V7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789040"/>
            <a:ext cx="4267200" cy="2400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54868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Młodsi uczniowie tworzą prace projektowe takie jak komiksy, kalendarze,  projekty swojego wymarzonego domu, albumy rodzinne czy plakaty o polskich olimpijczykach.</a:t>
            </a:r>
          </a:p>
        </p:txBody>
      </p:sp>
      <p:sp>
        <p:nvSpPr>
          <p:cNvPr id="1026" name="AutoShape 2" descr="https://ud.interia.pl/html/getattach,mid,31833,mpid,5,uid,53bd7b59d81b4cb4,/IMG_2644.JPG?f=IMG_26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28" name="AutoShape 4" descr="https://ud.interia.pl/html/getattach,mid,31833,mpid,5,uid,53bd7b59d81b4cb4,/IMG_2644.JPG?f=IMG_26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27" name="Picture 3" descr="C:\Users\Admin\Desktop\Zdjęcia\IMG_07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4962883" cy="372216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4" name="Picture 4" descr="C:\Users\Admin\Desktop\Zdjęcia\IMG_0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8182" y="3284984"/>
            <a:ext cx="4455818" cy="3341864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28596" y="1643050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Uczniowie naszej szkoły w czasie lekcji redagują wypowiedzi pisemne w języku obcym. Uczą się także wypowiadać w języku angielskim i niemieckim na podane przez nauczyciela tematy takie jak:  mój przyjaciel, moja miejscowość, o mnie,           a także na tematy związane z omawianym materiałem.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500034" y="3643314"/>
            <a:ext cx="8031836" cy="1746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Aby rozwijać umiejętność wypowiadania się w języku obcym na terenie naszej szkoły organizowane są dla chętnych uczniów lekcje dodatkowe, podczas których  mogą brać udział w grach dydaktycznych i wypowiadać się na rozmaite tematy.        W czasie zajęć uczniowie mogą porozumiewać się między sobą tylko w języku angielskim, co rozwija ważną zdolność rozumienia komunikatów słownych, inicjowania, podtrzymywania i kończenia rozmowy.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57158" y="714356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Umiejętność słuchania i pisania kształcimy, także korzystając ze stron internetowych przeznaczonych do nauki języków obcych. Jedną z nich jest strona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lyricstraining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,  która pomaga rozwijać umiejętność słuchania i poprawnego pisania słów w języku obcym. Podnosi ona także motywację do nauki języka, gdyż wykorzystuje  teksty  popularnych piosenek, lubianych przez uczniów. </a:t>
            </a:r>
          </a:p>
        </p:txBody>
      </p:sp>
      <p:pic>
        <p:nvPicPr>
          <p:cNvPr id="9" name="Picture 4" descr="Znalezione obrazy dla zapytania lyricstrain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140968"/>
            <a:ext cx="4725566" cy="2503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8" descr="Znalezione obrazy dla zapytania lyricstrain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92809" y="3645024"/>
            <a:ext cx="2751191" cy="13863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Znalezione obrazy dla zapytania quizle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717032"/>
            <a:ext cx="3227984" cy="1613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620688"/>
            <a:ext cx="73180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ramach kształcenia kompetencji porozumiewanie się w języku obcym, ważnym aspektem jest umiejętność uczniów do samodzielnego korzystania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z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pomocy oraz uczenia się języków w nieformalny sposób przez całe życie. Aby rozwijać ten aspekt wykorzystujemy również na lekcjach fragmenty filmów lub krótkie filmiki w języku angielskim i niemieckim.  Pomaga to uczniom rozwijać  umiejętność słuchania ze zrozumieniem ale i pokazuje im jak w przyjemny sposób mogą sami rozwijać swoje kompetencje językowe, oglądając filmy w językach obcych lub tłumacząc teksty piosenek.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Zdjęcia\IMG_06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429000"/>
            <a:ext cx="3595681" cy="26967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Admin\Desktop\Zdjęcia\IMG_07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861048"/>
            <a:ext cx="3643306" cy="2732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4311278" cy="3233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3" name="pole tekstowe 2"/>
          <p:cNvSpPr txBox="1"/>
          <p:nvPr/>
        </p:nvSpPr>
        <p:spPr>
          <a:xfrm>
            <a:off x="395536" y="1916832"/>
            <a:ext cx="82809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Kolejnym ważnym aspektem rozwijającym kompetencje językowe są konkursy.          W szkole organizowany jest konkurs czytelniczy dla uczniów klas IV, V i VI. Zadaniem uczniów jest przeczytanie baśni lub opowieści w oryginalnej wersji w języku angielskim, zapoznanie się z jej treścią i przetłumaczenie  jej. </a:t>
            </a:r>
          </a:p>
          <a:p>
            <a:pPr algn="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Konkurs ten nie tylko zachęca uczniów do</a:t>
            </a:r>
          </a:p>
          <a:p>
            <a:pPr algn="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czytania, ale także rozwija w nich umiejętność</a:t>
            </a:r>
          </a:p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mediacji językowej.</a:t>
            </a:r>
          </a:p>
          <a:p>
            <a:pPr algn="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Gimnazjaliści uczestniczą  w konkursach z języka          niemieckiego. W ogólnopolskim konkursie na nagranie </a:t>
            </a:r>
          </a:p>
          <a:p>
            <a:pPr algn="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najlepszego teledysku do piosenki w języku niemieckim uczniowie naszej szkoły zdobyli wyróżnienie.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539552" y="404664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celu wzmocnienia motywacji uczniów do nauki, w okresie Bożego Narodzenia organizowany był w naszej szkole przez kilka kolejnych lat koncert kolęd w języku angielskim. Każda klasa przygotowywała i wykonywała jeden utwór. Uczniowie mogli w ten sposób zaprezentować swoje umiejętności na forum szkoły.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AutoShape 2" descr="https://ud.interia.pl/html/getattach,mid,31823,mpid,6,uid,b2fcb6d10750f5ee,/DSC02361.JPG?f=DSC0236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467544" y="836712"/>
            <a:ext cx="83529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Kolejnym sposobem kształtowania umiejętności czytania w języku obcym są lektury uproszczone. Pozwala to uczniom utrwalać i poszerzać słownictwo. Uczą się oni słów    w kontekście i poznają język literacki, przyswajają całe konstrukcje dzięki czemu wzbogaceniu ulegają ich wypowiedzi. Czytanie ekstensywne pozwala też poznać kulturę obcych krajów.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\Desktop\Zdjęcia\IMG_07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852936"/>
            <a:ext cx="4176464" cy="31323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476672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Niektórzy uczniowie uczestniczą w wycieczkach zagranicznych organizowanych  przez księdza Arkadiusza Zycha. W czasie tych wycieczek muszą porozumiewać się             w języku angielskim w codziennych sytuacjach, takich jak zamawianie jedzenia, zakupy czy pobyt w hotelu. Wyjeżdżając za granicę uczniowie zdają sobie sprawę         z potrzeby znajomości języków obcych, co bardzo wzmacnia ich motywację do nauki.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564904"/>
            <a:ext cx="2664296" cy="3994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2780928"/>
            <a:ext cx="5400600" cy="3602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251520" y="332656"/>
            <a:ext cx="86409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Monotype Corsiva" pitchFamily="66" charset="0"/>
                <a:cs typeface="Times New Roman" pitchFamily="18" charset="0"/>
              </a:rPr>
              <a:t>3.</a:t>
            </a:r>
          </a:p>
          <a:p>
            <a:pPr algn="ctr"/>
            <a:r>
              <a:rPr lang="pl-PL" sz="3600" b="1" dirty="0" smtClean="0">
                <a:latin typeface="Monotype Corsiva" pitchFamily="66" charset="0"/>
                <a:cs typeface="Times New Roman" pitchFamily="18" charset="0"/>
              </a:rPr>
              <a:t>Kompetencje matematyczne i podstawowe kompetencje naukowo -techniczne</a:t>
            </a:r>
            <a:endParaRPr lang="pl-PL" b="1" dirty="0"/>
          </a:p>
        </p:txBody>
      </p:sp>
      <p:pic>
        <p:nvPicPr>
          <p:cNvPr id="43010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348880"/>
            <a:ext cx="3672408" cy="3952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899592" y="836712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Monotype Corsiva" pitchFamily="66" charset="0"/>
              </a:rPr>
              <a:t>1.</a:t>
            </a:r>
          </a:p>
          <a:p>
            <a:pPr algn="ctr"/>
            <a:r>
              <a:rPr lang="pl-PL" sz="3600" b="1" dirty="0" smtClean="0">
                <a:latin typeface="Monotype Corsiva" pitchFamily="66" charset="0"/>
              </a:rPr>
              <a:t>Porozumiewanie się w języku ojczystym</a:t>
            </a:r>
            <a:endParaRPr lang="pl-PL" sz="3600" b="1" dirty="0">
              <a:latin typeface="Monotype Corsiva" pitchFamily="66" charset="0"/>
            </a:endParaRPr>
          </a:p>
        </p:txBody>
      </p:sp>
      <p:pic>
        <p:nvPicPr>
          <p:cNvPr id="41986" name="Picture 2" descr="Znalezione obrazy dla zapytania jÄzyk ojczysty polski"/>
          <p:cNvPicPr>
            <a:picLocks noChangeAspect="1" noChangeArrowheads="1"/>
          </p:cNvPicPr>
          <p:nvPr/>
        </p:nvPicPr>
        <p:blipFill>
          <a:blip r:embed="rId2" cstate="print"/>
          <a:srcRect l="17443" t="16071" r="19129" b="23214"/>
          <a:stretch>
            <a:fillRect/>
          </a:stretch>
        </p:blipFill>
        <p:spPr bwMode="auto">
          <a:xfrm>
            <a:off x="2555776" y="2780928"/>
            <a:ext cx="3672408" cy="3121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188640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klasach I – III rozwijane są poprzez opanowanie umiejętności liczenia oraz zastosowaniu tej umiejętności  w rozwiązywaniu zadań tekstowych,  rebusów, interaktywnych ćwiczeń opartych na szkolnych programach interaktywnych, bawią się liczmanami, grają w gry planszowe np. warcaby,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eurobiznes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i inne, bawią się w sklep – posługują się imitacjami rzeczywistych pieniędzy (plastikowe monety i sztuczne banknoty).</a:t>
            </a:r>
          </a:p>
        </p:txBody>
      </p:sp>
      <p:sp>
        <p:nvSpPr>
          <p:cNvPr id="5" name="Prostokąt 4"/>
          <p:cNvSpPr/>
          <p:nvPr/>
        </p:nvSpPr>
        <p:spPr>
          <a:xfrm>
            <a:off x="0" y="1844824"/>
            <a:ext cx="88569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 klasach  IV – VII szkoły podstawowej i gimnazjum uczniowie wykorzystują zdobytą wiedzę i umiejętności matematyczne podczas:</a:t>
            </a:r>
          </a:p>
        </p:txBody>
      </p:sp>
      <p:sp>
        <p:nvSpPr>
          <p:cNvPr id="6" name="Prostokąt 5"/>
          <p:cNvSpPr/>
          <p:nvPr/>
        </p:nvSpPr>
        <p:spPr>
          <a:xfrm>
            <a:off x="179512" y="2492896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organizacji wycieczek szkolnych - potrafią wyznaczyć trasę wycieczki, obliczyć czas przejazdu, określić koszty przypadające na jednego ucznia jak również całej grupy, wyszukać w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internecie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atrakcji danej miejscowości i wspólnie wybrać te które będą odpowiadały większości uczestników;</a:t>
            </a:r>
          </a:p>
        </p:txBody>
      </p:sp>
      <p:sp>
        <p:nvSpPr>
          <p:cNvPr id="7" name="Prostokąt 6"/>
          <p:cNvSpPr/>
          <p:nvPr/>
        </p:nvSpPr>
        <p:spPr>
          <a:xfrm>
            <a:off x="179512" y="3861048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codziennych zakupów – potrafią oszacować wydatki, procentowe obniżki i podwyżki cen towarów;</a:t>
            </a:r>
          </a:p>
        </p:txBody>
      </p:sp>
      <p:sp>
        <p:nvSpPr>
          <p:cNvPr id="8" name="Prostokąt 7"/>
          <p:cNvSpPr/>
          <p:nvPr/>
        </p:nvSpPr>
        <p:spPr>
          <a:xfrm>
            <a:off x="179512" y="458112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kształtowania prawidłowych nawyków żywieniowych układają przykładowe jadłospisy zgodnie z zalecanymi dawkami składników odżywczych;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179512" y="260648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odczytywania odległości na mapach gdy dana jest skala oraz rysowania figur w zadanej skali (dobrać odpowiednią skalę do potrzeb zadania);</a:t>
            </a:r>
          </a:p>
        </p:txBody>
      </p:sp>
      <p:sp>
        <p:nvSpPr>
          <p:cNvPr id="7" name="Prostokąt 6"/>
          <p:cNvSpPr/>
          <p:nvPr/>
        </p:nvSpPr>
        <p:spPr>
          <a:xfrm>
            <a:off x="179512" y="1124744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wykonywania modeli brył o dużych wymiarach, które są pomocami dydaktycznymi – na szczególną uwagę zasługują modele wszystkich brył platońskich;</a:t>
            </a:r>
          </a:p>
        </p:txBody>
      </p:sp>
      <p:sp>
        <p:nvSpPr>
          <p:cNvPr id="8" name="Prostokąt 7"/>
          <p:cNvSpPr/>
          <p:nvPr/>
        </p:nvSpPr>
        <p:spPr>
          <a:xfrm>
            <a:off x="107504" y="1916832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wykonywania prac plastycznych wykorzystają umiejętność konstruowania figur geometrycznych.    </a:t>
            </a:r>
          </a:p>
          <a:p>
            <a:pPr marL="285750" indent="-285750">
              <a:buFont typeface="Arial" pitchFamily="34" charset="0"/>
              <a:buChar char="•"/>
            </a:pPr>
            <a:endParaRPr lang="pl-PL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OSOBISTY\Desktop\IMG_07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24944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0058" y="3861048"/>
            <a:ext cx="3720413" cy="2790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7544" y="692696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Monotype Corsiva" pitchFamily="66" charset="0"/>
              </a:rPr>
              <a:t>4. </a:t>
            </a:r>
          </a:p>
          <a:p>
            <a:pPr algn="ctr"/>
            <a:r>
              <a:rPr lang="pl-PL" sz="3600" b="1" dirty="0" smtClean="0">
                <a:latin typeface="Monotype Corsiva" pitchFamily="66" charset="0"/>
              </a:rPr>
              <a:t>Kompetencje informatyczne</a:t>
            </a:r>
            <a:endParaRPr lang="pl-PL" sz="3600" b="1" dirty="0">
              <a:latin typeface="Monotype Corsiva" pitchFamily="66" charset="0"/>
            </a:endParaRPr>
          </a:p>
        </p:txBody>
      </p:sp>
      <p:pic>
        <p:nvPicPr>
          <p:cNvPr id="45058" name="Picture 2" descr="Znalezione obrazy dla zapytania informaty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420888"/>
            <a:ext cx="5455150" cy="36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 b="16434"/>
          <a:stretch>
            <a:fillRect/>
          </a:stretch>
        </p:blipFill>
        <p:spPr bwMode="auto">
          <a:xfrm>
            <a:off x="0" y="2969568"/>
            <a:ext cx="2617389" cy="388843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90465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Uczniowie klas 4 - 7 i uczniowie gimnazjum mają naukę programowania w CODE. Nauka programowania z użyciem tego narzędzia polega na tworzeniu prostych programów, które pozwalają na poznanie przez uczniów zmiennych algorytmów, instrukcji warunkowych itp. w celu np. rozwiązywania zadań z matematyki czy zabawy w tworzenie prostej grafiki.</a:t>
            </a:r>
          </a:p>
          <a:p>
            <a:pPr algn="ctr">
              <a:buNone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Uczniowie </a:t>
            </a:r>
            <a:r>
              <a:rPr lang="pl-PL" sz="1800" dirty="0" err="1" smtClean="0">
                <a:latin typeface="Times New Roman" pitchFamily="18" charset="0"/>
                <a:cs typeface="Times New Roman" pitchFamily="18" charset="0"/>
              </a:rPr>
              <a:t>kl.I-III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naszej szkoły, od lutego - do czerwca 2018r.,                                              w wymiarze 30 dodatkowych godzin, biorą udział w projekcie                              ,,Eksperci programowania''. Zajęcia prowadzone są przez nauczycieli                    edukacji wczesnoszkolnej, wcześniej przeszkolonych                                                          i przygotowanych do prowadzenia zajęć z ,, podstaw programowania'‘.</a:t>
            </a:r>
          </a:p>
          <a:p>
            <a:pPr algn="r">
              <a:buNone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Dzieci poprzez zabawę uczą się podstaw programowania z użyciem programu </a:t>
            </a: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1800" dirty="0" err="1" smtClean="0">
                <a:latin typeface="Times New Roman" pitchFamily="18" charset="0"/>
                <a:cs typeface="Times New Roman" pitchFamily="18" charset="0"/>
              </a:rPr>
              <a:t>Scratch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800" dirty="0" err="1" smtClean="0">
                <a:latin typeface="Times New Roman" pitchFamily="18" charset="0"/>
                <a:cs typeface="Times New Roman" pitchFamily="18" charset="0"/>
              </a:rPr>
              <a:t>Jr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. Zajęcia z użyciem maty edukacyjnej i klocków LEGO </a:t>
            </a:r>
            <a:r>
              <a:rPr lang="pl-PL" sz="1800" dirty="0" err="1" smtClean="0">
                <a:latin typeface="Times New Roman" pitchFamily="18" charset="0"/>
                <a:cs typeface="Times New Roman" pitchFamily="18" charset="0"/>
              </a:rPr>
              <a:t>WeDo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2 </a:t>
            </a: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pozwolą w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formie zabawy rozwijać w uczniach kompetencje informatyczne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myślenie </a:t>
            </a:r>
            <a:r>
              <a:rPr lang="pl-PL" sz="1800" dirty="0" err="1" smtClean="0">
                <a:latin typeface="Times New Roman" pitchFamily="18" charset="0"/>
                <a:cs typeface="Times New Roman" pitchFamily="18" charset="0"/>
              </a:rPr>
              <a:t>komputacyjne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, zdolność do kreatywnego rozwiązywania </a:t>
            </a: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problemów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i myślenia algorytmicznego.</a:t>
            </a:r>
          </a:p>
          <a:p>
            <a:pPr algn="ctr"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  Celem tego projektu jest podniesienie umiejętności programowania wśród uczniów.</a:t>
            </a:r>
          </a:p>
          <a:p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12976"/>
            <a:ext cx="4608511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 t="29885"/>
          <a:stretch>
            <a:fillRect/>
          </a:stretch>
        </p:blipFill>
        <p:spPr bwMode="auto">
          <a:xfrm>
            <a:off x="4788024" y="2204864"/>
            <a:ext cx="3523892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47667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Monotype Corsiva" pitchFamily="66" charset="0"/>
              </a:rPr>
              <a:t>5. </a:t>
            </a:r>
          </a:p>
          <a:p>
            <a:pPr algn="ctr"/>
            <a:r>
              <a:rPr lang="pl-PL" sz="3600" b="1" dirty="0" smtClean="0">
                <a:latin typeface="Monotype Corsiva" pitchFamily="66" charset="0"/>
              </a:rPr>
              <a:t>Umiejętność </a:t>
            </a:r>
            <a:r>
              <a:rPr lang="pl-PL" sz="3600" b="1" dirty="0" smtClean="0">
                <a:latin typeface="Monotype Corsiva" pitchFamily="66" charset="0"/>
              </a:rPr>
              <a:t>uczenia </a:t>
            </a:r>
            <a:r>
              <a:rPr lang="pl-PL" sz="3600" b="1" dirty="0" smtClean="0">
                <a:latin typeface="Monotype Corsiva" pitchFamily="66" charset="0"/>
              </a:rPr>
              <a:t>się</a:t>
            </a:r>
            <a:endParaRPr lang="pl-PL" sz="3600" b="1" dirty="0">
              <a:latin typeface="Monotype Corsiva" pitchFamily="66" charset="0"/>
            </a:endParaRPr>
          </a:p>
        </p:txBody>
      </p:sp>
      <p:pic>
        <p:nvPicPr>
          <p:cNvPr id="47106" name="Picture 2" descr="Podobny obra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844824"/>
            <a:ext cx="5138936" cy="45393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	Nauczyciele oraz specjaliści dokładają wszelkich starań, by uczeń nabył umiejętność samodzielnego  i efektywnego przyswajania wiedzy. W tym celu na zajęciach lekcyjnych- już od pierwszego etapu kształcenia- nauczyciele wykorzystują zróżnicowane metody pracy, uwzględniając skłonności ucznia w procesie uczenia się (słuchowcy, wzrokowcy, </a:t>
            </a:r>
            <a:r>
              <a:rPr lang="pl-PL" sz="1800" dirty="0" err="1" smtClean="0">
                <a:latin typeface="Times New Roman" pitchFamily="18" charset="0"/>
                <a:cs typeface="Times New Roman" pitchFamily="18" charset="0"/>
              </a:rPr>
              <a:t>czuciowcy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>
              <a:buNone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1800" dirty="0" smtClean="0"/>
              <a:t>	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Nauczyciele i specjaliści wykorzystują na zajęciach metody oparte zarówno na słowie (wykład, dyskusja), obserwacji (pokaz) oraz na działalności praktyczne (doświadczenie).</a:t>
            </a:r>
          </a:p>
          <a:p>
            <a:pPr algn="ctr">
              <a:buNone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Uczniowie wdrażani są również do racjonalnego wykorzystywania technologii podczas procesu uczenia się (komputery, tablety, tablice multimedialne)</a:t>
            </a:r>
          </a:p>
          <a:p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Uczniowie na większości zajęć szkolnych uczą się poszukiwania, gromadzenia przetwarzania i praktycznego wykorzystywania informacji. </a:t>
            </a:r>
          </a:p>
          <a:p>
            <a:pPr algn="ctr">
              <a:buNone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Na zajęciach z matematyki uczniowie praktycznie wykorzystują zdobyte umiejętności przy wykonywaniu kalkulacji kosztów planowanych wycieczek szkolnych                ( Wrocław, Kraków).</a:t>
            </a:r>
          </a:p>
          <a:p>
            <a:pPr algn="ctr">
              <a:buNone/>
            </a:pP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40871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/>
              <a:t>	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Na zajęciach z historii uczniowie przygotowują przedstawienia o tematyce historycznej (akademia z okazji rocznicy Konstytucji 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3 Maja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>
              <a:buNone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Na zajęciach z języków obcych uczniowie wykonują prezentacje multimedialne dot. krajów anglojęzycznych. </a:t>
            </a:r>
          </a:p>
          <a:p>
            <a:pPr algn="ctr">
              <a:buNone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Na zajęciach z pedagogiem szkolnym uczniowie poznają swoje mocne i słabe strony, wzmacniają motywacje do wysiłku intelektualnego oraz otrzymują wsparcie w określeniu predyspozycji co do dalszej ścieżki kształcenia. </a:t>
            </a:r>
          </a:p>
          <a:p>
            <a:pPr algn="ctr">
              <a:buNone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02" name="Picture 2" descr="https://cloud2.edupage.org/cloud/hdimga742a91919893706df103b6438e2f6.jpg?z%3A4Oi4GczHxzrux6LkY6B2ktGHHWBSkJ3kUs7boby3zSDWxEGrCSkE4hrc%2FJdDxUY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04" name="Picture 4" descr="https://cloud1.edupage.org/cloud/hdimg5d80644b455f7af0deefb145a69796.jpg?z%3AwWdDcdUPLJMfznD48pqa5q7evLiAMV2McJhX3VB9R%2FGjTr9MUOnS85VuW3QBpDk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124744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le tekstowe 4"/>
          <p:cNvSpPr txBox="1"/>
          <p:nvPr/>
        </p:nvSpPr>
        <p:spPr>
          <a:xfrm>
            <a:off x="467544" y="47667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Monotype Corsiva" pitchFamily="66" charset="0"/>
              </a:rPr>
              <a:t>Kompetencja 6</a:t>
            </a:r>
            <a:br>
              <a:rPr lang="pl-PL" sz="3600" b="1" dirty="0" smtClean="0">
                <a:latin typeface="Monotype Corsiva" pitchFamily="66" charset="0"/>
              </a:rPr>
            </a:br>
            <a:r>
              <a:rPr lang="pl-PL" sz="3600" b="1" dirty="0" smtClean="0">
                <a:latin typeface="Monotype Corsiva" pitchFamily="66" charset="0"/>
              </a:rPr>
              <a:t>kompetencje społeczne i obywatelskie</a:t>
            </a:r>
            <a:endParaRPr lang="pl-PL" sz="3600" dirty="0"/>
          </a:p>
        </p:txBody>
      </p:sp>
      <p:pic>
        <p:nvPicPr>
          <p:cNvPr id="6" name="Picture 2" descr="Znalezione obrazy dla zapytania spoÅeczeÅstw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348880"/>
            <a:ext cx="4747806" cy="3861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s://cloud1.edupage.org/cloud/hdimgf5360858cc3d4345e8b6cf1078e684.jpg?z%3ACCWlXFMJjZE6C19yW%2B0lHuKwSsCmaEcEa%2BLjPU0eRfsUK4aW%2F8Jqfiljk50Ow%2Bf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636912"/>
            <a:ext cx="2689611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pole tekstowe 1"/>
          <p:cNvSpPr txBox="1"/>
          <p:nvPr/>
        </p:nvSpPr>
        <p:spPr>
          <a:xfrm>
            <a:off x="611560" y="620689"/>
            <a:ext cx="75608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Ważnym aspektem życia każdego człowieka we współczesnym świecie jest prowadzenie zdrowego trybu życia. Dlatego nauczyciele wychowawcy kształtują świadomość uczniów w jaki sposób można zapewnić sobie optymalny poziom zdrowia fizycznego  i psychicznego. W tym celu  prowadzone są zajęcia na temat zdrowego stylu życia i odżywiania. Na terenie szkoły uczniowie klas         I – V zaopatrywani są w warzywa i owoce. </a:t>
            </a:r>
          </a:p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Szkoła realizuje projekt „Domowi Detektywi”, którego celem jest uświadomienie uczniom jak popada się w uzależnienie, jakie są jego konsekwencje, a także uczy jak uniknąć bycia uzależnionym w przyszłości.</a:t>
            </a:r>
          </a:p>
          <a:p>
            <a:endParaRPr lang="pl-PL" dirty="0" smtClean="0"/>
          </a:p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39938" name="Picture 2" descr="https://cloud.edupage.org/cloud/hdimg6db32b8722aa82dee09544b32bbaa3.jpg?z%3A8sOyeTYUOUt5%2BPbzBRqZ3VcIyTxWs8abnHxP%2BAQc8s3hPxxUZ%2FyF7pYVkrEO0%2BY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573016"/>
            <a:ext cx="410245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404664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Wingdings 2" pitchFamily="18" charset="2"/>
              <a:buNone/>
            </a:pP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Zapewnienie uczniom wszechstronnego rozwoju osobowości oraz przygotowanie ich      do życia  w społeczeństwie odbywa się w dużej mierze przez wychowanie językowe, któremu są podporządkowane treści kształcenia językowego i kulturalno – literackiego.  Nauczanie języka ojczystego nastawione jest na kształcenie sprawności komunikowania się w aspekcie praktycznym i kulturowym.</a:t>
            </a:r>
          </a:p>
        </p:txBody>
      </p:sp>
      <p:sp>
        <p:nvSpPr>
          <p:cNvPr id="3" name="Prostokąt 2"/>
          <p:cNvSpPr/>
          <p:nvPr/>
        </p:nvSpPr>
        <p:spPr>
          <a:xfrm>
            <a:off x="395536" y="2060848"/>
            <a:ext cx="8424936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Dlatego już na etapie nauczania zintegrowanego dzieci ćwiczą  wyrażanie swoich myśli na określony temat – prowadzą rozmowy z nauczycielami i rówieśnikami, uczą się uzasadniać swoje poglądy. 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W starszych klasach poznają zasady formułowania argumentów i uzasadniania ich           w sytuacjach dydaktycznych. Nauczyciele starają się kłaść nacisk na wyrabianie nawyku dbałości o kulturę języka na wszystkich lekcjach. Uczniowie prowadzą dyskusje, oceniają np. decyzje podejmowane przez bohaterów lektur, ich postawy i zachowania. Omawiają znaczenie wydarzeń historycznych w dziejach. Wyrażają swoje pomysły        na rozwiązywanie zadań matematycznych.</a:t>
            </a:r>
          </a:p>
          <a:p>
            <a:pPr algn="ctr">
              <a:lnSpc>
                <a:spcPct val="90000"/>
              </a:lnSpc>
              <a:buFont typeface="Wingdings 2" pitchFamily="18" charset="2"/>
              <a:buNone/>
            </a:pP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W kształceniu językowym chodzi przede wszystkim o to, by uczeń umiał zastosować zdobytą wiedzę w danej sytuacji językowej. Każda lekcja daje również okazję               do wzbogacenia słownictwa ucznia.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cloud1.edupage.org/cloud/hdimgcf432e0dd27c0d2b2e7720bc3838b3.jpg?z%3AJtp3SPMJAfHcQc0rDJNXQtsMTlKsFvJa855vqzZsmq%2F7eDn7kE3rx%2Fs65J89L54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636912"/>
            <a:ext cx="2990136" cy="3986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pole tekstowe 1"/>
          <p:cNvSpPr txBox="1"/>
          <p:nvPr/>
        </p:nvSpPr>
        <p:spPr>
          <a:xfrm>
            <a:off x="467544" y="260648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ramach promocji zdrowego stylu życia uczniowie naszej szkoły biorą udział            w programie „Bliżej Tatr”. Podczas wycieczek w góry dzieci nie tylko uczą się jak aktywnie spędzać wolny czas, ale także przyswajają sobie wiedzę o historii                   i przyrodzie Tatr, a także poznają zasady bezpiecznego zachowania w górach. 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 descr="https://cloud.edupage.org/cloud/hdimgaf2210697eb770ebf75ac1737b13b6.jpg?z%3AGKSQ%2BiYGYHvWcQSBqHAaFXrktBSeBNkgQdNfdn14HlAwBwQEnf%2BhM4JV%2FkDd%2F2D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455114"/>
            <a:ext cx="3024335" cy="2268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200" name="Picture 8" descr="https://cloud2.edupage.org/cloud/hdimg6aa1fd882ec7beaf69df8e31bf3ab1.jpg?z%3ALqKDWDogrwokzd9IMjKfC37D1moCgZ1jljcnC1VkRzyZEeqt6b5oFLpq1KwKF2%2B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924944"/>
            <a:ext cx="3024336" cy="2014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e tekstowe 2"/>
          <p:cNvSpPr txBox="1"/>
          <p:nvPr/>
        </p:nvSpPr>
        <p:spPr>
          <a:xfrm>
            <a:off x="539552" y="1628800"/>
            <a:ext cx="79208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Kolejnymi  przedsięwzięciami promującymi zdrowy tryb życia są projekty: „Już pływam” i „Jeżdżę z głową”.  Ponadto uczniowie biorą udział w zawodach sportowych, które oprócz promowania aktywnego spędzania wolnego czasu, kształtują umiejętność współpracy i współdziałania.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462598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>
              <a:buNone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Zgodnie z programem profilaktycznym, szkoła prowadzi działania wzmacniające kompetencje społeczne uczniów. Na zajęciach grupowych i indywidualnych            z pedagogiem w szkolnym uczniowie nabywają umiejętności rozładowania stresu, prawidłowej komunikacji interpersonalnej oraz asertywności. W starszych klasach szkoły podstawowej oraz w klasach gimnazjalnych pedagog szkolny prowadził zajęcia dotyczące asertywności oraz integracji i komunikacji w grupach klasowych. Ponadto drugim półroczu szkoła przy współpracy z Poradnią Psychologiczno-Pedagogiczną w Zakopanem zorganizowała warsztaty dla klas 7 oraz 1 i 2 gimnazjum dotyczące radzenia sobie z sytuacją stresową podczas procesu edukacyjnego - w szczególności podczas sprawdzianów i egzaminów.</a:t>
            </a:r>
          </a:p>
          <a:p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https://cloud2.edupage.org/cloud/hdimg1523e2294679f83478600a240a7edf.jpg?z%3A%2F2a8psqnnyYsv5mXF0wMPcqQkojo7grSLCiqjWbQloI%2Fuk2NwUqt5Pdb5dzx7rt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04864"/>
            <a:ext cx="4307632" cy="285380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pole tekstowe 1"/>
          <p:cNvSpPr txBox="1"/>
          <p:nvPr/>
        </p:nvSpPr>
        <p:spPr>
          <a:xfrm>
            <a:off x="251520" y="332656"/>
            <a:ext cx="8568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Wycieczki szkolne organizowane w naszej szkole dają uczniom możliwość bezpośredniego poznania własnego środowiska, regionu, właściwości geograficznych, etnicznych, historycznych, kulturowych lub gospodarczych ojczyzny.</a:t>
            </a:r>
            <a:r>
              <a:rPr lang="pl-PL" dirty="0" smtClean="0"/>
              <a:t>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Podczas wycieczek uczniowie poznają zasady właściwego  i bezpiecznego zachowania się w różnych miejscach                i sytuacjach. Wyjazdy służą także integracji klas i rozbudzają nawyki samokształcenia się.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cloud2.edupage.org/cloud/hdimgcffe9ecdafd88d1055e9d315803816.jpg?z%3Atr%2Fzz3KubKDs2dAv2GZW4uAlBkhBoO7OVWq90Xc9b9jUHsrLwk6iM%2B7IeMtz%2FCx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56992"/>
            <a:ext cx="5754367" cy="309634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4" name="pole tekstowe 3"/>
          <p:cNvSpPr txBox="1"/>
          <p:nvPr/>
        </p:nvSpPr>
        <p:spPr>
          <a:xfrm>
            <a:off x="251520" y="630932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Warsztaty w teatrze Witkacego w Zakopanem.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5796136" y="494116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Wycieczka do Przemyśla.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692696"/>
            <a:ext cx="7920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Zdolność do efektywnego zaangażowania w działania publiczne jest kształtowana poprzez  udział uczniów w uroczystościach szkolnych i pomoc w przeprowadzaniu konkursów międzyszkolnych. W trakcie tych imprez młodzież pracuje w kuchni, obsługuje gości lub występuje dla nich.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s://cloud2.edupage.org/cloud/hdimg52e0f1de7f4f7de963aea7736ec069.jpg?z%3A1Iw0tHkgExXpJdFRnqO%2BAXNgTKbQN94Wje9%2FfxxMfUKL%2FeE5Ge5wkqlShbsLzQh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5182045" cy="345638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8676" name="Picture 4" descr="https://cloud1.edupage.org/cloud/hdimg832fce29ba50ce679c5b59f6a84af2.jpg?z%3AZk0b2daRFMidF5zHFUvwu9DgDiNM0UD5mO%2F%2Fyw0cEhDUW8QZiPieHMvKFEEIna5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3723" y="3356992"/>
            <a:ext cx="4070277" cy="2698944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7" name="pole tekstowe 6"/>
          <p:cNvSpPr txBox="1"/>
          <p:nvPr/>
        </p:nvSpPr>
        <p:spPr>
          <a:xfrm>
            <a:off x="0" y="6021288"/>
            <a:ext cx="4788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Przegląd Młodych Recytatorów i Gawędziarzy im. Andrzeja Skupnia Florka.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004048" y="6165304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Konkurs Wiedzy o gen. Galicy.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548680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Uczniowie wraz z nauczycielami organizują zabawy, w czasie których młodzież ze starszych klas zajmuje się swoimi młodszymi kolegami. Klasa trzecia gimnazjum organizuje co roku spotkanie z absolwentami szkoły. Uczniowie sami projektują             i rozdają zaproszenia na to wydarzenie, a także przygotowują poczęstunek dla starszych kolegów.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s://cloud2.edupage.org/cloud/hdimgcdbe75320f6ddf137986273dce0cea.jpg?z%3AmZ3CLqMDFySljAW5vgPXkrZMVPvJ9G4EECRKT55zWxtAb8UVgAtmOZ8QaBaoRyZ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2276872"/>
            <a:ext cx="4752528" cy="3564396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31750" name="Picture 6" descr="https://cloud2.edupage.org/cloud/hdimg8530df711e4b075c75aa423c8cb5b9.jpg?z%3AnTbtq8gyc%2B2l6aC6bOWW%2BOLq0A3mGjK%2FuPs4GVj3qfluIPhEGalbmOl82QEA8CQ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484784"/>
            <a:ext cx="2833697" cy="4248472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7170" name="Picture 2" descr="https://cloud1.edupage.org/cloud/hdimgdb934b0caf3cbea79b20.jpg?z%3AeUoUwkwT2O9vDKHGa6uthu3JSvue%2BzPPKr6eAdRfrQVThKNyJbLnI9ql12%2F7TIG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21088"/>
            <a:ext cx="3778574" cy="252028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692696"/>
            <a:ext cx="83529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Uczniowie szkoły pełnią rozmaite role w społeczności klasowej: są dyżurnymi, skarbnikami, pracują w samorządach klasowych i szkolnym, są wolontariuszami.</a:t>
            </a:r>
          </a:p>
          <a:p>
            <a:pPr algn="ctr"/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Zdolność do konstruktywnego uczestnictwa w działaniach społeczności szkolnej               i umiejętność  podejmowania decyzji są kształtowane m.in. poprzez organizowanie wyborów  samorządów klasowych i szkolnego. Kandydaci na przewodniczącego szkoły prowadzą kampanie wyborcze, aby zachęcić koleżanki i kolegów do głosowania na nich.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683568" y="2924944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naszej szkole organizowany jest Międzyszkolny Konkurs Wiedzy o Generale Galicy. Impreza ta, podobnie jak obchody Święta Niepodległości i rocznicy uchwalenia Konstytucji 3 Maja, kształtuje postawę patriotyczną naszych uczniów.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cloud.edupage.org/cloud/hdimg1c6d195a3287e40fce18041b396ce2.jpg?z%3ARlzItrRq2OcCJJLCBLHvoMTlMSvBQqT6eq1IyWIdO%2FMBMVPaQUrgNTKQQItLhLF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933056"/>
            <a:ext cx="3692239" cy="2448272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Picture 4" descr="https://cloud1.edupage.org/cloud/hdimg35adfc6d241d8f2d15035def607821.jpg?z%3Alc3kyb4DuSoXSPGeZEwn%2BxgxUJMDrztKNyiklLSZ5u5wSbJgn3aCouVuu8lGMpQ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005064"/>
            <a:ext cx="3419873" cy="256490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cloud1.edupage.org/cloud/hdimg933b944f4666d187d2431a4472f816.jpg?z%3ANg%2F68L1RohNd9MKtYwDCV1c%2B3hzICvJV7voOPvrijrwxkFzseRx8w4%2B2G9J%2FLma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132856"/>
            <a:ext cx="3816653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pole tekstowe 1"/>
          <p:cNvSpPr txBox="1"/>
          <p:nvPr/>
        </p:nvSpPr>
        <p:spPr>
          <a:xfrm>
            <a:off x="251520" y="332656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Dzieci i młodzież biorą udział w akademiach i przedstawieniach, podczas których przygotowują się do przyszłych wystąpień  publicznych. Mogą oni w ten sposób rozwijać swoje umiejętności aktorskie, wokalne i taneczne. Organizowany z okazji Dnia Dziecka konkurs „Mam talent” pozwala każdemu zaprezentować samodzielnie przygotowany występ na forum szkoły 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s://cloud1.edupage.org/cloud/hdimgc29137f13e437e8f97ddad50f34887.jpg?z%3AXx6mjdiEujlYcwc%2B1SttIhPeseI1uUt1uDi889YvqPOExUt31NTZlUk2FJXvZbM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72816"/>
            <a:ext cx="4381531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2" name="Picture 8" descr="https://cloud2.edupage.org/cloud/hdimg48a3811212567ff01263.jpg?z%3A0fpznrWtJ%2BZOTs2B%2FxJ77CWA%2BZ%2Bi3500bY03%2BTuu6fOe5m1VKfQrN3%2B0m15bB4D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645024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95536" y="548680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Kolejnym aspektem kompetencji obywatelskich i społecznych jest umiejętność empatii       i zaangażowanie w działania publiczne. W naszej szkole są one rozwijane poprzez pracę        w wolontariacie. Część uczniów realizuje projekt „Mieć wyobraźnię miłosierdzia”.            W jego ramach wolontariusze</a:t>
            </a:r>
          </a:p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biorą udział w biegu na rzecz domowego hospicjum Jezusa Miłosiernego w Zakopanem,     a także w akcji „Pola nadziei”. Zebrane pieniądze przeznaczane są dla podopiecznych zakopiańskiego hospicjum.</a:t>
            </a:r>
          </a:p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Uczniowie zbierają korki dla  chorego na porażenie mózgowe chłopca..</a:t>
            </a:r>
          </a:p>
        </p:txBody>
      </p:sp>
      <p:pic>
        <p:nvPicPr>
          <p:cNvPr id="3074" name="Picture 2" descr="https://cloud1.edupage.org/cloud/hdimgdab439ce0c233e21efd03cfa683bff.jpg?z%3Arh51vyYsZZb3D%2BIheIYnSErP4MeuYSpJHpHIHMmG6RkeaZA%2BUvcA6hDHhYVJWaZ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356992"/>
            <a:ext cx="3803576" cy="2852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620688"/>
            <a:ext cx="85689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Uczniowie gimnazjum zorganizowali zbiórkę żywności dla podopiecznych Kuchni Brata  Alberta w Zakopanem. Prowadzili także sprzedaż kartek bożonarodzeniowych                    i wielkanocnych, z których dochód przeznaczony był na fundację ‘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Sursum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 err="1" smtClean="0">
                <a:latin typeface="Times New Roman" pitchFamily="18" charset="0"/>
                <a:cs typeface="Times New Roman" pitchFamily="18" charset="0"/>
              </a:rPr>
              <a:t>corda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”. Przed świętami Bożego Narodzenia uczniowie naszej szkoły wzięli udział w zorganizowanej przez Parafię Poronin akcji ‘Kolędnicy misyjni’, a także wręczyli kartki                              z bożonarodzeniowymi życzeniami samotnym mieszkańcom Białego Dunajca.</a:t>
            </a:r>
          </a:p>
          <a:p>
            <a:pPr>
              <a:buFont typeface="Arial" pitchFamily="34" charset="0"/>
              <a:buChar char="•"/>
            </a:pPr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s://cloud1.edupage.org/cloud/hdimg904dc26b5825fc591e868d5eecec2f.jpg?z%3AFmEkjmOUpU6dNdCC4LuwLSR6BsEWoO130w2E9gE7NW8d84IVnlVCkZshLQArsz9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996952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03040" y="476672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Ponadto uczniowie zbierali pieniądze na rzecz</a:t>
            </a:r>
          </a:p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Wielkiej Orkiestry Świątecznej Pomocy.</a:t>
            </a:r>
            <a:endParaRPr lang="pl-PL" dirty="0"/>
          </a:p>
        </p:txBody>
      </p:sp>
      <p:pic>
        <p:nvPicPr>
          <p:cNvPr id="3" name="Picture 4" descr="https://cloud1.edupage.org/cloud/hdimg6c3ed3ed4bb1976d309c413eece534.jpg?z%3AO2Q5xPPLmCaPP27Tb2%2FbDBZV7n0sz2peUI7yY6w9YnzXXONA3zPc6E2qPcERkZQ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6493229" cy="4869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505123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Dbałość o kulturę żywego słowa przejawia się także w uczestnictwie uczniów w licznych konkursach recytatorskich, takich jak chociażby:</a:t>
            </a:r>
            <a:br>
              <a:rPr lang="pl-PL" alt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* Konkurs poezji patriotycznej „ Wędrowali ku wolnej Ojczyźnie” ,</a:t>
            </a:r>
            <a:br>
              <a:rPr lang="pl-PL" alt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* Konkurs „Strofy o Ojczyźnie” im. Augustyna Suskiego,</a:t>
            </a:r>
            <a:br>
              <a:rPr lang="pl-PL" alt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* Konkurs „ Słowem i pędzlem malowane” im. Heleny i Antoniego Zachemskich,</a:t>
            </a:r>
            <a:br>
              <a:rPr lang="pl-PL" alt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* Festiwal Papieski w Białym Dunajcu.</a:t>
            </a:r>
            <a:br>
              <a:rPr lang="pl-PL" alt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  Uczniowie biorą także udział w Gminnym Przeglądzie Szkolnych Zespołów Teatralnych   im. Bronisława Cudzicha „MASKA”, gdzie prezentują swoje umiejętności aktorskie, dykcję. </a:t>
            </a:r>
            <a:br>
              <a:rPr lang="pl-PL" altLang="pl-PL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Grupa teatralna „ Legenda” z naszej szkoły zakwalifikowała się do rejonowego etapu przeglądu szkolnych zespołów teatralnych </a:t>
            </a:r>
            <a:r>
              <a:rPr lang="pl-PL" altLang="pl-PL" dirty="0" err="1" smtClean="0">
                <a:latin typeface="Times New Roman" pitchFamily="18" charset="0"/>
                <a:cs typeface="Times New Roman" pitchFamily="18" charset="0"/>
              </a:rPr>
              <a:t>Bajdurek</a:t>
            </a: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 w Nowym Targu.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hdimgb7c7108c7dcb8711a21346b02ae76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645024"/>
            <a:ext cx="4032448" cy="302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4" descr="hdimg36a8c5199010b50d327e3272d41d3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717032"/>
            <a:ext cx="3937884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251520" y="54868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Monotype Corsiva" pitchFamily="66" charset="0"/>
              </a:rPr>
              <a:t>7. </a:t>
            </a:r>
          </a:p>
          <a:p>
            <a:pPr algn="ctr"/>
            <a:r>
              <a:rPr lang="pl-PL" sz="3600" b="1" dirty="0" smtClean="0">
                <a:latin typeface="Monotype Corsiva" pitchFamily="66" charset="0"/>
              </a:rPr>
              <a:t>Inicjatywność i przedsiębiorczość</a:t>
            </a:r>
            <a:endParaRPr lang="pl-PL" sz="3600" b="1" dirty="0">
              <a:latin typeface="Monotype Corsiva" pitchFamily="66" charset="0"/>
            </a:endParaRPr>
          </a:p>
        </p:txBody>
      </p:sp>
      <p:pic>
        <p:nvPicPr>
          <p:cNvPr id="53250" name="Picture 2" descr="Znalezione obrazy dla zapytania przedsiÄbiorczoÅÄ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492896"/>
            <a:ext cx="5914281" cy="3406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67544" y="260649"/>
            <a:ext cx="842493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Uczniowie Naszej Szkoły prowadzą sklepik uczniowski „GAZDA” . Na początku roku określili wspólnie z opiekunem zasady funkcjonowania to jest: czas otwarcia, rodzaj zamawianego towaru, dyżury, sposób rozliczania się z utargu. Pracując w sklepiku zdobywają umiejętności: szybkiego liczenia, planowania zakupów (rodzaj i ilość), systematyczności, obowiązkowości, dokładności, estetyki, gospodarności i szacunku      do pracy.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Zarobione pieniądze przeznaczane są na: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szkolne mikołajki;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smakołyki na dzień dziecka;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organizację zabawy Andrzejkowej i karnawałowej, zakup nagród;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wsparcie wolontariatu. </a:t>
            </a:r>
          </a:p>
          <a:p>
            <a:endParaRPr lang="pl-PL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59394" name="Picture 2" descr="https://cloud1.edupage.org/cloud/hdimgd39363b912b239c93d384744ed869d.jpg?z%3ASOIYd8mwMgnoFnXj1oVB%2FCfJg2BwBi89jW1NHe2G04E1nIJg6UGqQaOiVirxcO4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789040"/>
            <a:ext cx="3706421" cy="2469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56992"/>
            <a:ext cx="4416491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332656"/>
            <a:ext cx="8856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Rozwijając swoje zdolności manualne, plastyczne i poczucie estetyki, uczniowie samodzielnie wykonują stroiki świąteczne, którymi obdarowują pracowników szkoły i zaprzyjaźnione        ze szkołą instytucje. </a:t>
            </a:r>
          </a:p>
        </p:txBody>
      </p:sp>
      <p:pic>
        <p:nvPicPr>
          <p:cNvPr id="3" name="Picture 2" descr="C:\Users\Ania\Desktop\Camera\20180326_1459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7516" y="1628799"/>
            <a:ext cx="3136412" cy="4181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C:\Users\Ania\Desktop\Camera\img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20888"/>
            <a:ext cx="3790869" cy="28431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7504" y="1052736"/>
            <a:ext cx="60486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Pamiętając o zmarłych nauczycielach i pracownikach szkoły,                                    uczniowie przystrajają groby samodzielnie wykonanymi ozdobami.</a:t>
            </a:r>
          </a:p>
        </p:txBody>
      </p:sp>
      <p:pic>
        <p:nvPicPr>
          <p:cNvPr id="3" name="Picture 3" descr="C:\Users\Ania\Desktop\Camera\img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124744"/>
            <a:ext cx="3502837" cy="2627128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nia\Desktop\Camera\hdimgb18abb4719bd03ebc55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3846472" cy="2884854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rostokąt 3"/>
          <p:cNvSpPr/>
          <p:nvPr/>
        </p:nvSpPr>
        <p:spPr>
          <a:xfrm>
            <a:off x="3203848" y="4293096"/>
            <a:ext cx="59401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Organizują również kiermasze ręcznie wykonanych prac,                                                                           na które zapraszani są rodzice – pozyskane środki wspierają                                           Samorząd Uczniowski.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11560" y="404664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latin typeface="Monotype Corsiva" pitchFamily="66" charset="0"/>
              </a:rPr>
              <a:t>8. </a:t>
            </a:r>
          </a:p>
          <a:p>
            <a:pPr algn="ctr"/>
            <a:r>
              <a:rPr lang="pl-PL" sz="3600" b="1" dirty="0" smtClean="0">
                <a:latin typeface="Monotype Corsiva" pitchFamily="66" charset="0"/>
              </a:rPr>
              <a:t>Świadomość i ekspresja kulturalna </a:t>
            </a:r>
            <a:endParaRPr lang="pl-PL" sz="3600" b="1" dirty="0">
              <a:latin typeface="Monotype Corsiva" pitchFamily="66" charset="0"/>
            </a:endParaRPr>
          </a:p>
        </p:txBody>
      </p:sp>
      <p:pic>
        <p:nvPicPr>
          <p:cNvPr id="54274" name="Picture 2" descr="Znalezione obrazy dla zapytania kultu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924944"/>
            <a:ext cx="6192688" cy="2910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16832"/>
            <a:ext cx="2712661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Nasza działalność edytorska:</a:t>
            </a:r>
          </a:p>
          <a:p>
            <a:pPr algn="ctr">
              <a:buNone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1800" dirty="0" smtClean="0"/>
              <a:t>	</a:t>
            </a: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Obrazek sceniczny w jednej odsłonie z wykorzystaniem obrazów                                i  ilustracji Autora- Nowy Targ 2013</a:t>
            </a:r>
          </a:p>
          <a:p>
            <a:pPr algn="ctr">
              <a:buNone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Andrzej Skupień Florek „O ANIOŁOWEJ ZIEMI”</a:t>
            </a:r>
          </a:p>
          <a:p>
            <a:pPr algn="r"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Zbiór gawęd i wierszy poety ze stołowego z wykorzystaniem                                obrazów wybitnego twórcy Władysława Trebuni Tutki. </a:t>
            </a:r>
          </a:p>
          <a:p>
            <a:pPr>
              <a:buNone/>
            </a:pPr>
            <a:endParaRPr lang="pl-PL" sz="1800" dirty="0" smtClean="0"/>
          </a:p>
          <a:p>
            <a:pPr algn="ctr">
              <a:buNone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1656" y="188640"/>
            <a:ext cx="1852344" cy="28272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XI PRZEGLĄD SZKOLNYCH ZESPOŁÓW TEATRALNYCH im. Bronisława Cudzicha</a:t>
            </a:r>
          </a:p>
          <a:p>
            <a:pPr algn="ctr"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Maska 2018 Biały Dunajec </a:t>
            </a:r>
          </a:p>
          <a:p>
            <a:pPr algn="ctr"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Co roku w międzynarodowym dniu teatru. Prezentacja małych form scenicznych          w wykonaniu uczniów szkół Gminy Biały Dunajec, dorobku artystycznego dzieci      i młodzieży. W Setną Rocznicę Odzyskania Niepodległości-inscenizacje legend        i własnych opracowań poświęconych wybitnym Polakom stulecia. Każda edycja przeglądu posiada inną tematykę.</a:t>
            </a:r>
          </a:p>
          <a:p>
            <a:pPr algn="ctr"/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370" name="Picture 2" descr="https://cloud1.edupage.org/cloud/hdimgd1336f93f0c76042d63b6ac569a1db.jpg?z%3AGW43vzTDgfNDY24RNYCUuzgWI85mZcjgvCsdNdAUoxqT8FIlx9%2BQ4n3ToI2c2ft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08920"/>
            <a:ext cx="3724987" cy="27937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8372" name="Picture 4" descr="https://cloud1.edupage.org/cloud/hdimgae5fdfc0efad0213614384ef1b2326.jpg?z%3A4gbVMnX%2B6ANzsdXNu1bym%2FEcJ9mBURWwSGJgvzD9gPcQ7rsilpU5mHLy4sSkpJG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73016"/>
            <a:ext cx="4176464" cy="31323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28800"/>
            <a:ext cx="1996545" cy="42505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16632"/>
            <a:ext cx="8892480" cy="51697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ctr"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    HISTORIA SZKOŁY PODSTAWOWEJ nr 2 W BIAŁYM DUNAJCU</a:t>
            </a:r>
          </a:p>
          <a:p>
            <a:pPr algn="ctr"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     Folder w 100-ą rocznicę powstania szkoły w celu promocji regionu i szkoły,                           z wykorzystaniem zdjęć i prac plastycznych. Biały Dunajec rok: 2008</a:t>
            </a:r>
          </a:p>
          <a:p>
            <a:pPr>
              <a:buNone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None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pl-PL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928894" y="3571876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Płyta CD</a:t>
            </a:r>
          </a:p>
          <a:p>
            <a:pPr algn="ctr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	PIEŚNI. GAWĘDY. POEZJA-sukcesy naszych uczniów w konkursach,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przeglądach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organizowanych na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terenie Podhala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 połączeniu z muzyką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dziecięcego 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zespołu.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30" name="Picture 10" descr="https://cloud2.edupage.org/cloud/hdimg417133ec5f4a74fc4820.jpg?z%3AMHDizGr1n%2FihjVZDotBgSzfv7bIBuq%2Fe50DXaH6cCNHtKs1Hrw9LFojB1I3lmkC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348880"/>
            <a:ext cx="2747798" cy="2060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BIBLIOTEKA- POD SERCEM-</a:t>
            </a:r>
          </a:p>
          <a:p>
            <a:pPr algn="ctr"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Wszechstronna działalność czytelnicza, konkursy literackie i plastyczne, kiermasze książek, które zachęcają do wzbogacenia własnych domowych biblioteczek              i pozwalają polubić czytanie; </a:t>
            </a:r>
          </a:p>
          <a:p>
            <a:pPr algn="ctr"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troska o poszanowanie książki i rozwijanie talentów twórczych  Złota Księga Poezji Dziecięcej;  </a:t>
            </a:r>
          </a:p>
          <a:p>
            <a:pPr algn="ctr">
              <a:buNone/>
            </a:pPr>
            <a:r>
              <a:rPr lang="pl-PL" sz="1800" dirty="0" smtClean="0">
                <a:latin typeface="Times New Roman" pitchFamily="18" charset="0"/>
                <a:cs typeface="Times New Roman" pitchFamily="18" charset="0"/>
              </a:rPr>
              <a:t> konkursy o tytuł: Mistrza Pięknego Czytania.	</a:t>
            </a:r>
            <a:endParaRPr lang="pl-PL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 descr="https://cloud2.edupage.org/cloud/hdimg3a3e3a0157e79770e4afb5e70681dc.jpg?z%3ANcyFo%2BkHUQqdNgxF82wOhcwKRHW1bCTQG5u9N%2Fv1H3jacDxAGSZTf%2BgiL%2B6OmUy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985792"/>
            <a:ext cx="2496277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4" name="Picture 4" descr="https://cloud2.edupage.org/cloud/hdimgc2e40cae2c2b003b5820.jpg?z%3AATXyGGx2lU23awgsViKQYMqK740VfPgjerG65e5fxrlETCzoYkCwcb%2BDdNAql27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7704" y="4149080"/>
            <a:ext cx="307768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6" name="Picture 6" descr="https://cloud1.edupage.org/cloud/hdimg09b8cc26551e9a02b6c8.jpg?z%3A0VMVpfBbUNMMLGGDr1WpIdtlXA%2FrN74jzjOEgrhx6UnYUzFUgg7bglcrVKmvksI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140968"/>
            <a:ext cx="2736304" cy="20522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8" name="Picture 8" descr="https://cloud.edupage.org/cloud/hdimg84b34b8ade4d8e9662b1.jpg?z%3ANZUhEnzO2l4%2B6Vsls9pNCj0Gw0yQGP98Po77lcSrYSfgPE1w%2BsehUnDHLhZ8rF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913784"/>
            <a:ext cx="2592288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40466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Piękno mowy ojczystej przejawia się także w mowie przodków. Dlatego już od ponad      40 lat w szkole organizowany jest Wojewódzki Przegląd Młodych Recytatorów                        i Gawędziarzy im. Andrzeja Skupnia Florka, na który zjeżdżają miłośnicy gwary góralskiej z terenu Podhala, </a:t>
            </a:r>
            <a:r>
              <a:rPr lang="pl-PL" altLang="pl-PL" dirty="0" err="1" smtClean="0">
                <a:latin typeface="Times New Roman" pitchFamily="18" charset="0"/>
                <a:cs typeface="Times New Roman" pitchFamily="18" charset="0"/>
              </a:rPr>
              <a:t>Spisza</a:t>
            </a: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, Orawy i Pienin.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4007" y="1700808"/>
            <a:ext cx="7035985" cy="46929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85720" y="1500174"/>
            <a:ext cx="8640960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Istotnym aspektem edukacji polonistycznej jest </a:t>
            </a:r>
            <a:r>
              <a:rPr lang="pl-PL" altLang="pl-PL" b="1" i="1" dirty="0" smtClean="0">
                <a:latin typeface="Times New Roman" pitchFamily="18" charset="0"/>
                <a:cs typeface="Times New Roman" pitchFamily="18" charset="0"/>
              </a:rPr>
              <a:t>rozwijanie umiejętności</a:t>
            </a: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altLang="pl-PL" b="1" i="1" dirty="0" smtClean="0">
                <a:latin typeface="Times New Roman" pitchFamily="18" charset="0"/>
                <a:cs typeface="Times New Roman" pitchFamily="18" charset="0"/>
              </a:rPr>
              <a:t>czytania</a:t>
            </a: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. Decyduje ona o sukcesach szkolnych ucznia nie tylko na lekcjach języka polskiego. Sprawne czytanie różnych tekstów kultury prowadzi do świadomego i krytycznego ich odbioru, zaspokaja ludzkie potrzeby estetyczne, ma wpływ na życie człowieka, przygotowuje                           do samodzielnego organizowania sobie warsztatu pracy umysłowej.</a:t>
            </a:r>
          </a:p>
          <a:p>
            <a:pPr algn="ctr">
              <a:lnSpc>
                <a:spcPct val="80000"/>
              </a:lnSpc>
            </a:pP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Mając tego świadomość - już w klasach I-III szkoły podstawowej – nauczyciele kładą duży nacisk na popularyzowanie wśród uczniów literatury dziecięcej. Dzieci prowadzą zeszyty lektur, rysują ilustracje dotyczące ich treści, opowiadają przygody poznanych bohaterów.</a:t>
            </a:r>
          </a:p>
          <a:p>
            <a:pPr algn="ctr">
              <a:lnSpc>
                <a:spcPct val="80000"/>
              </a:lnSpc>
            </a:pP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Uczniowie klas starszych uczą się jak analizować i odczytywać symboliczny sens utworów. Podczas pracy z lekturami szczególnie eksponowane są występujące w nich wartości: dobroć, tolerancja, patriotyzm, odwaga, uczciwość itp. Dzięki temu możliwe jest formowanie odpowiednich postaw, tworzenie hierarchii ogólnie przyjętych norm etycznych, kształtowanie prawidłowych relacji międzyludzkich, tak aby młodzież potrafiła odróżnić dobro od zła, prawdę od kłamstwa.</a:t>
            </a:r>
          </a:p>
          <a:p>
            <a:pPr algn="ctr">
              <a:lnSpc>
                <a:spcPct val="80000"/>
              </a:lnSpc>
            </a:pP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 Nauczyciele starają się dobierać lektury odpowiednio do stopnia rozwoju emocjonalnego     i intelektualnego uczniów. Dzięki temu zachęcają dzieci do świadomego czytelnictwa, rozwijają umiejętność czytania ze zrozumieniem.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5008" y="260648"/>
            <a:ext cx="8821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Aby dodatkowo utrwalić treść przeczytanej lektury uczniowie tworzą krzyżówki i gry na ich motywach, rozwiązują zagadki, wykonują prezentacje multimedialne i </a:t>
            </a:r>
            <a:r>
              <a:rPr lang="pl-PL" altLang="pl-PL" dirty="0" err="1" smtClean="0">
                <a:latin typeface="Times New Roman" pitchFamily="18" charset="0"/>
                <a:cs typeface="Times New Roman" pitchFamily="18" charset="0"/>
              </a:rPr>
              <a:t>lapbooki</a:t>
            </a: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. Czwartoklasiści wykonują z dowolnych materiałów postać </a:t>
            </a:r>
            <a:r>
              <a:rPr lang="pl-PL" altLang="pl-PL" dirty="0" err="1" smtClean="0">
                <a:latin typeface="Times New Roman" pitchFamily="18" charset="0"/>
                <a:cs typeface="Times New Roman" pitchFamily="18" charset="0"/>
              </a:rPr>
              <a:t>Pinokia</a:t>
            </a: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 lub akademię pana Kleksa. Piątoklasiści budują pałac Posejdona, a szóstoklasiści dom </a:t>
            </a:r>
            <a:r>
              <a:rPr lang="pl-PL" altLang="pl-PL" dirty="0" err="1" smtClean="0">
                <a:latin typeface="Times New Roman" pitchFamily="18" charset="0"/>
                <a:cs typeface="Times New Roman" pitchFamily="18" charset="0"/>
              </a:rPr>
              <a:t>hobbita</a:t>
            </a: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pl-PL" altLang="pl-PL" dirty="0" smtClean="0">
                <a:latin typeface="Times New Roman" pitchFamily="18" charset="0"/>
                <a:cs typeface="Times New Roman" pitchFamily="18" charset="0"/>
              </a:rPr>
            </a:b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460301" y="3789040"/>
            <a:ext cx="835292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Udział w konkursach czytelniczych organizowanych                                                   przez bibliotekę szkolną i nauczycieli dodatkowo rozbudza </a:t>
            </a:r>
          </a:p>
          <a:p>
            <a:pPr>
              <a:lnSpc>
                <a:spcPct val="80000"/>
              </a:lnSpc>
            </a:pP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w uczniach motywację do czytania. </a:t>
            </a:r>
          </a:p>
          <a:p>
            <a:pPr algn="ctr">
              <a:lnSpc>
                <a:spcPct val="80000"/>
              </a:lnSpc>
            </a:pP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052" name="Picture 4" descr="https://cloud2.edupage.org/cloud/hdimgd2470ac91734aa2b4447.jpg?z%3A2Fyoo0Y4tcYhkVv54Ejapn10u2lD%2FeNS4q5U3ttECKv%2BrvsF25meb1PNUvCJfeX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6063" y="2786312"/>
            <a:ext cx="2188220" cy="307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/>
          <p:cNvSpPr txBox="1"/>
          <p:nvPr/>
        </p:nvSpPr>
        <p:spPr>
          <a:xfrm>
            <a:off x="467544" y="5517232"/>
            <a:ext cx="792088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Uczniowie systematycznie korzystają z księgozbioru klasowej biblioteczki, różnego rodzaju słowników, leksykonów, edukacyjnych programów komputerowych takich jak Władcy Słów i Interaktywna Gramatyka.</a:t>
            </a:r>
          </a:p>
        </p:txBody>
      </p:sp>
      <p:pic>
        <p:nvPicPr>
          <p:cNvPr id="2050" name="Picture 2" descr="https://cloud1.edupage.org/cloud/hdimg6fc53a46095678ae9ad8.jpg?z%3AldeUaIrLxWl19mAE16owf5mzQs9mjtNunYFCLrufeVDeTabpoC%2FhMeXKXGyIzysw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834"/>
          <a:stretch/>
        </p:blipFill>
        <p:spPr bwMode="auto">
          <a:xfrm>
            <a:off x="1324025" y="1715131"/>
            <a:ext cx="3312740" cy="18923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474345"/>
            <a:ext cx="8352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altLang="pl-PL" i="1" dirty="0" smtClean="0">
                <a:latin typeface="Times New Roman" pitchFamily="18" charset="0"/>
                <a:cs typeface="Times New Roman" pitchFamily="18" charset="0"/>
              </a:rPr>
              <a:t>Kształcenie odmiany pisanej języka</a:t>
            </a: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 ma na celu doskonalenie świadomego i celowego posługiwania się poprawną polszczyzną, wypowiadanie się w różnych formach do różnych adresatów, tworzenia własnych tekstów.</a:t>
            </a:r>
          </a:p>
          <a:p>
            <a:pPr algn="ctr"/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W doskonaleniu pisania ważną rolę odgrywa dbałość o poprawność ortograficzną. Uczniowie biorą więc udział w zajęciach, w czasie których ćwiczona jest znajomość zasad ortograficznych.</a:t>
            </a:r>
          </a:p>
          <a:p>
            <a:pPr algn="ctr"/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Swoje umiejętności pisarskie uczniowie wykorzystują podczas wojewódzkich                   i ogólnopolskich konkursów literackich takich jak chociażby:</a:t>
            </a:r>
          </a:p>
          <a:p>
            <a:pPr algn="ctr">
              <a:buFontTx/>
              <a:buChar char="•"/>
            </a:pP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Konkurs Literacki im. Św. Brata Alberta</a:t>
            </a:r>
          </a:p>
          <a:p>
            <a:pPr algn="ctr">
              <a:buFontTx/>
              <a:buChar char="•"/>
            </a:pP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Konkurs Literacki „ Jan Paweł II – Patron Najgodniejszy”</a:t>
            </a:r>
          </a:p>
          <a:p>
            <a:pPr algn="ctr">
              <a:buFontTx/>
              <a:buChar char="•"/>
            </a:pPr>
            <a:r>
              <a:rPr lang="pl-PL" altLang="pl-PL" dirty="0" smtClean="0">
                <a:latin typeface="Times New Roman" pitchFamily="18" charset="0"/>
                <a:cs typeface="Times New Roman" pitchFamily="18" charset="0"/>
              </a:rPr>
              <a:t>Odkrywamy Średniowiecze</a:t>
            </a:r>
          </a:p>
          <a:p>
            <a:pPr algn="ctr">
              <a:buFontTx/>
              <a:buChar char="•"/>
            </a:pPr>
            <a:endParaRPr lang="pl-PL" altLang="pl-PL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pl-PL" altLang="pl-PL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cloud2.edupage.org/cloud/hdimg2f70c3773b46939248ad.jpg?z%3Aq5erKyJ7ciIockPgaKDGryMI3o9TQ2w6TyoH6fOC6RdjZUREflgYoHfH4juc3RN8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639"/>
          <a:stretch/>
        </p:blipFill>
        <p:spPr bwMode="auto">
          <a:xfrm>
            <a:off x="2166737" y="3645024"/>
            <a:ext cx="4810526" cy="300759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95536" y="620688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pl-PL" sz="3600" b="1" dirty="0" smtClean="0">
                <a:latin typeface="Monotype Corsiva" pitchFamily="66" charset="0"/>
              </a:rPr>
              <a:t>2. </a:t>
            </a:r>
          </a:p>
          <a:p>
            <a:pPr algn="ctr">
              <a:buNone/>
            </a:pPr>
            <a:r>
              <a:rPr lang="pl-PL" sz="3600" b="1" dirty="0" smtClean="0">
                <a:latin typeface="Monotype Corsiva" pitchFamily="66" charset="0"/>
              </a:rPr>
              <a:t>Porozumiewanie się w języku obcym</a:t>
            </a:r>
            <a:endParaRPr lang="pl-PL" sz="3600" b="1" dirty="0">
              <a:latin typeface="Monotype Corsiva" pitchFamily="66" charset="0"/>
            </a:endParaRPr>
          </a:p>
        </p:txBody>
      </p:sp>
      <p:pic>
        <p:nvPicPr>
          <p:cNvPr id="4" name="Picture 2" descr="Znalezione obrazy dla zapytania komunikacja w jezyku angielskim i niemiecki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988840"/>
            <a:ext cx="5688632" cy="39650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958</TotalTime>
  <Words>2749</Words>
  <Application>Microsoft Office PowerPoint</Application>
  <PresentationFormat>Pokaz na ekranie (4:3)</PresentationFormat>
  <Paragraphs>174</Paragraphs>
  <Slides>48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48</vt:i4>
      </vt:variant>
    </vt:vector>
  </HeadingPairs>
  <TitlesOfParts>
    <vt:vector size="49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  <vt:lpstr>Slajd 39</vt:lpstr>
      <vt:lpstr>Slajd 40</vt:lpstr>
      <vt:lpstr>Slajd 41</vt:lpstr>
      <vt:lpstr>Slajd 42</vt:lpstr>
      <vt:lpstr>Slajd 43</vt:lpstr>
      <vt:lpstr>Slajd 44</vt:lpstr>
      <vt:lpstr>Slajd 45</vt:lpstr>
      <vt:lpstr>Slajd 46</vt:lpstr>
      <vt:lpstr>Slajd 47</vt:lpstr>
      <vt:lpstr>Slajd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Rozwijanie kompetencji kluczowych  w Szkole Podstawowej nr 2  w Białym Dunajcu.</dc:title>
  <dc:creator>OSOBISTY</dc:creator>
  <cp:lastModifiedBy>user</cp:lastModifiedBy>
  <cp:revision>35</cp:revision>
  <dcterms:created xsi:type="dcterms:W3CDTF">2018-05-09T17:25:47Z</dcterms:created>
  <dcterms:modified xsi:type="dcterms:W3CDTF">2018-05-14T08:28:51Z</dcterms:modified>
</cp:coreProperties>
</file>