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5"/>
  </p:notesMasterIdLst>
  <p:sldIdLst>
    <p:sldId id="256" r:id="rId2"/>
    <p:sldId id="268" r:id="rId3"/>
    <p:sldId id="258" r:id="rId4"/>
    <p:sldId id="307" r:id="rId5"/>
    <p:sldId id="311" r:id="rId6"/>
    <p:sldId id="319" r:id="rId7"/>
    <p:sldId id="320" r:id="rId8"/>
    <p:sldId id="288" r:id="rId9"/>
    <p:sldId id="293" r:id="rId10"/>
    <p:sldId id="289" r:id="rId11"/>
    <p:sldId id="290" r:id="rId12"/>
    <p:sldId id="294" r:id="rId13"/>
    <p:sldId id="291" r:id="rId14"/>
    <p:sldId id="313" r:id="rId15"/>
    <p:sldId id="321" r:id="rId16"/>
    <p:sldId id="314" r:id="rId17"/>
    <p:sldId id="322" r:id="rId18"/>
    <p:sldId id="315" r:id="rId19"/>
    <p:sldId id="323" r:id="rId20"/>
    <p:sldId id="316" r:id="rId21"/>
    <p:sldId id="324" r:id="rId22"/>
    <p:sldId id="260" r:id="rId23"/>
    <p:sldId id="270" r:id="rId24"/>
    <p:sldId id="263" r:id="rId25"/>
    <p:sldId id="271" r:id="rId26"/>
    <p:sldId id="262" r:id="rId27"/>
    <p:sldId id="272" r:id="rId28"/>
    <p:sldId id="267" r:id="rId29"/>
    <p:sldId id="292" r:id="rId30"/>
    <p:sldId id="298" r:id="rId31"/>
    <p:sldId id="264" r:id="rId32"/>
    <p:sldId id="273" r:id="rId33"/>
    <p:sldId id="317" r:id="rId34"/>
    <p:sldId id="318" r:id="rId35"/>
    <p:sldId id="280" r:id="rId36"/>
    <p:sldId id="297" r:id="rId37"/>
    <p:sldId id="281" r:id="rId38"/>
    <p:sldId id="305" r:id="rId39"/>
    <p:sldId id="306" r:id="rId40"/>
    <p:sldId id="308" r:id="rId41"/>
    <p:sldId id="309" r:id="rId42"/>
    <p:sldId id="274" r:id="rId43"/>
    <p:sldId id="275" r:id="rId44"/>
    <p:sldId id="300" r:id="rId45"/>
    <p:sldId id="301" r:id="rId46"/>
    <p:sldId id="302" r:id="rId47"/>
    <p:sldId id="303" r:id="rId48"/>
    <p:sldId id="304" r:id="rId49"/>
    <p:sldId id="276" r:id="rId50"/>
    <p:sldId id="295" r:id="rId51"/>
    <p:sldId id="282" r:id="rId52"/>
    <p:sldId id="296" r:id="rId53"/>
    <p:sldId id="277" r:id="rId54"/>
    <p:sldId id="287" r:id="rId55"/>
    <p:sldId id="265" r:id="rId56"/>
    <p:sldId id="278" r:id="rId57"/>
    <p:sldId id="266" r:id="rId58"/>
    <p:sldId id="279" r:id="rId59"/>
    <p:sldId id="283" r:id="rId60"/>
    <p:sldId id="299" r:id="rId61"/>
    <p:sldId id="284" r:id="rId62"/>
    <p:sldId id="285" r:id="rId63"/>
    <p:sldId id="286" r:id="rId6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99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670CB-9F3D-4323-8DD3-70E3B3C06E6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1A61D-ECE0-4606-8643-DB3B5490B06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1A61D-ECE0-4606-8643-DB3B5490B063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2943-2805-4748-BB84-37636DAF6A0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FF01A-6018-4748-A2EA-F377444832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2943-2805-4748-BB84-37636DAF6A0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F01A-6018-4748-A2EA-F377444832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2943-2805-4748-BB84-37636DAF6A0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F01A-6018-4748-A2EA-F377444832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4F2943-2805-4748-BB84-37636DAF6A0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CFF01A-6018-4748-A2EA-F377444832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2943-2805-4748-BB84-37636DAF6A0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F01A-6018-4748-A2EA-F377444832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2943-2805-4748-BB84-37636DAF6A0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F01A-6018-4748-A2EA-F377444832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F01A-6018-4748-A2EA-F377444832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2943-2805-4748-BB84-37636DAF6A0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2943-2805-4748-BB84-37636DAF6A0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F01A-6018-4748-A2EA-F377444832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2943-2805-4748-BB84-37636DAF6A0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FF01A-6018-4748-A2EA-F377444832B4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4F2943-2805-4748-BB84-37636DAF6A0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CFF01A-6018-4748-A2EA-F377444832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F2943-2805-4748-BB84-37636DAF6A0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CFF01A-6018-4748-A2EA-F377444832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4F2943-2805-4748-BB84-37636DAF6A0B}" type="datetimeFigureOut">
              <a:rPr lang="pl-PL" smtClean="0"/>
              <a:pPr/>
              <a:t>2018-06-17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CFF01A-6018-4748-A2EA-F377444832B4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8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Miedary  </a:t>
            </a:r>
            <a:br>
              <a:rPr lang="pl-PL" sz="8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</a:br>
            <a:r>
              <a:rPr lang="pl-PL" sz="8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Dawniej i dziś</a:t>
            </a:r>
            <a:endParaRPr lang="pl-PL" sz="88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Obraz 3" descr="Miedary_-_he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643314"/>
            <a:ext cx="2639916" cy="292895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19146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Dziś to ulica 1-go </a:t>
            </a:r>
            <a:r>
              <a:rPr lang="pl-PL" sz="5400" dirty="0" smtClean="0">
                <a:solidFill>
                  <a:schemeClr val="bg1"/>
                </a:solidFill>
              </a:rPr>
              <a:t>Maja</a:t>
            </a:r>
            <a:endParaRPr lang="pl-PL" sz="5400" dirty="0">
              <a:solidFill>
                <a:schemeClr val="bg1"/>
              </a:solidFill>
            </a:endParaRPr>
          </a:p>
        </p:txBody>
      </p:sp>
      <p:pic>
        <p:nvPicPr>
          <p:cNvPr id="49154" name="Picture 2" descr="https://scontent-waw1-1.xx.fbcdn.net/v/t1.15752-9/34827300_2156295537955098_7102574034277105664_n.jpg?_nc_cat=0&amp;oh=4bbb2e3ef60d2586f428394dbd1702a3&amp;oe=5BB49F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00108"/>
            <a:ext cx="7524802" cy="56436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54870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Dawniej </a:t>
            </a:r>
            <a:r>
              <a:rPr lang="pl-PL" sz="5400" dirty="0" err="1" smtClean="0">
                <a:solidFill>
                  <a:schemeClr val="bg1"/>
                </a:solidFill>
              </a:rPr>
              <a:t>Beuthenerstra</a:t>
            </a:r>
            <a:r>
              <a:rPr lang="de-DE" sz="5400" dirty="0" smtClean="0">
                <a:solidFill>
                  <a:schemeClr val="bg1"/>
                </a:solidFill>
              </a:rPr>
              <a:t>ß</a:t>
            </a:r>
            <a:r>
              <a:rPr lang="pl-PL" sz="5400" dirty="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3074" name="Picture 2" descr="Miedary doÅ¼ynki Hitlerjug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7920880" cy="5633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22918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15106"/>
          </a:xfrm>
        </p:spPr>
        <p:txBody>
          <a:bodyPr>
            <a:normAutofit/>
          </a:bodyPr>
          <a:lstStyle/>
          <a:p>
            <a:pPr algn="ctr"/>
            <a:r>
              <a:rPr lang="pl-PL" sz="4900" dirty="0" smtClean="0">
                <a:solidFill>
                  <a:schemeClr val="bg1"/>
                </a:solidFill>
              </a:rPr>
              <a:t>Na zdjęciu widać </a:t>
            </a:r>
            <a:r>
              <a:rPr lang="pl-PL" sz="4900" dirty="0" smtClean="0">
                <a:solidFill>
                  <a:schemeClr val="bg1"/>
                </a:solidFill>
              </a:rPr>
              <a:t>przemarsz ulicą </a:t>
            </a:r>
            <a:r>
              <a:rPr lang="pl-PL" sz="4900" dirty="0" err="1" smtClean="0">
                <a:solidFill>
                  <a:schemeClr val="bg1"/>
                </a:solidFill>
              </a:rPr>
              <a:t>Hitler-Jugend</a:t>
            </a:r>
            <a:r>
              <a:rPr lang="pl-PL" sz="4900" dirty="0" smtClean="0">
                <a:solidFill>
                  <a:schemeClr val="bg1"/>
                </a:solidFill>
              </a:rPr>
              <a:t> – hitlerowskiej organizacji młodzieżowej; lata 30-te XX wieku. </a:t>
            </a:r>
          </a:p>
          <a:p>
            <a:pPr algn="ctr"/>
            <a:r>
              <a:rPr lang="pl-PL" sz="4900" dirty="0" smtClean="0">
                <a:solidFill>
                  <a:schemeClr val="bg1"/>
                </a:solidFill>
              </a:rPr>
              <a:t>Po 1945 roku ulica nosiła nazwę Armii Czerwonej.</a:t>
            </a:r>
            <a:endParaRPr lang="pl-PL" sz="4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9931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Dziś to ul</a:t>
            </a:r>
            <a:r>
              <a:rPr lang="pl-PL" sz="5400" dirty="0" smtClean="0">
                <a:solidFill>
                  <a:schemeClr val="bg1"/>
                </a:solidFill>
              </a:rPr>
              <a:t>ica</a:t>
            </a:r>
            <a:r>
              <a:rPr lang="pl-PL" sz="5400" dirty="0" smtClean="0">
                <a:solidFill>
                  <a:schemeClr val="bg1"/>
                </a:solidFill>
              </a:rPr>
              <a:t> Główna</a:t>
            </a:r>
            <a:endParaRPr lang="pl-PL" sz="5400" dirty="0">
              <a:solidFill>
                <a:schemeClr val="bg1"/>
              </a:solidFill>
            </a:endParaRPr>
          </a:p>
        </p:txBody>
      </p:sp>
      <p:pic>
        <p:nvPicPr>
          <p:cNvPr id="46082" name="Picture 2" descr="https://scontent-waw1-1.xx.fbcdn.net/v/t1.15752-9/35054403_2156295511288434_4490885209914343424_n.jpg?_nc_cat=0&amp;oh=0175ba3b982f9c48a1a9c4f50cc07f91&amp;oe=5BB139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928670"/>
            <a:ext cx="4857784" cy="5572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987314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Dzisiejsza</a:t>
            </a:r>
            <a:r>
              <a:rPr lang="pl-PL" sz="5400" dirty="0" smtClean="0">
                <a:solidFill>
                  <a:schemeClr val="bg1"/>
                </a:solidFill>
              </a:rPr>
              <a:t> </a:t>
            </a:r>
            <a:r>
              <a:rPr lang="pl-PL" sz="5400" dirty="0" smtClean="0">
                <a:solidFill>
                  <a:schemeClr val="bg1"/>
                </a:solidFill>
              </a:rPr>
              <a:t>ulica</a:t>
            </a:r>
            <a:r>
              <a:rPr lang="pl-PL" sz="5400" dirty="0" smtClean="0">
                <a:solidFill>
                  <a:schemeClr val="bg1"/>
                </a:solidFill>
              </a:rPr>
              <a:t> </a:t>
            </a:r>
            <a:r>
              <a:rPr lang="pl-PL" sz="5400" dirty="0" smtClean="0">
                <a:solidFill>
                  <a:schemeClr val="bg1"/>
                </a:solidFill>
              </a:rPr>
              <a:t>D</a:t>
            </a:r>
            <a:r>
              <a:rPr lang="pl-PL" sz="5400" dirty="0" smtClean="0">
                <a:solidFill>
                  <a:schemeClr val="bg1"/>
                </a:solidFill>
              </a:rPr>
              <a:t>worcowa</a:t>
            </a:r>
            <a:endParaRPr lang="pl-PL" sz="54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scontent-waw1-1.xx.fbcdn.net/v/t1.15752-9/35026679_2156295561288429_8950691714352283648_n.jpg?_nc_cat=0&amp;oh=bc590ac7b79379f1120f88adeb9c8b7b&amp;oe=5B78800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7143800" cy="53578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900" dirty="0" smtClean="0">
                <a:solidFill>
                  <a:schemeClr val="bg1"/>
                </a:solidFill>
              </a:rPr>
              <a:t>To dawniej </a:t>
            </a:r>
            <a:r>
              <a:rPr lang="pl-PL" sz="4900" dirty="0" err="1" smtClean="0">
                <a:solidFill>
                  <a:schemeClr val="bg1"/>
                </a:solidFill>
              </a:rPr>
              <a:t>Bahnhofstra</a:t>
            </a:r>
            <a:r>
              <a:rPr lang="de-DE" sz="4800" dirty="0" smtClean="0">
                <a:solidFill>
                  <a:schemeClr val="bg1"/>
                </a:solidFill>
              </a:rPr>
              <a:t>ß</a:t>
            </a:r>
            <a:r>
              <a:rPr lang="pl-PL" sz="4900" dirty="0" smtClean="0">
                <a:solidFill>
                  <a:schemeClr val="bg1"/>
                </a:solidFill>
              </a:rPr>
              <a:t>e</a:t>
            </a:r>
            <a:endParaRPr lang="pl-PL" sz="49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/>
            </a:r>
            <a:br>
              <a:rPr lang="pl-PL" sz="4800" dirty="0" smtClean="0">
                <a:solidFill>
                  <a:schemeClr val="bg1"/>
                </a:solidFill>
              </a:rPr>
            </a:br>
            <a:endParaRPr lang="pl-PL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90584"/>
          </a:xfrm>
        </p:spPr>
        <p:txBody>
          <a:bodyPr/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Dzisiejsza ulica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sz="5400" dirty="0" smtClean="0">
                <a:solidFill>
                  <a:schemeClr val="bg1"/>
                </a:solidFill>
              </a:rPr>
              <a:t>Jesionowa</a:t>
            </a:r>
            <a:endParaRPr lang="pl-PL" sz="5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scontent-waw1-1.xx.fbcdn.net/v/t1.15752-9/34906654_2156296171288368_4594691262333845504_n.jpg?_nc_cat=0&amp;oh=d3da36d8ed88937e7e762772c88a553b&amp;oe=5BB7EB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810522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4900" dirty="0" smtClean="0">
                <a:solidFill>
                  <a:schemeClr val="bg1"/>
                </a:solidFill>
              </a:rPr>
              <a:t>To dawniej </a:t>
            </a:r>
            <a:r>
              <a:rPr lang="pl-PL" sz="4900" dirty="0" err="1" smtClean="0">
                <a:solidFill>
                  <a:schemeClr val="bg1"/>
                </a:solidFill>
              </a:rPr>
              <a:t>Alte</a:t>
            </a:r>
            <a:r>
              <a:rPr lang="pl-PL" sz="4900" dirty="0" smtClean="0">
                <a:solidFill>
                  <a:schemeClr val="bg1"/>
                </a:solidFill>
              </a:rPr>
              <a:t> </a:t>
            </a:r>
            <a:r>
              <a:rPr lang="pl-PL" sz="4900" dirty="0" err="1" smtClean="0">
                <a:solidFill>
                  <a:schemeClr val="bg1"/>
                </a:solidFill>
              </a:rPr>
              <a:t>Kirchweg</a:t>
            </a:r>
            <a:endParaRPr lang="pl-PL" sz="4900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Dzisiejsza ulica Wąska</a:t>
            </a:r>
            <a:endParaRPr lang="pl-PL" sz="5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scontent-waw1-1.xx.fbcdn.net/v/t1.15752-9/34788853_2156295674621751_9111294156596051968_n.jpg?_nc_cat=0&amp;oh=f2f41d0eadb43fbd0377ddc5154627bb&amp;oe=5BBE40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4286280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900" dirty="0" smtClean="0">
                <a:solidFill>
                  <a:schemeClr val="bg1"/>
                </a:solidFill>
              </a:rPr>
              <a:t>To dawniej </a:t>
            </a:r>
            <a:r>
              <a:rPr lang="pl-PL" sz="5400" dirty="0" err="1" smtClean="0">
                <a:solidFill>
                  <a:schemeClr val="bg1"/>
                </a:solidFill>
              </a:rPr>
              <a:t>Am</a:t>
            </a:r>
            <a:r>
              <a:rPr lang="pl-PL" sz="5400" dirty="0" smtClean="0">
                <a:solidFill>
                  <a:schemeClr val="bg1"/>
                </a:solidFill>
              </a:rPr>
              <a:t> </a:t>
            </a:r>
            <a:r>
              <a:rPr lang="pl-PL" sz="5400" dirty="0" err="1" smtClean="0">
                <a:solidFill>
                  <a:schemeClr val="bg1"/>
                </a:solidFill>
              </a:rPr>
              <a:t>Dorfgraben</a:t>
            </a:r>
            <a:endParaRPr lang="pl-PL" sz="4900" dirty="0" smtClean="0">
              <a:solidFill>
                <a:schemeClr val="bg1"/>
              </a:solidFill>
            </a:endParaRPr>
          </a:p>
          <a:p>
            <a:endParaRPr lang="pl-PL" sz="49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waw1-1.xx.fbcdn.net/v/t1.15752-9/34586102_2154945064756812_1518505590379249664_n.jpg?_nc_cat=0&amp;oh=d4795aff2ab9b76d9688d2d3dc1fae48&amp;oe=5B810B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572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00B0F0"/>
                </a:solidFill>
              </a:rPr>
              <a:t>MIEDAR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00B0F0"/>
                </a:solidFill>
              </a:rPr>
              <a:t>IMMENWALD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00B0F0"/>
                </a:solidFill>
              </a:rPr>
              <a:t>MIODARY</a:t>
            </a:r>
          </a:p>
          <a:p>
            <a:pPr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00B0F0"/>
                </a:solidFill>
              </a:rPr>
              <a:t>MIEDARY</a:t>
            </a:r>
            <a:endParaRPr lang="pl-PL" sz="3200" b="1" dirty="0">
              <a:solidFill>
                <a:srgbClr val="00B0F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219200"/>
          </a:xfrm>
        </p:spPr>
        <p:txBody>
          <a:bodyPr/>
          <a:lstStyle/>
          <a:p>
            <a:r>
              <a:rPr lang="pl-PL" b="1" dirty="0" smtClean="0">
                <a:solidFill>
                  <a:srgbClr val="00B0F0"/>
                </a:solidFill>
              </a:rPr>
              <a:t>Wszystkie nazwy Miedar</a:t>
            </a:r>
            <a:endParaRPr lang="pl-PL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Dzisiejsza ulica </a:t>
            </a:r>
            <a:r>
              <a:rPr lang="pl-PL" sz="5400" dirty="0" smtClean="0">
                <a:solidFill>
                  <a:schemeClr val="bg1"/>
                </a:solidFill>
              </a:rPr>
              <a:t>Kościuszki</a:t>
            </a:r>
            <a:endParaRPr lang="pl-PL" sz="5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content-waw1-1.xx.fbcdn.net/v/t1.15752-9/34984725_2156296597954992_3212228567781867520_n.jpg?_nc_cat=0&amp;oh=9e4d7d9aab0daaa674147c8372b21469&amp;oe=5BBEDE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7143799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900" dirty="0" smtClean="0">
                <a:solidFill>
                  <a:schemeClr val="bg1"/>
                </a:solidFill>
              </a:rPr>
              <a:t>To dawniej </a:t>
            </a:r>
            <a:r>
              <a:rPr lang="pl-PL" sz="4900" dirty="0" err="1" smtClean="0">
                <a:solidFill>
                  <a:schemeClr val="bg1"/>
                </a:solidFill>
              </a:rPr>
              <a:t>Schlageterstra</a:t>
            </a:r>
            <a:r>
              <a:rPr lang="de-DE" sz="4900" dirty="0" smtClean="0">
                <a:solidFill>
                  <a:schemeClr val="bg1"/>
                </a:solidFill>
              </a:rPr>
              <a:t>ß</a:t>
            </a:r>
            <a:r>
              <a:rPr lang="pl-PL" sz="4900" dirty="0" smtClean="0">
                <a:solidFill>
                  <a:schemeClr val="bg1"/>
                </a:solidFill>
              </a:rPr>
              <a:t>e</a:t>
            </a:r>
            <a:endParaRPr lang="pl-PL" sz="4900" dirty="0" smtClean="0">
              <a:solidFill>
                <a:schemeClr val="bg1"/>
              </a:solidFill>
            </a:endParaRPr>
          </a:p>
          <a:p>
            <a:endParaRPr lang="pl-PL" sz="49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85762" y="0"/>
            <a:ext cx="8229600" cy="1142984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Miedarski kościół dawniej 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scontent-waw1-1.xx.fbcdn.net/v/t1.15752-9/34392474_2153083258276326_5136565162693623808_n.jpg?_nc_cat=0&amp;oh=95274048b797d6e83a5cc7e929a023f3&amp;oe=5B835A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643338" cy="2732504"/>
          </a:xfrm>
          <a:prstGeom prst="rect">
            <a:avLst/>
          </a:prstGeom>
          <a:noFill/>
        </p:spPr>
      </p:pic>
      <p:pic>
        <p:nvPicPr>
          <p:cNvPr id="8196" name="Picture 4" descr="https://scontent-waw1-1.xx.fbcdn.net/v/t1.15752-9/34442923_2153082974943021_8972735440725475328_n.jpg?_nc_cat=0&amp;oh=4d532d30e888a131633586228bf0dcdc&amp;oe=5B83D1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04"/>
            <a:ext cx="4000528" cy="3000396"/>
          </a:xfrm>
          <a:prstGeom prst="rect">
            <a:avLst/>
          </a:prstGeom>
          <a:noFill/>
        </p:spPr>
      </p:pic>
      <p:pic>
        <p:nvPicPr>
          <p:cNvPr id="8197" name="Picture 5" descr="C:\Users\Klasik\Desktop\heb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71612"/>
            <a:ext cx="3750495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000108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Miedarski kościół dziś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s://scontent-waw1-1.xx.fbcdn.net/v/t1.15752-9/34274742_2153084438276208_3441809249951285248_n.jpg?_nc_cat=0&amp;oh=b583002c1fbe57cdbe8f4b2dd8350fd8&amp;oe=5BAE7A7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928670"/>
            <a:ext cx="3545557" cy="5733256"/>
          </a:xfrm>
          <a:prstGeom prst="rect">
            <a:avLst/>
          </a:prstGeom>
          <a:noFill/>
        </p:spPr>
      </p:pic>
      <p:pic>
        <p:nvPicPr>
          <p:cNvPr id="28676" name="Picture 4" descr="https://scontent-waw1-1.xx.fbcdn.net/v/t1.15752-9/34305147_2153083034943015_8220374423073456128_n.jpg?_nc_cat=0&amp;oh=50e0413436798bda9576e2a29672a687&amp;oe=5BB84F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4214810" cy="56197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4436319_2153083121609673_921885227526547046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857364"/>
            <a:ext cx="4381530" cy="3286148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   </a:t>
            </a:r>
            <a:r>
              <a:rPr lang="pl-PL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Kościelny ołtarz dawniej</a:t>
            </a:r>
            <a:endParaRPr lang="pl-PL" sz="4400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7170" name="Picture 2" descr="https://scontent-waw1-1.xx.fbcdn.net/v/t1.15752-9/34464120_2153084194942899_6715879677438722048_n.jpg?_nc_cat=0&amp;oh=b13186cb85598e4f9482f9819035e692&amp;oe=5BC0D4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667128" cy="4889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Kościelny ołtarz dziś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29700" name="Picture 4" descr="https://scontent-waw1-1.xx.fbcdn.net/v/t1.15752-9/34199851_2153083274942991_5984485049448267776_n.jpg?_nc_cat=0&amp;oh=e348555a1bd546b74cf1e142a28ee699&amp;oe=5BAFBD7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8429684" cy="5143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4394826_2152581741659811_598864620703816089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85860"/>
            <a:ext cx="6956316" cy="5214427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71570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</a:t>
            </a:r>
            <a:r>
              <a:rPr lang="pl-PL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Dom klaretynów dawniej</a:t>
            </a:r>
            <a:endParaRPr lang="pl-PL" sz="4400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Dom klaretynów dziś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https://scontent-waw1-1.xx.fbcdn.net/v/t1.15752-9/34408928_2153083048276347_6658507482823917568_n.jpg?_nc_cat=0&amp;oh=6bbbb1b4fbe854d6d1a8843eb4213acd&amp;oe=5BB029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783091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3552844" y="5429264"/>
            <a:ext cx="5591156" cy="11430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Procesja po dzwony, które miały być rozładowywane na miedarskim dworcu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500034" y="0"/>
            <a:ext cx="8305800" cy="1981200"/>
          </a:xfrm>
        </p:spPr>
        <p:txBody>
          <a:bodyPr/>
          <a:lstStyle/>
          <a:p>
            <a:r>
              <a:rPr lang="pl-PL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       Procesja po dzwony kościelne przed II wojną światową</a:t>
            </a:r>
            <a:endParaRPr lang="pl-PL" sz="4400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Symbol zastępczy zawartości 3" descr="34338170_2153083464942972_3777740726893281280_n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132856"/>
            <a:ext cx="4933950" cy="3357562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0371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Goik(gaik) w Miedarach w latach </a:t>
            </a:r>
            <a:r>
              <a:rPr lang="pl-PL" dirty="0" smtClean="0">
                <a:solidFill>
                  <a:schemeClr val="bg1"/>
                </a:solidFill>
              </a:rPr>
              <a:t>20-tych </a:t>
            </a:r>
            <a:r>
              <a:rPr lang="pl-PL" dirty="0" smtClean="0">
                <a:solidFill>
                  <a:schemeClr val="bg1"/>
                </a:solidFill>
              </a:rPr>
              <a:t>XX wieku.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098" name="Picture 2" descr="goik Mied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9944"/>
            <a:ext cx="7605074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8473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00034" y="1840790"/>
            <a:ext cx="8229600" cy="4572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dirty="0" smtClean="0">
                <a:solidFill>
                  <a:schemeClr val="bg1"/>
                </a:solidFill>
              </a:rPr>
              <a:t>Osada </a:t>
            </a:r>
            <a:r>
              <a:rPr lang="pl-PL" dirty="0" smtClean="0">
                <a:solidFill>
                  <a:schemeClr val="bg1"/>
                </a:solidFill>
              </a:rPr>
              <a:t>Miedary powstała </a:t>
            </a:r>
            <a:r>
              <a:rPr lang="pl-PL" dirty="0" smtClean="0">
                <a:solidFill>
                  <a:schemeClr val="bg1"/>
                </a:solidFill>
              </a:rPr>
              <a:t>na przełomie XII i XIII wieku </a:t>
            </a:r>
            <a:r>
              <a:rPr lang="pl-PL" dirty="0" smtClean="0">
                <a:solidFill>
                  <a:schemeClr val="bg1"/>
                </a:solidFill>
              </a:rPr>
              <a:t>w </a:t>
            </a:r>
            <a:r>
              <a:rPr lang="pl-PL" dirty="0" smtClean="0">
                <a:solidFill>
                  <a:schemeClr val="bg1"/>
                </a:solidFill>
              </a:rPr>
              <a:t>ramach szerokiego zagospodarowywania nieużytków Śląska. Na początku nosiła nazwę Miodary - nazwa pochodziła od służby pszczelarskiej, w </a:t>
            </a:r>
            <a:r>
              <a:rPr lang="pl-PL" dirty="0" smtClean="0">
                <a:solidFill>
                  <a:schemeClr val="bg1"/>
                </a:solidFill>
              </a:rPr>
              <a:t>skład której </a:t>
            </a:r>
            <a:r>
              <a:rPr lang="pl-PL" dirty="0" smtClean="0">
                <a:solidFill>
                  <a:schemeClr val="bg1"/>
                </a:solidFill>
              </a:rPr>
              <a:t>wchodzili </a:t>
            </a:r>
            <a:r>
              <a:rPr lang="pl-PL" dirty="0">
                <a:solidFill>
                  <a:schemeClr val="bg1"/>
                </a:solidFill>
              </a:rPr>
              <a:t>b</a:t>
            </a:r>
            <a:r>
              <a:rPr lang="pl-PL" dirty="0" smtClean="0">
                <a:solidFill>
                  <a:schemeClr val="bg1"/>
                </a:solidFill>
              </a:rPr>
              <a:t>artnicy, bartodzieje, miodziarze; dzisiaj Bartnik czy Bartodziej to często spotykane nazwiska na Śląsku.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solidFill>
                  <a:schemeClr val="bg1"/>
                </a:solidFill>
              </a:rPr>
              <a:t> Miodziarze zajmowali się zbieraniem miodu i jego przerabianiem. Należy jednak tę nazwę wywodzić nie od słowa Met, co z niemieckiego oznacza miód pitny, ale od nazwy starosłowiańskiego medu, znaczącego miód.</a:t>
            </a:r>
          </a:p>
          <a:p>
            <a:pPr>
              <a:buNone/>
            </a:pPr>
            <a:endParaRPr lang="pl-PL" dirty="0" smtClean="0">
              <a:solidFill>
                <a:srgbClr val="C00000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1285860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Początki Miedar</a:t>
            </a:r>
            <a:endParaRPr lang="pl-PL" sz="5400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77500" lnSpcReduction="20000"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Gaik to śląskie obchody Marzanny</a:t>
            </a:r>
          </a:p>
          <a:p>
            <a:r>
              <a:rPr lang="pl-PL" sz="2800" dirty="0">
                <a:solidFill>
                  <a:schemeClr val="bg1"/>
                </a:solidFill>
              </a:rPr>
              <a:t>Nie wiadomo, od kiedy na Śląsku kultywuje się tradycję topienia marzanny i chodzenia z gaikiem. Uważany przez kościół za zwyczaj pogański i tępiony przez tę instytucję, zdołał przetrwać na Śląsku nawet wówczas, gdy prawie zanikł w innych rejonach </a:t>
            </a:r>
            <a:r>
              <a:rPr lang="pl-PL" sz="2800" dirty="0" smtClean="0">
                <a:solidFill>
                  <a:schemeClr val="bg1"/>
                </a:solidFill>
              </a:rPr>
              <a:t>Polski.</a:t>
            </a:r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>
                <a:solidFill>
                  <a:schemeClr val="bg1"/>
                </a:solidFill>
              </a:rPr>
              <a:t>Badacze zwracają uwagę, że dawniej z własnoręcznie wykonaną </a:t>
            </a:r>
            <a:r>
              <a:rPr lang="pl-PL" sz="2800" dirty="0" smtClean="0">
                <a:solidFill>
                  <a:schemeClr val="bg1"/>
                </a:solidFill>
              </a:rPr>
              <a:t>Marzanną </a:t>
            </a:r>
            <a:r>
              <a:rPr lang="pl-PL" sz="2800" dirty="0">
                <a:solidFill>
                  <a:schemeClr val="bg1"/>
                </a:solidFill>
              </a:rPr>
              <a:t>chodziły jedynie kobiety i dziewczęta, a dopiero później zwyczaj ten został przejęty przez młodzież i </a:t>
            </a:r>
            <a:r>
              <a:rPr lang="pl-PL" sz="2800" dirty="0" smtClean="0">
                <a:solidFill>
                  <a:schemeClr val="bg1"/>
                </a:solidFill>
              </a:rPr>
              <a:t>dzieci . </a:t>
            </a:r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>
                <a:solidFill>
                  <a:schemeClr val="bg1"/>
                </a:solidFill>
              </a:rPr>
              <a:t>Kukły były obnoszone po wsi. Przed kolejnymi domostwami, zwłaszcza tymi, gdzie mieszkały młode dziewczęta, śpiewano piosenki, czasem improwizowane. Gospodarze nagradzali śpiewających datkami w postaci pieniędzy i </a:t>
            </a:r>
            <a:r>
              <a:rPr lang="pl-PL" sz="2800" dirty="0" smtClean="0">
                <a:solidFill>
                  <a:schemeClr val="bg1"/>
                </a:solidFill>
              </a:rPr>
              <a:t>jajek. Następnie </a:t>
            </a:r>
            <a:r>
              <a:rPr lang="pl-PL" sz="2800" dirty="0">
                <a:solidFill>
                  <a:schemeClr val="bg1"/>
                </a:solidFill>
              </a:rPr>
              <a:t>pochód wychodził poza wieś i przy śpiewie szedł nad zbiornik wodny znajdujący się w </a:t>
            </a:r>
            <a:r>
              <a:rPr lang="pl-PL" sz="2800" dirty="0" smtClean="0">
                <a:solidFill>
                  <a:schemeClr val="bg1"/>
                </a:solidFill>
              </a:rPr>
              <a:t>okolicy. – mógł to być strumień, staw, jezioro, a nawet kałuża. Jeśli w pobliżu nie było żadnego akwenu, lalkę palono, czasem najpierw rozdzierając jej ubrania lub obrzucając śniegiem czy błotem.</a:t>
            </a:r>
            <a:endParaRPr lang="pl-PL" sz="2800" dirty="0">
              <a:solidFill>
                <a:schemeClr val="bg1"/>
              </a:solidFill>
            </a:endParaRPr>
          </a:p>
          <a:p>
            <a:r>
              <a:rPr lang="pl-PL" sz="2800" dirty="0">
                <a:solidFill>
                  <a:schemeClr val="bg1"/>
                </a:solidFill>
              </a:rPr>
              <a:t>Powracano zwykle z gaikiem </a:t>
            </a:r>
            <a:r>
              <a:rPr lang="pl-PL" sz="2800" dirty="0" smtClean="0">
                <a:solidFill>
                  <a:schemeClr val="bg1"/>
                </a:solidFill>
              </a:rPr>
              <a:t>(Goikiem), </a:t>
            </a:r>
            <a:r>
              <a:rPr lang="pl-PL" sz="2800" dirty="0">
                <a:solidFill>
                  <a:schemeClr val="bg1"/>
                </a:solidFill>
              </a:rPr>
              <a:t>czyli przystrojoną jajkami i wstążkami choinką. Symbolizujące wiosnę i rozkwit przyrody „latko” wprowadzano do wsi przy wtórze pieśni i życzeń pomyślności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81739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>
          <a:xfrm>
            <a:off x="500034" y="4000504"/>
            <a:ext cx="3055818" cy="2857496"/>
          </a:xfrm>
        </p:spPr>
        <p:txBody>
          <a:bodyPr>
            <a:no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Nowa Szkoła ludowa- zdjęcie z 1910 roku</a:t>
            </a:r>
            <a:endParaRPr lang="pl-PL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scontent-waw1-1.xx.fbcdn.net/v/t1.15752-9/34743666_2154969361421049_3574608466217533440_n.jpg?_nc_cat=0&amp;oh=c8c8138bcf91edbb87a466d7bff5c31d&amp;oe=5B7BA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95881"/>
            <a:ext cx="4390529" cy="3037175"/>
          </a:xfrm>
          <a:prstGeom prst="rect">
            <a:avLst/>
          </a:prstGeom>
          <a:noFill/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11" y="3143140"/>
            <a:ext cx="4539189" cy="3371594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788024" y="457200"/>
            <a:ext cx="3974976" cy="10668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Szkoła w latach 30-tych XX wieku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Zespół </a:t>
            </a:r>
            <a:r>
              <a:rPr lang="pl-PL" sz="4400" dirty="0" smtClean="0">
                <a:solidFill>
                  <a:schemeClr val="bg1"/>
                </a:solidFill>
              </a:rPr>
              <a:t>Szkolno-Przedszkolny </a:t>
            </a:r>
            <a:r>
              <a:rPr lang="pl-PL" sz="4400" dirty="0" smtClean="0">
                <a:solidFill>
                  <a:schemeClr val="bg1"/>
                </a:solidFill>
              </a:rPr>
              <a:t>dziś</a:t>
            </a:r>
            <a:endParaRPr lang="pl-PL" sz="4400" dirty="0">
              <a:solidFill>
                <a:schemeClr val="bg1"/>
              </a:solidFill>
            </a:endParaRPr>
          </a:p>
        </p:txBody>
      </p:sp>
      <p:sp>
        <p:nvSpPr>
          <p:cNvPr id="31746" name="AutoShape 2" descr="Znalezione obrazy dla zapytania szkoÅa mied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48" name="AutoShape 4" descr="Znalezione obrazy dla zapytania szkoÅa mied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1750" name="Picture 6" descr="Znalezione obrazy dla zapytania szkoÅa mied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4" y="1844824"/>
            <a:ext cx="7699630" cy="4375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Nauczyciele </a:t>
            </a:r>
            <a:r>
              <a:rPr lang="pl-PL" sz="4400" dirty="0" smtClean="0">
                <a:solidFill>
                  <a:schemeClr val="bg1"/>
                </a:solidFill>
              </a:rPr>
              <a:t>naszej szkoły dawniej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scontent-waw1-1.xx.fbcdn.net/v/t1.15752-9/34322960_2153084231609562_8288267410662752256_n.jpg?_nc_cat=0&amp;oh=ac02f923fdaa6fff5f6a7905a08dc03d&amp;oe=5BBF39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90819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938808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 </a:t>
            </a:r>
            <a:r>
              <a:rPr lang="pl-PL" dirty="0" smtClean="0">
                <a:solidFill>
                  <a:schemeClr val="bg1"/>
                </a:solidFill>
              </a:rPr>
              <a:t>Miedarach żywa jest </a:t>
            </a:r>
            <a:r>
              <a:rPr lang="pl-PL" dirty="0" smtClean="0">
                <a:solidFill>
                  <a:schemeClr val="bg1"/>
                </a:solidFill>
              </a:rPr>
              <a:t>tradycja nauczycielska- na zdjęciu Pani Sylwia </a:t>
            </a:r>
            <a:r>
              <a:rPr lang="pl-PL" dirty="0" smtClean="0">
                <a:solidFill>
                  <a:schemeClr val="bg1"/>
                </a:solidFill>
              </a:rPr>
              <a:t>Zweiffel</a:t>
            </a:r>
            <a:r>
              <a:rPr lang="pl-PL" dirty="0" smtClean="0">
                <a:solidFill>
                  <a:schemeClr val="bg1"/>
                </a:solidFill>
              </a:rPr>
              <a:t>, wnuczka Pani </a:t>
            </a:r>
            <a:r>
              <a:rPr lang="pl-PL" dirty="0">
                <a:solidFill>
                  <a:schemeClr val="bg1"/>
                </a:solidFill>
              </a:rPr>
              <a:t>W</a:t>
            </a:r>
            <a:r>
              <a:rPr lang="pl-PL" dirty="0" smtClean="0">
                <a:solidFill>
                  <a:schemeClr val="bg1"/>
                </a:solidFill>
              </a:rPr>
              <a:t>elz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Nauczyciele naszej szkoły </a:t>
            </a:r>
            <a:r>
              <a:rPr lang="pl-PL" sz="4400" dirty="0" smtClean="0">
                <a:solidFill>
                  <a:schemeClr val="bg1"/>
                </a:solidFill>
              </a:rPr>
              <a:t>dziś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scontent-waw1-1.xx.fbcdn.net/v/t1.15752-9/34882930_2157144857870166_4478271367707361280_n.jpg?_nc_cat=0&amp;oh=951dab8e189f40f1a4ec3656458dba5a&amp;oe=5BBE9B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98097"/>
            <a:ext cx="6023719" cy="4517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85792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Stacja kolejowa dawniej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2049" name="Picture 1" descr="C:\Users\Klasik\Desktop\34747336_2155158548068797_502733454080946995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97738"/>
            <a:ext cx="8104414" cy="5538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38834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Kolej w Miedarach powstała po </a:t>
            </a:r>
            <a:r>
              <a:rPr lang="pl-PL" sz="4000" dirty="0" smtClean="0">
                <a:solidFill>
                  <a:schemeClr val="bg1"/>
                </a:solidFill>
              </a:rPr>
              <a:t>      I </a:t>
            </a:r>
            <a:r>
              <a:rPr lang="pl-PL" sz="4000" dirty="0" smtClean="0">
                <a:solidFill>
                  <a:schemeClr val="bg1"/>
                </a:solidFill>
              </a:rPr>
              <a:t>wojnie światowej, po podziale Oberschlesien – Górnego </a:t>
            </a:r>
            <a:r>
              <a:rPr lang="pl-PL" sz="4000" dirty="0" smtClean="0">
                <a:solidFill>
                  <a:schemeClr val="bg1"/>
                </a:solidFill>
              </a:rPr>
              <a:t>Śląska pomiędzy Niemcy i Polskę; </a:t>
            </a:r>
            <a:r>
              <a:rPr lang="pl-PL" sz="4000" dirty="0" smtClean="0">
                <a:solidFill>
                  <a:schemeClr val="bg1"/>
                </a:solidFill>
              </a:rPr>
              <a:t>aby połączyć między innymi </a:t>
            </a:r>
            <a:r>
              <a:rPr lang="pl-PL" sz="4000" dirty="0" smtClean="0">
                <a:solidFill>
                  <a:schemeClr val="bg1"/>
                </a:solidFill>
              </a:rPr>
              <a:t>niemieckie Opole - Oppeln</a:t>
            </a:r>
            <a:r>
              <a:rPr lang="pl-PL" sz="4000" dirty="0" smtClean="0">
                <a:solidFill>
                  <a:schemeClr val="bg1"/>
                </a:solidFill>
              </a:rPr>
              <a:t>, Tworóg-Tworog, </a:t>
            </a:r>
            <a:r>
              <a:rPr lang="pl-PL" sz="4000" dirty="0" smtClean="0">
                <a:solidFill>
                  <a:schemeClr val="bg1"/>
                </a:solidFill>
              </a:rPr>
              <a:t>Brynek - Brynnek                       z </a:t>
            </a:r>
            <a:r>
              <a:rPr lang="pl-PL" sz="4000" dirty="0" smtClean="0">
                <a:solidFill>
                  <a:schemeClr val="bg1"/>
                </a:solidFill>
              </a:rPr>
              <a:t>Bytomiem i żeby ominąć Polskę.</a:t>
            </a:r>
          </a:p>
        </p:txBody>
      </p:sp>
    </p:spTree>
    <p:extLst>
      <p:ext uri="{BB962C8B-B14F-4D97-AF65-F5344CB8AC3E}">
        <p14:creationId xmlns="" xmlns:p14="http://schemas.microsoft.com/office/powerpoint/2010/main" val="37163818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Stacja kolejowa dziś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content-waw1-1.xx.fbcdn.net/v/t1.15752-9/34287176_2153085244942794_4042294133753118720_n.jpg?_nc_cat=0&amp;oh=4db2b3225d94bad7c3c18ac52a3e96ce&amp;oe=5BC3BD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16832"/>
            <a:ext cx="3632432" cy="4286280"/>
          </a:xfrm>
          <a:prstGeom prst="rect">
            <a:avLst/>
          </a:prstGeom>
          <a:noFill/>
        </p:spPr>
      </p:pic>
      <p:pic>
        <p:nvPicPr>
          <p:cNvPr id="2050" name="Picture 2" descr="Znalezione obrazy dla zapytania immenwald mied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5246203" cy="3931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dirty="0" err="1" smtClean="0">
                <a:solidFill>
                  <a:schemeClr val="bg1"/>
                </a:solidFill>
              </a:rPr>
              <a:t>Gaststalle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 smtClean="0">
                <a:solidFill>
                  <a:schemeClr val="bg1"/>
                </a:solidFill>
              </a:rPr>
              <a:t>u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 smtClean="0">
                <a:solidFill>
                  <a:schemeClr val="bg1"/>
                </a:solidFill>
              </a:rPr>
              <a:t>Horzelli lata 30-ste XX wieku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s://scontent-waw1-1.xx.fbcdn.net/v/t1.15752-9/34845510_2155435414707777_4102240658750701568_n.jpg?_nc_cat=0&amp;oh=1b4b7ceee0d54de408723c803b3d056f&amp;oe=5B778B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0174"/>
            <a:ext cx="8125904" cy="5097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21563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Bar </a:t>
            </a:r>
            <a:r>
              <a:rPr lang="pl-PL" sz="4400" dirty="0" smtClean="0">
                <a:solidFill>
                  <a:schemeClr val="bg1"/>
                </a:solidFill>
              </a:rPr>
              <a:t>Myśliwski </a:t>
            </a:r>
            <a:r>
              <a:rPr lang="pl-PL" sz="4400" dirty="0" smtClean="0">
                <a:solidFill>
                  <a:schemeClr val="bg1"/>
                </a:solidFill>
              </a:rPr>
              <a:t>u </a:t>
            </a:r>
            <a:r>
              <a:rPr lang="pl-PL" sz="4400" dirty="0" smtClean="0">
                <a:solidFill>
                  <a:schemeClr val="bg1"/>
                </a:solidFill>
              </a:rPr>
              <a:t>Państwa </a:t>
            </a:r>
            <a:r>
              <a:rPr lang="pl-PL" sz="4400" dirty="0" smtClean="0">
                <a:solidFill>
                  <a:schemeClr val="bg1"/>
                </a:solidFill>
              </a:rPr>
              <a:t>Hryszkiewicz- dziś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content-waw1-1.xx.fbcdn.net/v/t1.15752-9/34880185_927406337439522_5626896788326711296_n.jpg?_nc_cat=0&amp;oh=6782f15cc8c2b706183e31b92ad98001&amp;oe=5BBA2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579" y="1232989"/>
            <a:ext cx="3150841" cy="5611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36731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W niektórych miejscach Miedar stara tradycja przetrwała do dziś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https://scontent-waw1-1.xx.fbcdn.net/v/t1.15752-9/34701184_2155436324707686_7466547086406713344_n.jpg?_nc_cat=0&amp;oh=7b64cf24fccef490ccbe64cc27929780&amp;oe=5B7A4B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94621"/>
            <a:ext cx="3923928" cy="5231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3244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3612" y="5805265"/>
            <a:ext cx="8229600" cy="106642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>Dawny wygląd cegielni- zdjęcie z września 1939 roku </a:t>
            </a:r>
          </a:p>
          <a:p>
            <a:pPr marL="0" indent="0" algn="ctr">
              <a:buNone/>
            </a:pPr>
            <a:r>
              <a:rPr lang="pl-PL" dirty="0" smtClean="0">
                <a:solidFill>
                  <a:schemeClr val="bg1"/>
                </a:solidFill>
              </a:rPr>
              <a:t>( niemieckie samoloty lecą nad </a:t>
            </a:r>
            <a:r>
              <a:rPr lang="pl-PL" dirty="0" smtClean="0">
                <a:solidFill>
                  <a:schemeClr val="bg1"/>
                </a:solidFill>
              </a:rPr>
              <a:t>Polskę)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Ziegelei- cegielnia </a:t>
            </a:r>
            <a:r>
              <a:rPr lang="pl-PL" sz="4400" dirty="0" err="1" smtClean="0">
                <a:solidFill>
                  <a:schemeClr val="bg1"/>
                </a:solidFill>
              </a:rPr>
              <a:t>miedarska</a:t>
            </a:r>
            <a:r>
              <a:rPr lang="pl-PL" sz="4400" dirty="0" smtClean="0">
                <a:solidFill>
                  <a:schemeClr val="bg1"/>
                </a:solidFill>
              </a:rPr>
              <a:t> </a:t>
            </a:r>
            <a:r>
              <a:rPr lang="pl-PL" sz="4400" dirty="0" smtClean="0">
                <a:solidFill>
                  <a:schemeClr val="bg1"/>
                </a:solidFill>
              </a:rPr>
              <a:t>dawniej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Miedary II wojna Åwiatowa cegiel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9"/>
            <a:ext cx="8643966" cy="44479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50722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Cegielnia dziś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s://scontent-waw1-1.xx.fbcdn.net/v/t1.15752-9/34928713_2156296574621661_4542045421530251264_n.jpg?_nc_cat=0&amp;oh=995cfc98acdd65b6a05a23b9ca021089&amp;oe=5BC4BF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6858016" cy="5143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9474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580112" y="4611918"/>
            <a:ext cx="3563888" cy="1946920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Prace rolne w latach 30-tych XX wieku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Maszyny rolnicze dawniej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Å»niwa w przedwojennych Miedar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48"/>
            <a:ext cx="5486438" cy="3857652"/>
          </a:xfrm>
          <a:prstGeom prst="rect">
            <a:avLst/>
          </a:prstGeom>
          <a:noFill/>
        </p:spPr>
      </p:pic>
      <p:pic>
        <p:nvPicPr>
          <p:cNvPr id="10244" name="Picture 4" descr="Maszyny rolnicze na polach przedwojennych Mied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290" y="857232"/>
            <a:ext cx="4914710" cy="3430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9146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Maszyny rolnicze dziś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32770" name="Picture 2" descr="https://scontent-waw1-1.xx.fbcdn.net/v/t1.15752-9/34612960_2154974628087189_2981646587001831424_n.jpg?_nc_cat=0&amp;oh=36aae85405f271427e3367bd80c13e33&amp;oe=5B7C6A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928670"/>
            <a:ext cx="2649137" cy="3532182"/>
          </a:xfrm>
          <a:prstGeom prst="rect">
            <a:avLst/>
          </a:prstGeom>
          <a:noFill/>
        </p:spPr>
      </p:pic>
      <p:pic>
        <p:nvPicPr>
          <p:cNvPr id="32772" name="Picture 4" descr="https://scontent-waw1-1.xx.fbcdn.net/v/t1.15752-9/34822152_2154974691420516_398645184943882240_n.jpg?_nc_cat=0&amp;oh=7da259c7ddf69c729eefa15954cb3fdc&amp;oe=5BBC21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478" y="0"/>
            <a:ext cx="3238522" cy="2428892"/>
          </a:xfrm>
          <a:prstGeom prst="rect">
            <a:avLst/>
          </a:prstGeom>
          <a:noFill/>
        </p:spPr>
      </p:pic>
      <p:pic>
        <p:nvPicPr>
          <p:cNvPr id="32774" name="Picture 6" descr="https://scontent-waw1-1.xx.fbcdn.net/v/t1.15752-9/34307672_2153090278275624_7408908784208183296_n.jpg?_nc_cat=0&amp;oh=b88109dc6f5d348bfabb0820cb51a734&amp;oe=5B7B50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02" y="4004944"/>
            <a:ext cx="5072098" cy="2853056"/>
          </a:xfrm>
          <a:prstGeom prst="rect">
            <a:avLst/>
          </a:prstGeom>
          <a:noFill/>
        </p:spPr>
      </p:pic>
      <p:pic>
        <p:nvPicPr>
          <p:cNvPr id="32776" name="Picture 8" descr="https://scontent-waw1-1.xx.fbcdn.net/v/t1.15752-9/34561828_2154974648087187_3078350043414003712_n.jpg?_nc_cat=0&amp;oh=8ecae4f527a9a323946570920ecc6cfc&amp;oe=5BB99F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00282"/>
            <a:ext cx="3268288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79512" y="2060848"/>
            <a:ext cx="3826768" cy="3203848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Pamiątka </a:t>
            </a:r>
            <a:r>
              <a:rPr lang="pl-PL" sz="3600" dirty="0" err="1" smtClean="0">
                <a:solidFill>
                  <a:schemeClr val="bg1"/>
                </a:solidFill>
              </a:rPr>
              <a:t>miedarskich</a:t>
            </a:r>
            <a:r>
              <a:rPr lang="pl-PL" sz="3600" dirty="0" smtClean="0">
                <a:solidFill>
                  <a:schemeClr val="bg1"/>
                </a:solidFill>
              </a:rPr>
              <a:t> </a:t>
            </a:r>
            <a:r>
              <a:rPr lang="pl-PL" sz="3600" dirty="0" smtClean="0">
                <a:solidFill>
                  <a:schemeClr val="bg1"/>
                </a:solidFill>
              </a:rPr>
              <a:t>kobiet z wyjazdu do Częstochowy, 1932 rok 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Mieszkańcy Miedar- Immenwald dawniej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scontent-waw1-1.xx.fbcdn.net/v/t1.15752-9/34305173_2153084564942862_1445991475677495296_n.jpg?_nc_cat=0&amp;oh=44e5e1badc843369a1c308bda35f5aaf&amp;oe=5BAF13D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373460"/>
            <a:ext cx="3971924" cy="5295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4922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4784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Paul Podzimski na froncie wschodnim – Russland-Rosja 1942 rok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6148" name="Picture 4" descr="https://scontent-waw1-1.xx.fbcdn.net/v/t1.15752-9/34727524_2155443474706971_7996989914128318464_n.png?_nc_cat=0&amp;oh=5d37c7eceff2178866ade7b606655141&amp;oe=5BBA1F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000240"/>
            <a:ext cx="6405977" cy="4570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16835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Miedarzanie w 1940 roku- </a:t>
            </a:r>
            <a:r>
              <a:rPr lang="pl-PL" sz="4400" dirty="0" smtClean="0">
                <a:solidFill>
                  <a:schemeClr val="bg1"/>
                </a:solidFill>
              </a:rPr>
              <a:t>ćwiczenia </a:t>
            </a:r>
            <a:r>
              <a:rPr lang="pl-PL" sz="4400" dirty="0" smtClean="0">
                <a:solidFill>
                  <a:schemeClr val="bg1"/>
                </a:solidFill>
              </a:rPr>
              <a:t>wojskowe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7172" name="Picture 4" descr="https://scontent-waw1-1.xx.fbcdn.net/v/t1.15752-9/34711274_2155433238041328_6568176555288166400_n.jpg?_nc_cat=0&amp;oh=ed6d50acfa624c0162de3eb83ceae383&amp;oe=5B77CC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4" y="1265458"/>
            <a:ext cx="8003232" cy="5592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41411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456690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Młodzi chłopcy z Miedar </a:t>
            </a:r>
            <a:r>
              <a:rPr lang="pl-PL" sz="4400" dirty="0" smtClean="0">
                <a:solidFill>
                  <a:schemeClr val="bg1"/>
                </a:solidFill>
              </a:rPr>
              <a:t/>
            </a:r>
            <a:br>
              <a:rPr lang="pl-PL" sz="4400" dirty="0" smtClean="0">
                <a:solidFill>
                  <a:schemeClr val="bg1"/>
                </a:solidFill>
              </a:rPr>
            </a:br>
            <a:r>
              <a:rPr lang="pl-PL" sz="4400" dirty="0" smtClean="0">
                <a:solidFill>
                  <a:schemeClr val="bg1"/>
                </a:solidFill>
              </a:rPr>
              <a:t>w </a:t>
            </a:r>
            <a:r>
              <a:rPr lang="pl-PL" sz="4400" dirty="0" smtClean="0">
                <a:solidFill>
                  <a:schemeClr val="bg1"/>
                </a:solidFill>
              </a:rPr>
              <a:t>koszarach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scontent-waw1-1.xx.fbcdn.net/v/t1.15752-9/34673337_2155433251374660_762051619217997824_n.jpg?_nc_cat=0&amp;oh=46b5b174cc07b6b0768e3c34b660b87c&amp;oe=5B7987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36573"/>
            <a:ext cx="7745751" cy="54214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33303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Czas wolny </a:t>
            </a:r>
            <a:r>
              <a:rPr lang="pl-PL" sz="4400" dirty="0" smtClean="0">
                <a:solidFill>
                  <a:schemeClr val="bg1"/>
                </a:solidFill>
              </a:rPr>
              <a:t>żołnierzy - gefrejtrów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s://scontent-waw1-1.xx.fbcdn.net/v/t1.15752-9/34690995_2155433274707991_4930680674089697280_n.jpg?_nc_cat=0&amp;oh=53f015b6d08a9a4c0b13b5dc3e455446&amp;oe=5B824E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150644" cy="5702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96571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714612" y="0"/>
            <a:ext cx="4429156" cy="919146"/>
          </a:xfrm>
        </p:spPr>
        <p:txBody>
          <a:bodyPr>
            <a:norm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Stara restauracja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Rodzina Maibach (Maciosek) przed restauracjÄ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81479"/>
            <a:ext cx="8715436" cy="56622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Picture 4" descr="https://scontent-waw1-1.xx.fbcdn.net/v/t1.15752-9/34640456_2155331228051529_7618600185794396160_n.jpg?_nc_cat=0&amp;oh=e8e114acdeb0052e0b83e1a2f2761153&amp;oe=5BC27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800"/>
            <a:ext cx="9212308" cy="508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74058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algn="ctr"/>
            <a:r>
              <a:rPr lang="pl-PL" sz="4900" dirty="0" smtClean="0">
                <a:solidFill>
                  <a:schemeClr val="bg1"/>
                </a:solidFill>
              </a:rPr>
              <a:t>Restauracja należała do rodziny Maibach (Maciosek)</a:t>
            </a:r>
            <a:endParaRPr lang="pl-PL" sz="4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96189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Nowa restauracja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https://scontent-waw1-1.xx.fbcdn.net/v/t1.15752-9/34719470_2154986224752696_4145757258803838976_n.jpg?_nc_cat=0&amp;oh=1f0fa43a407e65e6d5db5f09a37a31b2&amp;oe=5B81A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715335" cy="57865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68144"/>
          </a:xfrm>
        </p:spPr>
        <p:txBody>
          <a:bodyPr>
            <a:normAutofit/>
          </a:bodyPr>
          <a:lstStyle/>
          <a:p>
            <a:pPr algn="ctr"/>
            <a:r>
              <a:rPr lang="pl-PL" sz="4900" dirty="0" smtClean="0">
                <a:solidFill>
                  <a:schemeClr val="bg1"/>
                </a:solidFill>
              </a:rPr>
              <a:t>Obecnie restauracja należy do rodziny Lipińskich</a:t>
            </a:r>
            <a:endParaRPr lang="pl-PL" sz="4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2698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37876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</a:rPr>
              <a:t>Nie istniejąca straż oraz areszt</a:t>
            </a:r>
            <a:endParaRPr lang="pl-PL" sz="4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s://scontent-waw1-1.xx.fbcdn.net/v/t1.15752-9/34672364_2154985654752753_5334125497871761408_n.jpg?_nc_cat=0&amp;oh=36c9ecd04c81f76e49dc8a3995ea7864&amp;oe=5BB6E0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390" y="993320"/>
            <a:ext cx="7482012" cy="56115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pPr algn="ctr"/>
            <a:r>
              <a:rPr lang="pl-PL" sz="4900" dirty="0">
                <a:solidFill>
                  <a:schemeClr val="bg1"/>
                </a:solidFill>
              </a:rPr>
              <a:t>Przy</a:t>
            </a:r>
            <a:r>
              <a:rPr lang="pl-PL" sz="4900" dirty="0">
                <a:solidFill>
                  <a:srgbClr val="C00000"/>
                </a:solidFill>
              </a:rPr>
              <a:t> </a:t>
            </a:r>
            <a:r>
              <a:rPr lang="pl-PL" sz="4900" dirty="0">
                <a:solidFill>
                  <a:schemeClr val="bg1"/>
                </a:solidFill>
              </a:rPr>
              <a:t>Schlageterstra</a:t>
            </a:r>
            <a:r>
              <a:rPr lang="de-DE" sz="4900" dirty="0">
                <a:solidFill>
                  <a:schemeClr val="bg1"/>
                </a:solidFill>
              </a:rPr>
              <a:t>ß</a:t>
            </a:r>
            <a:r>
              <a:rPr lang="pl-PL" sz="4900" dirty="0">
                <a:solidFill>
                  <a:schemeClr val="bg1"/>
                </a:solidFill>
              </a:rPr>
              <a:t>e </a:t>
            </a:r>
            <a:r>
              <a:rPr lang="pl-PL" sz="4900" dirty="0" smtClean="0">
                <a:solidFill>
                  <a:schemeClr val="bg1"/>
                </a:solidFill>
              </a:rPr>
              <a:t>               w </a:t>
            </a:r>
            <a:r>
              <a:rPr lang="pl-PL" sz="4900" dirty="0">
                <a:solidFill>
                  <a:schemeClr val="bg1"/>
                </a:solidFill>
              </a:rPr>
              <a:t>czasach III </a:t>
            </a:r>
            <a:r>
              <a:rPr lang="pl-PL" sz="4900" dirty="0" smtClean="0">
                <a:solidFill>
                  <a:schemeClr val="bg1"/>
                </a:solidFill>
              </a:rPr>
              <a:t>Rzeszy </a:t>
            </a:r>
            <a:r>
              <a:rPr lang="pl-PL" sz="4900" dirty="0" smtClean="0">
                <a:solidFill>
                  <a:schemeClr val="bg1"/>
                </a:solidFill>
              </a:rPr>
              <a:t>Adolfa Hitlera mieścił </a:t>
            </a:r>
            <a:r>
              <a:rPr lang="pl-PL" sz="4900" dirty="0" smtClean="0">
                <a:solidFill>
                  <a:schemeClr val="bg1"/>
                </a:solidFill>
              </a:rPr>
              <a:t>się Polizeigefangnis-areszt policyjny.</a:t>
            </a:r>
            <a:endParaRPr lang="pl-PL" sz="4900" dirty="0"/>
          </a:p>
        </p:txBody>
      </p:sp>
    </p:spTree>
    <p:extLst>
      <p:ext uri="{BB962C8B-B14F-4D97-AF65-F5344CB8AC3E}">
        <p14:creationId xmlns="" xmlns:p14="http://schemas.microsoft.com/office/powerpoint/2010/main" val="20289009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4338188_2153084164942902_4700501733040717824_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000108"/>
            <a:ext cx="7477177" cy="5607883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Pocztówki Miedarskie</a:t>
            </a:r>
            <a:endParaRPr lang="pl-PL" sz="4400" dirty="0">
              <a:solidFill>
                <a:schemeClr val="bg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W lewym górnym rogu widzimy </a:t>
            </a:r>
            <a:r>
              <a:rPr lang="pl-PL" sz="3600" dirty="0" err="1" smtClean="0">
                <a:solidFill>
                  <a:schemeClr val="bg1"/>
                </a:solidFill>
              </a:rPr>
              <a:t>Warenhandlung</a:t>
            </a:r>
            <a:r>
              <a:rPr lang="pl-PL" sz="3600" dirty="0" smtClean="0">
                <a:solidFill>
                  <a:schemeClr val="bg1"/>
                </a:solidFill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</a:rPr>
              <a:t>Lotz</a:t>
            </a:r>
            <a:r>
              <a:rPr lang="pl-PL" sz="3600" dirty="0" smtClean="0">
                <a:solidFill>
                  <a:schemeClr val="bg1"/>
                </a:solidFill>
              </a:rPr>
              <a:t>. </a:t>
            </a:r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W prawym górnym rogu widzimy dawniejszy Kirche- kościół.</a:t>
            </a:r>
          </a:p>
          <a:p>
            <a:r>
              <a:rPr lang="pl-PL" sz="3600" dirty="0" smtClean="0">
                <a:solidFill>
                  <a:schemeClr val="bg1"/>
                </a:solidFill>
              </a:rPr>
              <a:t>W lewym dolnym rogu widzimy Bahnhof- stację </a:t>
            </a:r>
            <a:r>
              <a:rPr lang="pl-PL" sz="3600" dirty="0" smtClean="0">
                <a:solidFill>
                  <a:schemeClr val="bg1"/>
                </a:solidFill>
              </a:rPr>
              <a:t>kolejową.</a:t>
            </a:r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W prawym dolnym rogu znajduję się Schlo</a:t>
            </a:r>
            <a:r>
              <a:rPr lang="de-DE" sz="3600" dirty="0" smtClean="0">
                <a:solidFill>
                  <a:schemeClr val="bg1"/>
                </a:solidFill>
              </a:rPr>
              <a:t>ß</a:t>
            </a:r>
            <a:r>
              <a:rPr lang="pl-PL" sz="3600" dirty="0" smtClean="0">
                <a:solidFill>
                  <a:schemeClr val="bg1"/>
                </a:solidFill>
              </a:rPr>
              <a:t>- Pałac na </a:t>
            </a:r>
            <a:r>
              <a:rPr lang="pl-PL" sz="3600" dirty="0" smtClean="0">
                <a:solidFill>
                  <a:schemeClr val="bg1"/>
                </a:solidFill>
              </a:rPr>
              <a:t>Kopaninie.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4258719_2152582311659754_869982176405985689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128032" cy="6096024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/>
                </a:solidFill>
              </a:rPr>
              <a:t>W lewym górnym rogu </a:t>
            </a:r>
            <a:r>
              <a:rPr lang="pl-PL" sz="3600" dirty="0" smtClean="0">
                <a:solidFill>
                  <a:schemeClr val="bg1"/>
                </a:solidFill>
              </a:rPr>
              <a:t>znajduje </a:t>
            </a:r>
            <a:r>
              <a:rPr lang="pl-PL" sz="3600" dirty="0" smtClean="0">
                <a:solidFill>
                  <a:schemeClr val="bg1"/>
                </a:solidFill>
              </a:rPr>
              <a:t>się </a:t>
            </a:r>
            <a:r>
              <a:rPr lang="pl-PL" sz="3600" dirty="0" err="1" smtClean="0">
                <a:solidFill>
                  <a:schemeClr val="bg1"/>
                </a:solidFill>
              </a:rPr>
              <a:t>Kirche-kościół</a:t>
            </a:r>
            <a:r>
              <a:rPr lang="pl-PL" sz="36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sz="3600" dirty="0" smtClean="0">
                <a:solidFill>
                  <a:schemeClr val="bg1"/>
                </a:solidFill>
              </a:rPr>
              <a:t>W prawym górnym rogu widzimy </a:t>
            </a:r>
            <a:r>
              <a:rPr lang="pl-PL" sz="3600" dirty="0" err="1" smtClean="0">
                <a:solidFill>
                  <a:schemeClr val="bg1"/>
                </a:solidFill>
              </a:rPr>
              <a:t>Schlo</a:t>
            </a:r>
            <a:r>
              <a:rPr lang="de-DE" sz="3600" dirty="0" smtClean="0">
                <a:solidFill>
                  <a:schemeClr val="bg1"/>
                </a:solidFill>
              </a:rPr>
              <a:t>ß</a:t>
            </a:r>
            <a:r>
              <a:rPr lang="pl-PL" sz="3600" dirty="0" smtClean="0">
                <a:solidFill>
                  <a:schemeClr val="bg1"/>
                </a:solidFill>
              </a:rPr>
              <a:t> - pałac.</a:t>
            </a:r>
            <a:endParaRPr lang="pl-PL" sz="3600" dirty="0" smtClean="0">
              <a:solidFill>
                <a:schemeClr val="bg1"/>
              </a:solidFill>
            </a:endParaRPr>
          </a:p>
          <a:p>
            <a:r>
              <a:rPr lang="pl-PL" sz="3600" dirty="0" smtClean="0">
                <a:solidFill>
                  <a:schemeClr val="bg1"/>
                </a:solidFill>
              </a:rPr>
              <a:t>W lewym dolnym rogu jest </a:t>
            </a:r>
            <a:r>
              <a:rPr lang="pl-PL" sz="3600" dirty="0" err="1" smtClean="0">
                <a:solidFill>
                  <a:schemeClr val="bg1"/>
                </a:solidFill>
              </a:rPr>
              <a:t>Bahnhof-stacja</a:t>
            </a:r>
            <a:r>
              <a:rPr lang="pl-PL" sz="3600" dirty="0" smtClean="0">
                <a:solidFill>
                  <a:schemeClr val="bg1"/>
                </a:solidFill>
              </a:rPr>
              <a:t> </a:t>
            </a:r>
            <a:r>
              <a:rPr lang="pl-PL" sz="3600" dirty="0" smtClean="0">
                <a:solidFill>
                  <a:schemeClr val="bg1"/>
                </a:solidFill>
              </a:rPr>
              <a:t>kolejowa.</a:t>
            </a:r>
          </a:p>
          <a:p>
            <a:r>
              <a:rPr lang="pl-PL" sz="3600" dirty="0" smtClean="0">
                <a:solidFill>
                  <a:schemeClr val="bg1"/>
                </a:solidFill>
              </a:rPr>
              <a:t>W prawym dolnym rogu </a:t>
            </a:r>
            <a:r>
              <a:rPr lang="pl-PL" sz="3600" dirty="0" err="1" smtClean="0">
                <a:solidFill>
                  <a:schemeClr val="bg1"/>
                </a:solidFill>
              </a:rPr>
              <a:t>Schule</a:t>
            </a:r>
            <a:r>
              <a:rPr lang="pl-PL" sz="3600" dirty="0" smtClean="0">
                <a:solidFill>
                  <a:schemeClr val="bg1"/>
                </a:solidFill>
              </a:rPr>
              <a:t> – dawna szkoła.</a:t>
            </a:r>
            <a:endParaRPr lang="pl-PL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scontent-waw1-1.xx.fbcdn.net/v/t1.15752-9/34193101_2153085261609459_60452223036948480_n.jpg?_nc_cat=0&amp;oh=cf5e6ca6c6d2b4aa334c29ad61bee5f7&amp;oe=5B8070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67349" cy="3875512"/>
          </a:xfrm>
          <a:prstGeom prst="rect">
            <a:avLst/>
          </a:prstGeom>
          <a:noFill/>
        </p:spPr>
      </p:pic>
      <p:pic>
        <p:nvPicPr>
          <p:cNvPr id="40966" name="Picture 6" descr="https://scontent-waw1-1.xx.fbcdn.net/v/t1.15752-9/34482506_2153085494942769_3201293907463766016_n.jpg?_nc_cat=0&amp;oh=092691bbf29f87efa09081ae272db12c&amp;oe=5BAD544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852"/>
            <a:ext cx="4381530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Gdy </a:t>
            </a:r>
            <a:r>
              <a:rPr lang="pl-PL" sz="3600" dirty="0" smtClean="0">
                <a:solidFill>
                  <a:schemeClr val="bg1"/>
                </a:solidFill>
              </a:rPr>
              <a:t>Adolf Hitler</a:t>
            </a:r>
            <a:r>
              <a:rPr lang="pl-PL" sz="3600" dirty="0" smtClean="0">
                <a:solidFill>
                  <a:schemeClr val="bg1"/>
                </a:solidFill>
              </a:rPr>
              <a:t> </a:t>
            </a:r>
            <a:r>
              <a:rPr lang="pl-PL" sz="3600" dirty="0" smtClean="0">
                <a:solidFill>
                  <a:schemeClr val="bg1"/>
                </a:solidFill>
              </a:rPr>
              <a:t>doszedł do </a:t>
            </a:r>
            <a:r>
              <a:rPr lang="pl-PL" sz="3600" dirty="0" smtClean="0">
                <a:solidFill>
                  <a:schemeClr val="bg1"/>
                </a:solidFill>
              </a:rPr>
              <a:t>władzy                w Niemczech, tworząc nazistowskie Wielkie Niemcy, również nazwa </a:t>
            </a:r>
            <a:r>
              <a:rPr lang="pl-PL" sz="3600" dirty="0" smtClean="0">
                <a:solidFill>
                  <a:schemeClr val="bg1"/>
                </a:solidFill>
              </a:rPr>
              <a:t>miejscowości w </a:t>
            </a:r>
            <a:r>
              <a:rPr lang="pl-PL" sz="3600" dirty="0" smtClean="0">
                <a:solidFill>
                  <a:schemeClr val="bg1"/>
                </a:solidFill>
              </a:rPr>
              <a:t>1936</a:t>
            </a:r>
            <a:r>
              <a:rPr lang="pl-PL" sz="3600" dirty="0" smtClean="0">
                <a:solidFill>
                  <a:schemeClr val="bg1"/>
                </a:solidFill>
              </a:rPr>
              <a:t> roku</a:t>
            </a:r>
            <a:r>
              <a:rPr lang="pl-PL" sz="3600" dirty="0" smtClean="0">
                <a:solidFill>
                  <a:schemeClr val="bg1"/>
                </a:solidFill>
              </a:rPr>
              <a:t> </a:t>
            </a:r>
            <a:r>
              <a:rPr lang="pl-PL" sz="3600" dirty="0" smtClean="0">
                <a:solidFill>
                  <a:schemeClr val="bg1"/>
                </a:solidFill>
              </a:rPr>
              <a:t>została zmieniona </a:t>
            </a:r>
            <a:r>
              <a:rPr lang="pl-PL" sz="3600" dirty="0" smtClean="0">
                <a:solidFill>
                  <a:schemeClr val="bg1"/>
                </a:solidFill>
              </a:rPr>
              <a:t>ze śląsko brzmiących Miedar </a:t>
            </a:r>
            <a:r>
              <a:rPr lang="pl-PL" sz="3600" dirty="0" smtClean="0">
                <a:solidFill>
                  <a:schemeClr val="bg1"/>
                </a:solidFill>
              </a:rPr>
              <a:t>na </a:t>
            </a:r>
            <a:r>
              <a:rPr lang="pl-PL" sz="3600" dirty="0" smtClean="0">
                <a:solidFill>
                  <a:schemeClr val="bg1"/>
                </a:solidFill>
              </a:rPr>
              <a:t>niemieckie </a:t>
            </a:r>
            <a:r>
              <a:rPr lang="pl-PL" sz="3600" dirty="0" err="1" smtClean="0">
                <a:solidFill>
                  <a:schemeClr val="bg1"/>
                </a:solidFill>
              </a:rPr>
              <a:t>Immenwald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r>
              <a:rPr lang="pl-PL" sz="3600" dirty="0" smtClean="0">
                <a:solidFill>
                  <a:schemeClr val="bg1"/>
                </a:solidFill>
              </a:rPr>
              <a:t>Nazwa ta przetrwała do 1945 roku.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Georgia" pitchFamily="18" charset="0"/>
              </a:rPr>
              <a:t>Czas Gro</a:t>
            </a:r>
            <a:r>
              <a:rPr lang="de-DE" sz="5400" dirty="0" smtClean="0">
                <a:solidFill>
                  <a:schemeClr val="bg1"/>
                </a:solidFill>
              </a:rPr>
              <a:t>ß</a:t>
            </a:r>
            <a:r>
              <a:rPr lang="pl-PL" sz="5400" dirty="0" smtClean="0">
                <a:solidFill>
                  <a:schemeClr val="bg1"/>
                </a:solidFill>
              </a:rPr>
              <a:t>deutsches Reich</a:t>
            </a:r>
            <a:endParaRPr lang="pl-PL" sz="5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43668"/>
          </a:xfrm>
        </p:spPr>
        <p:txBody>
          <a:bodyPr>
            <a:normAutofit/>
          </a:bodyPr>
          <a:lstStyle/>
          <a:p>
            <a:r>
              <a:rPr lang="pl-PL" sz="4900" dirty="0" smtClean="0">
                <a:solidFill>
                  <a:schemeClr val="bg1"/>
                </a:solidFill>
              </a:rPr>
              <a:t>Na zdjęciu widać widokówkę wysłaną przez mieszkańca </a:t>
            </a:r>
            <a:r>
              <a:rPr lang="pl-PL" sz="4900" dirty="0" smtClean="0">
                <a:solidFill>
                  <a:schemeClr val="bg1"/>
                </a:solidFill>
              </a:rPr>
              <a:t>Miedar, </a:t>
            </a:r>
            <a:r>
              <a:rPr lang="pl-PL" sz="4900" dirty="0" smtClean="0">
                <a:solidFill>
                  <a:schemeClr val="bg1"/>
                </a:solidFill>
              </a:rPr>
              <a:t>żołnierza Wehrmachtu-</a:t>
            </a:r>
            <a:r>
              <a:rPr lang="pl-PL" sz="4900" dirty="0">
                <a:solidFill>
                  <a:schemeClr val="bg1"/>
                </a:solidFill>
              </a:rPr>
              <a:t>S</a:t>
            </a:r>
            <a:r>
              <a:rPr lang="pl-PL" sz="4900" dirty="0" smtClean="0">
                <a:solidFill>
                  <a:schemeClr val="bg1"/>
                </a:solidFill>
              </a:rPr>
              <a:t>ił </a:t>
            </a:r>
            <a:r>
              <a:rPr lang="pl-PL" sz="4900" dirty="0" smtClean="0">
                <a:solidFill>
                  <a:schemeClr val="bg1"/>
                </a:solidFill>
              </a:rPr>
              <a:t>Zbrojnych </a:t>
            </a:r>
            <a:r>
              <a:rPr lang="pl-PL" sz="4900" dirty="0" smtClean="0">
                <a:solidFill>
                  <a:schemeClr val="bg1"/>
                </a:solidFill>
              </a:rPr>
              <a:t>III Rzeszy do rodziny </a:t>
            </a:r>
            <a:r>
              <a:rPr lang="pl-PL" sz="4900" dirty="0" smtClean="0">
                <a:solidFill>
                  <a:schemeClr val="bg1"/>
                </a:solidFill>
              </a:rPr>
              <a:t>                   w </a:t>
            </a:r>
            <a:r>
              <a:rPr lang="pl-PL" sz="4900" dirty="0" smtClean="0">
                <a:solidFill>
                  <a:schemeClr val="bg1"/>
                </a:solidFill>
              </a:rPr>
              <a:t>Miedarach</a:t>
            </a:r>
            <a:endParaRPr lang="pl-PL" sz="4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0297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content-waw1-1.xx.fbcdn.net/v/t1.15752-9/34318035_2153085338276118_1903127247540191232_n.jpg?_nc_cat=0&amp;oh=9db2464d5bf768466e7094c53861854c&amp;oe=5BB85E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Henryk Niestrój- </a:t>
            </a:r>
            <a:r>
              <a:rPr lang="pl-PL" dirty="0" smtClean="0">
                <a:solidFill>
                  <a:schemeClr val="bg1"/>
                </a:solidFill>
              </a:rPr>
              <a:t>książka;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Mateusz </a:t>
            </a:r>
            <a:r>
              <a:rPr lang="pl-PL" dirty="0" smtClean="0">
                <a:solidFill>
                  <a:schemeClr val="bg1"/>
                </a:solidFill>
              </a:rPr>
              <a:t>Jurkiewicz-zdjęcia oraz nazwy ulic;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Ks. </a:t>
            </a:r>
            <a:r>
              <a:rPr lang="pl-PL" dirty="0" smtClean="0">
                <a:solidFill>
                  <a:schemeClr val="bg1"/>
                </a:solidFill>
              </a:rPr>
              <a:t>Grzegorz-zdjęcia;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Silesia-zdjęcia.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Źródła </a:t>
            </a:r>
            <a:r>
              <a:rPr lang="pl-PL" sz="5400" dirty="0" smtClean="0">
                <a:solidFill>
                  <a:schemeClr val="bg1"/>
                </a:solidFill>
              </a:rPr>
              <a:t>informacji</a:t>
            </a:r>
            <a:r>
              <a:rPr lang="pl-PL" dirty="0" smtClean="0">
                <a:solidFill>
                  <a:schemeClr val="bg1"/>
                </a:solidFill>
              </a:rPr>
              <a:t>: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</a:rPr>
              <a:t>Kamil Konopka</a:t>
            </a:r>
          </a:p>
          <a:p>
            <a:pPr algn="ctr"/>
            <a:r>
              <a:rPr lang="pl-PL" sz="4000" dirty="0" smtClean="0">
                <a:solidFill>
                  <a:schemeClr val="bg1"/>
                </a:solidFill>
              </a:rPr>
              <a:t>Mateusz Klasik</a:t>
            </a:r>
          </a:p>
          <a:p>
            <a:pPr algn="ctr"/>
            <a:r>
              <a:rPr lang="pl-PL" sz="4000" dirty="0" smtClean="0">
                <a:solidFill>
                  <a:schemeClr val="bg1"/>
                </a:solidFill>
              </a:rPr>
              <a:t>Jakub Mazur</a:t>
            </a:r>
          </a:p>
          <a:p>
            <a:pPr marL="0" indent="0">
              <a:buNone/>
            </a:pPr>
            <a:r>
              <a:rPr lang="pl-PL" dirty="0"/>
              <a:t> 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4000" dirty="0" smtClean="0">
                <a:solidFill>
                  <a:schemeClr val="bg1"/>
                </a:solidFill>
              </a:rPr>
              <a:t>Opiekun projektu:</a:t>
            </a:r>
            <a:endParaRPr lang="pl-PL" sz="4000" dirty="0" smtClean="0">
              <a:solidFill>
                <a:schemeClr val="bg1"/>
              </a:solidFill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chemeClr val="bg1"/>
                </a:solidFill>
              </a:rPr>
              <a:t>Adam Łuć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Wykonali:</a:t>
            </a:r>
            <a:endParaRPr lang="pl-PL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5646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Nazwy ulic </a:t>
            </a:r>
            <a:r>
              <a:rPr lang="pl-PL" sz="5400" dirty="0" smtClean="0">
                <a:solidFill>
                  <a:schemeClr val="bg1"/>
                </a:solidFill>
              </a:rPr>
              <a:t>Miedar – w czasach przynależności miejscowości:</a:t>
            </a:r>
            <a:r>
              <a:rPr lang="pl-PL" sz="5400" dirty="0" smtClean="0">
                <a:solidFill>
                  <a:schemeClr val="bg1"/>
                </a:solidFill>
              </a:rPr>
              <a:t/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dirty="0" smtClean="0">
                <a:solidFill>
                  <a:schemeClr val="bg1"/>
                </a:solidFill>
              </a:rPr>
              <a:t> </a:t>
            </a:r>
            <a:r>
              <a:rPr lang="pl-PL" sz="5400" dirty="0" smtClean="0">
                <a:solidFill>
                  <a:schemeClr val="bg1"/>
                </a:solidFill>
              </a:rPr>
              <a:t>  - dawniej - </a:t>
            </a:r>
            <a:r>
              <a:rPr lang="pl-PL" sz="5400" dirty="0" smtClean="0">
                <a:solidFill>
                  <a:schemeClr val="bg1"/>
                </a:solidFill>
              </a:rPr>
              <a:t>do Niemiec,</a:t>
            </a:r>
            <a:br>
              <a:rPr lang="pl-PL" sz="5400" dirty="0" smtClean="0">
                <a:solidFill>
                  <a:schemeClr val="bg1"/>
                </a:solidFill>
              </a:rPr>
            </a:br>
            <a:r>
              <a:rPr lang="pl-PL" sz="5400" dirty="0" smtClean="0">
                <a:solidFill>
                  <a:schemeClr val="bg1"/>
                </a:solidFill>
              </a:rPr>
              <a:t>- </a:t>
            </a:r>
            <a:r>
              <a:rPr lang="pl-PL" sz="5400" dirty="0" smtClean="0">
                <a:solidFill>
                  <a:schemeClr val="bg1"/>
                </a:solidFill>
              </a:rPr>
              <a:t>oraz dziś - do Polski.</a:t>
            </a:r>
            <a:r>
              <a:rPr lang="pl-PL" sz="5400" dirty="0" smtClean="0">
                <a:solidFill>
                  <a:schemeClr val="bg1"/>
                </a:solidFill>
              </a:rPr>
              <a:t> </a:t>
            </a:r>
            <a:endParaRPr lang="pl-PL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Dawniej </a:t>
            </a:r>
            <a:r>
              <a:rPr lang="pl-PL" sz="5400" dirty="0" err="1" smtClean="0">
                <a:solidFill>
                  <a:schemeClr val="bg1"/>
                </a:solidFill>
              </a:rPr>
              <a:t>Dorfstra</a:t>
            </a:r>
            <a:r>
              <a:rPr lang="de-DE" sz="5400" dirty="0">
                <a:solidFill>
                  <a:schemeClr val="bg1"/>
                </a:solidFill>
              </a:rPr>
              <a:t>ß</a:t>
            </a:r>
            <a:r>
              <a:rPr lang="pl-PL" sz="5400" dirty="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1026" name="Picture 2" descr="Miedary powÃ³dÅ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928670"/>
            <a:ext cx="7576677" cy="5548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503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>
            <a:normAutofit/>
          </a:bodyPr>
          <a:lstStyle/>
          <a:p>
            <a:pPr algn="ctr"/>
            <a:r>
              <a:rPr lang="pl-PL" sz="4900" dirty="0" smtClean="0">
                <a:solidFill>
                  <a:schemeClr val="bg1"/>
                </a:solidFill>
              </a:rPr>
              <a:t>Na zdjęciu widać powódź </a:t>
            </a:r>
            <a:r>
              <a:rPr lang="pl-PL" sz="4900" dirty="0" smtClean="0">
                <a:solidFill>
                  <a:schemeClr val="bg1"/>
                </a:solidFill>
              </a:rPr>
              <a:t>na tej ulicy w </a:t>
            </a:r>
            <a:r>
              <a:rPr lang="pl-PL" sz="4900" dirty="0" smtClean="0">
                <a:solidFill>
                  <a:schemeClr val="bg1"/>
                </a:solidFill>
              </a:rPr>
              <a:t>latach </a:t>
            </a:r>
            <a:r>
              <a:rPr lang="pl-PL" sz="4900" dirty="0" smtClean="0">
                <a:solidFill>
                  <a:schemeClr val="bg1"/>
                </a:solidFill>
              </a:rPr>
              <a:t>30-tych XX wieku. </a:t>
            </a:r>
            <a:endParaRPr lang="pl-PL" sz="4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5852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587</TotalTime>
  <Words>825</Words>
  <Application>Microsoft Office PowerPoint</Application>
  <PresentationFormat>Pokaz na ekranie (4:3)</PresentationFormat>
  <Paragraphs>101</Paragraphs>
  <Slides>63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64" baseType="lpstr">
      <vt:lpstr>Papier</vt:lpstr>
      <vt:lpstr>Miedary   Dawniej i dziś</vt:lpstr>
      <vt:lpstr>Wszystkie nazwy Miedar</vt:lpstr>
      <vt:lpstr>Początki Miedar</vt:lpstr>
      <vt:lpstr>W niektórych miejscach Miedar stara tradycja przetrwała do dziś</vt:lpstr>
      <vt:lpstr>Slajd 5</vt:lpstr>
      <vt:lpstr>Czas Großdeutsches Reich</vt:lpstr>
      <vt:lpstr>Nazwy ulic Miedar – w czasach przynależności miejscowości:    - dawniej - do Niemiec, - oraz dziś - do Polski. </vt:lpstr>
      <vt:lpstr>Dawniej Dorfstraße</vt:lpstr>
      <vt:lpstr>Slajd 9</vt:lpstr>
      <vt:lpstr>Dziś to ulica 1-go Maja</vt:lpstr>
      <vt:lpstr>Dawniej Beuthenerstraße</vt:lpstr>
      <vt:lpstr>Slajd 12</vt:lpstr>
      <vt:lpstr>Dziś to ulica Główna</vt:lpstr>
      <vt:lpstr>Dzisiejsza ulica Dworcowa</vt:lpstr>
      <vt:lpstr>    </vt:lpstr>
      <vt:lpstr>Dzisiejsza ulica Jesionowa</vt:lpstr>
      <vt:lpstr>Slajd 17</vt:lpstr>
      <vt:lpstr>Dzisiejsza ulica Wąska</vt:lpstr>
      <vt:lpstr>Slajd 19</vt:lpstr>
      <vt:lpstr>Dzisiejsza ulica Kościuszki</vt:lpstr>
      <vt:lpstr>Slajd 21</vt:lpstr>
      <vt:lpstr>Miedarski kościół dawniej </vt:lpstr>
      <vt:lpstr>Miedarski kościół dziś</vt:lpstr>
      <vt:lpstr>   Kościelny ołtarz dawniej</vt:lpstr>
      <vt:lpstr>Kościelny ołtarz dziś</vt:lpstr>
      <vt:lpstr>          Dom klaretynów dawniej</vt:lpstr>
      <vt:lpstr>Dom klaretynów dziś</vt:lpstr>
      <vt:lpstr>       Procesja po dzwony kościelne przed II wojną światową</vt:lpstr>
      <vt:lpstr>Goik(gaik) w Miedarach w latach 20-tych XX wieku.</vt:lpstr>
      <vt:lpstr>Slajd 30</vt:lpstr>
      <vt:lpstr>Szkoła w latach 30-tych XX wieku</vt:lpstr>
      <vt:lpstr>Zespół Szkolno-Przedszkolny dziś</vt:lpstr>
      <vt:lpstr>Nauczyciele naszej szkoły dawniej</vt:lpstr>
      <vt:lpstr>Nauczyciele naszej szkoły dziś</vt:lpstr>
      <vt:lpstr>Stacja kolejowa dawniej</vt:lpstr>
      <vt:lpstr>Slajd 36</vt:lpstr>
      <vt:lpstr>Stacja kolejowa dziś</vt:lpstr>
      <vt:lpstr>Gaststalle u Horzelli lata 30-ste XX wieku</vt:lpstr>
      <vt:lpstr>Bar Myśliwski u Państwa Hryszkiewicz- dziś</vt:lpstr>
      <vt:lpstr>Ziegelei- cegielnia miedarska dawniej</vt:lpstr>
      <vt:lpstr>Cegielnia dziś</vt:lpstr>
      <vt:lpstr>Maszyny rolnicze dawniej</vt:lpstr>
      <vt:lpstr>Maszyny rolnicze dziś</vt:lpstr>
      <vt:lpstr>Mieszkańcy Miedar- Immenwald dawniej</vt:lpstr>
      <vt:lpstr>Paul Podzimski na froncie wschodnim – Russland-Rosja 1942 rok</vt:lpstr>
      <vt:lpstr>Miedarzanie w 1940 roku- ćwiczenia wojskowe</vt:lpstr>
      <vt:lpstr>Młodzi chłopcy z Miedar  w koszarach</vt:lpstr>
      <vt:lpstr>Czas wolny żołnierzy - gefrejtrów</vt:lpstr>
      <vt:lpstr>Stara restauracja</vt:lpstr>
      <vt:lpstr>Slajd 50</vt:lpstr>
      <vt:lpstr>Nowa restauracja</vt:lpstr>
      <vt:lpstr>Slajd 52</vt:lpstr>
      <vt:lpstr>Nie istniejąca straż oraz areszt</vt:lpstr>
      <vt:lpstr>Slajd 54</vt:lpstr>
      <vt:lpstr>Pocztówki Miedarskie</vt:lpstr>
      <vt:lpstr>Slajd 56</vt:lpstr>
      <vt:lpstr>Slajd 57</vt:lpstr>
      <vt:lpstr>Slajd 58</vt:lpstr>
      <vt:lpstr>Slajd 59</vt:lpstr>
      <vt:lpstr>Slajd 60</vt:lpstr>
      <vt:lpstr>Slajd 61</vt:lpstr>
      <vt:lpstr>Źródła informacji:</vt:lpstr>
      <vt:lpstr>Wykonali: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Miedary   Dawniej i dziś</dc:title>
  <dc:creator>Klasik</dc:creator>
  <cp:lastModifiedBy>Łuć Adam</cp:lastModifiedBy>
  <cp:revision>104</cp:revision>
  <dcterms:created xsi:type="dcterms:W3CDTF">2018-06-03T18:32:09Z</dcterms:created>
  <dcterms:modified xsi:type="dcterms:W3CDTF">2018-06-17T12:35:03Z</dcterms:modified>
</cp:coreProperties>
</file>