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18" Type="http://schemas.openxmlformats.org/officeDocument/2006/relationships/slide" Target="slide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slide" Target="slide3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slide" Target="slide13.xml"/><Relationship Id="rId16" Type="http://schemas.openxmlformats.org/officeDocument/2006/relationships/slide" Target="slide5.xml"/><Relationship Id="rId20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image" Target="../media/image5.png"/><Relationship Id="rId24" Type="http://schemas.openxmlformats.org/officeDocument/2006/relationships/slide" Target="slide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slide" Target="slide8.xml"/><Relationship Id="rId19" Type="http://schemas.openxmlformats.org/officeDocument/2006/relationships/image" Target="../media/image9.png"/><Relationship Id="rId4" Type="http://schemas.openxmlformats.org/officeDocument/2006/relationships/slide" Target="slide12.xml"/><Relationship Id="rId9" Type="http://schemas.openxmlformats.org/officeDocument/2006/relationships/image" Target="../media/image4.png"/><Relationship Id="rId14" Type="http://schemas.openxmlformats.org/officeDocument/2006/relationships/slide" Target="slide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pl.wikipedia.org/wiki/Plik:Julia_set_(highres_01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pl.wikipedia.org/wiki/Plik:Gr%C3%B6tzsch_graph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pl.wikipedia.org/wiki/Plik:Platonic_solids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pl.wikipedia.org/wiki/Plik:Menger_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pl.wikipedia.org/wiki/Plik:Limacons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pl.wikipedia.org/wiki/Plik:Penrose_Tiling_(Rhombi)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pl.wikipedia.org/wiki/Plik:Pythagorean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pl.wikipedia.org/wiki/Plik:Pick_theorem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711EE86-4BC3-4F9C-8E6A-87CD0331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97" y="679068"/>
            <a:ext cx="8596668" cy="835967"/>
          </a:xfrm>
        </p:spPr>
        <p:txBody>
          <a:bodyPr/>
          <a:lstStyle/>
          <a:p>
            <a:pPr algn="ctr"/>
            <a:r>
              <a:rPr lang="pl-PL" b="1" dirty="0">
                <a:latin typeface="Century Gothic" panose="020B0502020202020204" pitchFamily="34" charset="0"/>
              </a:rPr>
              <a:t> </a:t>
            </a:r>
            <a:r>
              <a:rPr lang="pl-PL" sz="4800" b="1" dirty="0">
                <a:latin typeface="Century Gothic" panose="020B0502020202020204" pitchFamily="34" charset="0"/>
              </a:rPr>
              <a:t>PISANKI MATEMATYCZNE </a:t>
            </a:r>
          </a:p>
        </p:txBody>
      </p:sp>
      <p:pic>
        <p:nvPicPr>
          <p:cNvPr id="9" name="Symbol zastępczy zawartości 8">
            <a:hlinkClick r:id="rId2" action="ppaction://hlinksldjump"/>
            <a:extLst>
              <a:ext uri="{FF2B5EF4-FFF2-40B4-BE49-F238E27FC236}">
                <a16:creationId xmlns:a16="http://schemas.microsoft.com/office/drawing/2014/main" id="{AF2D814B-158B-4502-A925-A28D70BD7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93460" y="5203167"/>
            <a:ext cx="1066892" cy="1432684"/>
          </a:xfrm>
          <a:prstGeom prst="rect">
            <a:avLst/>
          </a:prstGeom>
        </p:spPr>
      </p:pic>
      <p:pic>
        <p:nvPicPr>
          <p:cNvPr id="10" name="Obraz 9">
            <a:hlinkClick r:id="rId4" action="ppaction://hlinksldjump"/>
            <a:extLst>
              <a:ext uri="{FF2B5EF4-FFF2-40B4-BE49-F238E27FC236}">
                <a16:creationId xmlns:a16="http://schemas.microsoft.com/office/drawing/2014/main" id="{8E268717-D2C0-4C14-8514-EBF334B076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818" y="5162957"/>
            <a:ext cx="1066892" cy="1432684"/>
          </a:xfrm>
          <a:prstGeom prst="rect">
            <a:avLst/>
          </a:prstGeom>
        </p:spPr>
      </p:pic>
      <p:pic>
        <p:nvPicPr>
          <p:cNvPr id="11" name="Obraz 10">
            <a:hlinkClick r:id="rId6" action="ppaction://hlinksldjump"/>
            <a:extLst>
              <a:ext uri="{FF2B5EF4-FFF2-40B4-BE49-F238E27FC236}">
                <a16:creationId xmlns:a16="http://schemas.microsoft.com/office/drawing/2014/main" id="{4C774B07-E878-4322-AA5D-1387439217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8475" y="5109613"/>
            <a:ext cx="1158340" cy="1539373"/>
          </a:xfrm>
          <a:prstGeom prst="rect">
            <a:avLst/>
          </a:prstGeom>
        </p:spPr>
      </p:pic>
      <p:pic>
        <p:nvPicPr>
          <p:cNvPr id="12" name="Obraz 11">
            <a:hlinkClick r:id="rId8" action="ppaction://hlinksldjump"/>
            <a:extLst>
              <a:ext uri="{FF2B5EF4-FFF2-40B4-BE49-F238E27FC236}">
                <a16:creationId xmlns:a16="http://schemas.microsoft.com/office/drawing/2014/main" id="{74716A53-5A3D-4083-BEF4-4E02FD2CA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2347" y="5246481"/>
            <a:ext cx="967824" cy="1493649"/>
          </a:xfrm>
          <a:prstGeom prst="rect">
            <a:avLst/>
          </a:prstGeom>
        </p:spPr>
      </p:pic>
      <p:pic>
        <p:nvPicPr>
          <p:cNvPr id="13" name="Obraz 12">
            <a:hlinkClick r:id="rId10" action="ppaction://hlinksldjump"/>
            <a:extLst>
              <a:ext uri="{FF2B5EF4-FFF2-40B4-BE49-F238E27FC236}">
                <a16:creationId xmlns:a16="http://schemas.microsoft.com/office/drawing/2014/main" id="{2F7BD9AF-9578-4C84-87AB-9923EB92B5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65924" y="3586365"/>
            <a:ext cx="1127858" cy="1577477"/>
          </a:xfrm>
          <a:prstGeom prst="rect">
            <a:avLst/>
          </a:prstGeom>
        </p:spPr>
      </p:pic>
      <p:pic>
        <p:nvPicPr>
          <p:cNvPr id="14" name="Obraz 13">
            <a:hlinkClick r:id="rId12" action="ppaction://hlinksldjump"/>
            <a:extLst>
              <a:ext uri="{FF2B5EF4-FFF2-40B4-BE49-F238E27FC236}">
                <a16:creationId xmlns:a16="http://schemas.microsoft.com/office/drawing/2014/main" id="{192A90AE-30B7-4AA1-A8B8-4742CE7B92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92637" y="1765331"/>
            <a:ext cx="914479" cy="1501270"/>
          </a:xfrm>
          <a:prstGeom prst="rect">
            <a:avLst/>
          </a:prstGeom>
        </p:spPr>
      </p:pic>
      <p:pic>
        <p:nvPicPr>
          <p:cNvPr id="16" name="Obraz 15">
            <a:hlinkClick r:id="rId14" action="ppaction://hlinksldjump"/>
            <a:extLst>
              <a:ext uri="{FF2B5EF4-FFF2-40B4-BE49-F238E27FC236}">
                <a16:creationId xmlns:a16="http://schemas.microsoft.com/office/drawing/2014/main" id="{80F842A2-2B92-475C-99AC-1E0F54576AE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60336" y="1812459"/>
            <a:ext cx="1066892" cy="1379340"/>
          </a:xfrm>
          <a:prstGeom prst="rect">
            <a:avLst/>
          </a:prstGeom>
        </p:spPr>
      </p:pic>
      <p:pic>
        <p:nvPicPr>
          <p:cNvPr id="17" name="Obraz 16">
            <a:hlinkClick r:id="rId16" action="ppaction://hlinksldjump"/>
            <a:extLst>
              <a:ext uri="{FF2B5EF4-FFF2-40B4-BE49-F238E27FC236}">
                <a16:creationId xmlns:a16="http://schemas.microsoft.com/office/drawing/2014/main" id="{ACB489AF-D88E-42EB-B692-5E22783EDEB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90361" y="1765331"/>
            <a:ext cx="998307" cy="1486029"/>
          </a:xfrm>
          <a:prstGeom prst="rect">
            <a:avLst/>
          </a:prstGeom>
        </p:spPr>
      </p:pic>
      <p:pic>
        <p:nvPicPr>
          <p:cNvPr id="19" name="Obraz 18">
            <a:hlinkClick r:id="rId18" action="ppaction://hlinksldjump"/>
            <a:extLst>
              <a:ext uri="{FF2B5EF4-FFF2-40B4-BE49-F238E27FC236}">
                <a16:creationId xmlns:a16="http://schemas.microsoft.com/office/drawing/2014/main" id="{C3ED3B1F-3A21-4D85-92EC-770714C82BA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25956" y="3718361"/>
            <a:ext cx="1172264" cy="1417443"/>
          </a:xfrm>
          <a:prstGeom prst="rect">
            <a:avLst/>
          </a:prstGeom>
        </p:spPr>
      </p:pic>
      <p:pic>
        <p:nvPicPr>
          <p:cNvPr id="20" name="Obraz 19">
            <a:hlinkClick r:id="rId20" action="ppaction://hlinksldjump"/>
            <a:extLst>
              <a:ext uri="{FF2B5EF4-FFF2-40B4-BE49-F238E27FC236}">
                <a16:creationId xmlns:a16="http://schemas.microsoft.com/office/drawing/2014/main" id="{FA472F2A-FF6F-4091-96EC-CDF3694E869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740171" y="3684550"/>
            <a:ext cx="1082134" cy="1425063"/>
          </a:xfrm>
          <a:prstGeom prst="rect">
            <a:avLst/>
          </a:prstGeom>
        </p:spPr>
      </p:pic>
      <p:pic>
        <p:nvPicPr>
          <p:cNvPr id="21" name="Obraz 20">
            <a:hlinkClick r:id="rId22" action="ppaction://hlinksldjump"/>
            <a:extLst>
              <a:ext uri="{FF2B5EF4-FFF2-40B4-BE49-F238E27FC236}">
                <a16:creationId xmlns:a16="http://schemas.microsoft.com/office/drawing/2014/main" id="{977F94DD-5777-4C67-B5B4-F64D5E59AAF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32779" y="3644744"/>
            <a:ext cx="1143099" cy="1341236"/>
          </a:xfrm>
          <a:prstGeom prst="rect">
            <a:avLst/>
          </a:prstGeom>
        </p:spPr>
      </p:pic>
      <p:pic>
        <p:nvPicPr>
          <p:cNvPr id="22" name="Obraz 21">
            <a:hlinkClick r:id="rId24" action="ppaction://hlinksldjump"/>
            <a:extLst>
              <a:ext uri="{FF2B5EF4-FFF2-40B4-BE49-F238E27FC236}">
                <a16:creationId xmlns:a16="http://schemas.microsoft.com/office/drawing/2014/main" id="{67A44014-EFD1-4956-8A61-1E44C7FD73F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774869" y="1775536"/>
            <a:ext cx="1066892" cy="1325995"/>
          </a:xfrm>
          <a:prstGeom prst="rect">
            <a:avLst/>
          </a:prstGeom>
        </p:spPr>
      </p:pic>
      <p:pic>
        <p:nvPicPr>
          <p:cNvPr id="15" name="Obraz 14">
            <a:hlinkClick r:id="rId14" action="ppaction://hlinksldjump"/>
            <a:extLst>
              <a:ext uri="{FF2B5EF4-FFF2-40B4-BE49-F238E27FC236}">
                <a16:creationId xmlns:a16="http://schemas.microsoft.com/office/drawing/2014/main" id="{3F5AB795-75C1-4B4C-86A9-425DD045025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91931" y="1826296"/>
            <a:ext cx="1066892" cy="137934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B1B91EA9-C2EE-4961-BFDC-FD82461D19DD}"/>
              </a:ext>
            </a:extLst>
          </p:cNvPr>
          <p:cNvSpPr txBox="1"/>
          <p:nvPr/>
        </p:nvSpPr>
        <p:spPr>
          <a:xfrm>
            <a:off x="8669216" y="5246481"/>
            <a:ext cx="2470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Dominika Wanicka</a:t>
            </a:r>
          </a:p>
          <a:p>
            <a:pPr algn="ctr"/>
            <a:r>
              <a:rPr lang="pl-PL" b="1" dirty="0"/>
              <a:t>Klasa VB</a:t>
            </a:r>
          </a:p>
          <a:p>
            <a:pPr algn="ctr"/>
            <a:r>
              <a:rPr lang="pl-PL" b="1" dirty="0"/>
              <a:t>Źródła: Wikipedia</a:t>
            </a:r>
          </a:p>
        </p:txBody>
      </p:sp>
    </p:spTree>
    <p:extLst>
      <p:ext uri="{BB962C8B-B14F-4D97-AF65-F5344CB8AC3E}">
        <p14:creationId xmlns:p14="http://schemas.microsoft.com/office/powerpoint/2010/main" val="302241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5E2B9-4E04-4A46-ACD0-9D567405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Zbiór Julii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2B6228-5EA8-49E9-973C-FFDC5E49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527" y="1342904"/>
            <a:ext cx="3806743" cy="4389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Nazwa zbioru Julii (</a:t>
            </a:r>
            <a:r>
              <a:rPr lang="pl-PL" i="1" dirty="0"/>
              <a:t>ang. Julia Set</a:t>
            </a:r>
            <a:r>
              <a:rPr lang="pl-PL" dirty="0"/>
              <a:t>) pochodzi od nazwiska jego odkrywcy - francuskiego matematyka Gastona Julii. </a:t>
            </a:r>
          </a:p>
          <a:p>
            <a:pPr marL="0" indent="0">
              <a:buNone/>
            </a:pPr>
            <a:r>
              <a:rPr lang="pl-PL" dirty="0"/>
              <a:t>Julia zauważył, iż dla pewnych punktów </a:t>
            </a:r>
            <a:r>
              <a:rPr lang="pl-PL" i="1" dirty="0"/>
              <a:t>p</a:t>
            </a:r>
            <a:r>
              <a:rPr lang="pl-PL" dirty="0"/>
              <a:t> ciąg ten jest ograniczony - nie dąży do nieskończoności, a dla innych ciąg taki jest nieograniczony - dąży do nieskończoności. Zbiory takich punktów nazywa się odpowiednio zbiorem więźniów - dla ciągów ograniczonych oraz zbiorem uciekinierów - dla ciągów nieograniczonych. </a:t>
            </a:r>
          </a:p>
        </p:txBody>
      </p:sp>
      <p:pic>
        <p:nvPicPr>
          <p:cNvPr id="4" name="Obraz 3" descr="https://upload.wikimedia.org/wikipedia/commons/thumb/1/17/Julia_set_%28highres_01%29.jpg/220px-Julia_set_%28highres_01%29.jpg">
            <a:hlinkClick r:id="rId2"/>
            <a:extLst>
              <a:ext uri="{FF2B5EF4-FFF2-40B4-BE49-F238E27FC236}">
                <a16:creationId xmlns:a16="http://schemas.microsoft.com/office/drawing/2014/main" id="{C3EB7433-A5E1-4207-AF42-AE61B2C756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39" y="5125621"/>
            <a:ext cx="1653129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55A4EFA-9F3A-4880-A8FA-F0583CF9B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234" y="1965780"/>
            <a:ext cx="2672513" cy="4124507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59717778-18A5-4643-A133-14419A78CFA1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70790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91BA4D-939E-4580-960A-B7B808ED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Rozkład macierzy Jordana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311689-53B4-4D76-B104-716AC85C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3745198" cy="2481749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Postać Jordana macierzy</a:t>
            </a:r>
            <a:r>
              <a:rPr lang="pl-PL" dirty="0"/>
              <a:t> – macierz w specjalnej, prawie przekątniowej, postaci związana z daną macierzą przez przejście odpowiadające zmianie bazy. Nazwa była wprowadzona dla uhonorowania francuskiego matematyka </a:t>
            </a:r>
            <a:r>
              <a:rPr lang="pl-PL" dirty="0" err="1"/>
              <a:t>Camille</a:t>
            </a:r>
            <a:r>
              <a:rPr lang="pl-PL" dirty="0"/>
              <a:t> Jordana.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CA233E0-7445-45CB-AF80-8D810A34F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4831595"/>
            <a:ext cx="3061554" cy="1752404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9FEEA6D-B78E-42BE-8300-B91AC134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097" y="1825496"/>
            <a:ext cx="2951274" cy="3922088"/>
          </a:xfrm>
          <a:prstGeom prst="rect">
            <a:avLst/>
          </a:prstGeom>
        </p:spPr>
      </p:pic>
      <p:sp>
        <p:nvSpPr>
          <p:cNvPr id="8" name="pole tekstowe 7">
            <a:hlinkClick r:id="rId4" action="ppaction://hlinksldjump"/>
            <a:extLst>
              <a:ext uri="{FF2B5EF4-FFF2-40B4-BE49-F238E27FC236}">
                <a16:creationId xmlns:a16="http://schemas.microsoft.com/office/drawing/2014/main" id="{82023D40-8A63-46A6-84C0-FD5DB0824E36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88523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90D133-5F42-413E-8F3A-C82AA3D5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Algorytm Johnsona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B7000-EFA2-455C-AA3D-D98358DC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2769251" cy="3880773"/>
          </a:xfrm>
        </p:spPr>
        <p:txBody>
          <a:bodyPr/>
          <a:lstStyle/>
          <a:p>
            <a:r>
              <a:rPr lang="pl-PL" b="1" dirty="0"/>
              <a:t>Algorytm Johnsona</a:t>
            </a:r>
            <a:r>
              <a:rPr lang="pl-PL" dirty="0"/>
              <a:t> – algorytm znajdowania najkrótszych ścieżek między wszystkimi parami wierzchołków</a:t>
            </a:r>
          </a:p>
        </p:txBody>
      </p:sp>
      <p:pic>
        <p:nvPicPr>
          <p:cNvPr id="4" name="Obraz 3" descr="https://upload.wikimedia.org/wikipedia/commons/thumb/4/4b/Gr%C3%B6tzsch_graph.svg/120px-Gr%C3%B6tzsch_graph.svg.png">
            <a:hlinkClick r:id="rId2"/>
            <a:extLst>
              <a:ext uri="{FF2B5EF4-FFF2-40B4-BE49-F238E27FC236}">
                <a16:creationId xmlns:a16="http://schemas.microsoft.com/office/drawing/2014/main" id="{A5115347-CE5D-4A9D-89E3-FD96370FD3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5" y="4181621"/>
            <a:ext cx="2095500" cy="1788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DB8B73F-96BF-4B19-BFFD-ABCFF2CC7B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2223" y="1930400"/>
            <a:ext cx="2954904" cy="3880773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3336A756-50DC-4B7E-AF69-44C0C613FA3E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128370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B1507-1AAA-4C4F-8723-36F04A24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Przestrzeń Hilberta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50B8DE-49F1-4C16-988C-DA8685BA4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59" y="1527542"/>
            <a:ext cx="4518920" cy="2481749"/>
          </a:xfrm>
        </p:spPr>
        <p:txBody>
          <a:bodyPr/>
          <a:lstStyle/>
          <a:p>
            <a:r>
              <a:rPr lang="pl-PL" dirty="0"/>
              <a:t>Przestrzeń Hilberta – rzeczywista lub zespolona przestrzeń unitarna (tj. przestrzeń liniowa nad ciałem liczb rzeczywistych lub zespolonych z abstrakcyjnym iloczynem skalarnym), zupełna ze względu na indukowaną (poprzez normę) z iloczynu skalarnego tej przestrzeni metrykę. </a:t>
            </a:r>
          </a:p>
        </p:txBody>
      </p:sp>
      <p:pic>
        <p:nvPicPr>
          <p:cNvPr id="4" name="Symbol zastępczy zawartości 8">
            <a:extLst>
              <a:ext uri="{FF2B5EF4-FFF2-40B4-BE49-F238E27FC236}">
                <a16:creationId xmlns:a16="http://schemas.microsoft.com/office/drawing/2014/main" id="{C15C3CEA-2FFA-4AE8-826C-5503737DB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67062"/>
            <a:ext cx="2616934" cy="351417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273F798-6A50-4781-A044-A499DEAD3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643" y="4012832"/>
            <a:ext cx="1505474" cy="2576512"/>
          </a:xfrm>
          <a:prstGeom prst="rect">
            <a:avLst/>
          </a:prstGeom>
        </p:spPr>
      </p:pic>
      <p:sp>
        <p:nvSpPr>
          <p:cNvPr id="7" name="pole tekstowe 6">
            <a:hlinkClick r:id="rId4" action="ppaction://hlinksldjump"/>
            <a:extLst>
              <a:ext uri="{FF2B5EF4-FFF2-40B4-BE49-F238E27FC236}">
                <a16:creationId xmlns:a16="http://schemas.microsoft.com/office/drawing/2014/main" id="{AA61CD71-04CE-4A7E-BBB5-A4141E568D41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32109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BF60E-1AB3-436E-955B-30C2AE62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Bryły Platońskie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80C33-A1A8-460B-980F-6E60CFB513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Wielościan foremny (bryła platońska) – wielościan spełniający następujące trzy warunki:</a:t>
            </a:r>
          </a:p>
          <a:p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ściany są przystającymi wielokątami foremnymi,</a:t>
            </a:r>
          </a:p>
          <a:p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w każdym wierzchołku zbiega się jednakowa liczba ścian,</a:t>
            </a:r>
          </a:p>
          <a:p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jest bryłą wypukłą.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 descr="Platonic solids.jpg">
            <a:hlinkClick r:id="rId2"/>
            <a:extLst>
              <a:ext uri="{FF2B5EF4-FFF2-40B4-BE49-F238E27FC236}">
                <a16:creationId xmlns:a16="http://schemas.microsoft.com/office/drawing/2014/main" id="{3DFA9D77-BACD-4153-8232-FB6375EEF0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5038725"/>
            <a:ext cx="209550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937D219C-CE6E-4469-9051-AA7B2C3A6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358" y="2160589"/>
            <a:ext cx="3266844" cy="4060222"/>
          </a:xfrm>
          <a:prstGeom prst="rect">
            <a:avLst/>
          </a:prstGeom>
        </p:spPr>
      </p:pic>
      <p:sp>
        <p:nvSpPr>
          <p:cNvPr id="4" name="pole tekstowe 3">
            <a:hlinkClick r:id="rId5" action="ppaction://hlinksldjump"/>
            <a:extLst>
              <a:ext uri="{FF2B5EF4-FFF2-40B4-BE49-F238E27FC236}">
                <a16:creationId xmlns:a16="http://schemas.microsoft.com/office/drawing/2014/main" id="{480F2B48-87FF-4A66-BD6F-81D6CC882B4B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362179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4DCAE5-B84E-413C-9A6B-9A5D803F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Kostka Mengera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32ED0C-1081-4428-AA68-05969FE51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25" y="1460395"/>
            <a:ext cx="413205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Kostka Mengera powstaje w następujący sposób:</a:t>
            </a:r>
          </a:p>
          <a:p>
            <a:pPr lvl="0"/>
            <a:r>
              <a:rPr lang="pl-PL" dirty="0"/>
              <a:t>Dany jest sześcian</a:t>
            </a:r>
          </a:p>
          <a:p>
            <a:pPr lvl="0"/>
            <a:r>
              <a:rPr lang="pl-PL" dirty="0"/>
              <a:t>Tniemy go na 27 sześcianów równej wielkości płaszczyznami równoległymi do ścian</a:t>
            </a:r>
          </a:p>
          <a:p>
            <a:pPr lvl="0"/>
            <a:r>
              <a:rPr lang="pl-PL" dirty="0"/>
              <a:t>Usuwamy wszystkie sześciany przyległe do środków ścian pierwotnego sześcianu oraz sześcian znajdujący się w jego środku</a:t>
            </a:r>
          </a:p>
          <a:p>
            <a:pPr lvl="0"/>
            <a:r>
              <a:rPr lang="pl-PL" dirty="0"/>
              <a:t>Do każdego z 20 pozostałych sześcianów stosujemy poprzednią procedurę</a:t>
            </a:r>
          </a:p>
          <a:p>
            <a:pPr marL="0" indent="0">
              <a:buNone/>
            </a:pPr>
            <a:r>
              <a:rPr lang="pl-PL" dirty="0"/>
              <a:t>Po nieskończonej liczbie powtórzeń opisanych operacji otrzymujemy kostkę Mengera.</a:t>
            </a:r>
          </a:p>
        </p:txBody>
      </p:sp>
      <p:pic>
        <p:nvPicPr>
          <p:cNvPr id="11" name="Obraz 10" descr="https://upload.wikimedia.org/wikipedia/commons/thumb/3/3f/Menger_5.jpg/100px-Menger_5.jpg">
            <a:hlinkClick r:id="rId2"/>
            <a:extLst>
              <a:ext uri="{FF2B5EF4-FFF2-40B4-BE49-F238E27FC236}">
                <a16:creationId xmlns:a16="http://schemas.microsoft.com/office/drawing/2014/main" id="{D7961E12-C1D7-441A-B810-43709BCA6B6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61" y="5221653"/>
            <a:ext cx="150495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F869BAC9-4D54-4E44-8DB1-802F40A96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161" y="1516832"/>
            <a:ext cx="2329544" cy="3824336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0329EF48-77C3-4399-9C3C-CDD0196F1AFD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68902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DDF9C8-B827-447B-93D6-8781AE8C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Ślimak Pascala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CCD5EB-9FE6-45CC-B5DA-B0C3B9600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2892343" cy="3809388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Ślimak Pascala</a:t>
            </a:r>
            <a:r>
              <a:rPr lang="pl-PL" dirty="0"/>
              <a:t> – krzywa algebraiczna, krzywa płaska o specjalnej konstrukcji dla okręgu.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Limacons.svg">
            <a:hlinkClick r:id="rId2"/>
            <a:extLst>
              <a:ext uri="{FF2B5EF4-FFF2-40B4-BE49-F238E27FC236}">
                <a16:creationId xmlns:a16="http://schemas.microsoft.com/office/drawing/2014/main" id="{A740D8C8-8FA4-40EA-89C5-8EB6C528CF0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22" y="4038308"/>
            <a:ext cx="5535197" cy="2293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31C15B1-19C8-45F4-B867-521D64B70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301" y="1930400"/>
            <a:ext cx="2643515" cy="3417690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EB2E5310-B7F4-400D-B7C5-CCF92A2489F3}"/>
              </a:ext>
            </a:extLst>
          </p:cNvPr>
          <p:cNvSpPr txBox="1"/>
          <p:nvPr/>
        </p:nvSpPr>
        <p:spPr>
          <a:xfrm>
            <a:off x="9274002" y="5602069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53398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0E470-5C37-42C1-8EE3-1D9B9408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Trójkąt Pascala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E7BB8D-B3C3-4375-86FB-936FC64D8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65004" cy="4178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Trójkąt Pascala</a:t>
            </a:r>
            <a:r>
              <a:rPr lang="pl-PL" dirty="0"/>
              <a:t> – trójkątna tablica liczb: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0                     1</a:t>
            </a:r>
          </a:p>
          <a:p>
            <a:pPr marL="0" indent="0">
              <a:buNone/>
            </a:pPr>
            <a:r>
              <a:rPr lang="pl-PL" dirty="0"/>
              <a:t> 1                   1   1</a:t>
            </a:r>
          </a:p>
          <a:p>
            <a:pPr marL="0" indent="0">
              <a:buNone/>
            </a:pPr>
            <a:r>
              <a:rPr lang="pl-PL" dirty="0"/>
              <a:t> 2                 1   2   1</a:t>
            </a:r>
          </a:p>
          <a:p>
            <a:pPr marL="0" indent="0">
              <a:buNone/>
            </a:pPr>
            <a:r>
              <a:rPr lang="pl-PL" dirty="0"/>
              <a:t> 3               1   3   3   1</a:t>
            </a:r>
          </a:p>
          <a:p>
            <a:pPr marL="0" indent="0">
              <a:buNone/>
            </a:pPr>
            <a:r>
              <a:rPr lang="pl-PL" dirty="0"/>
              <a:t> 4             1   4   6   4   1</a:t>
            </a:r>
          </a:p>
          <a:p>
            <a:pPr marL="0" indent="0">
              <a:buNone/>
            </a:pPr>
            <a:r>
              <a:rPr lang="pl-PL" dirty="0"/>
              <a:t> 5           1   5   10  10   5   1</a:t>
            </a:r>
          </a:p>
          <a:p>
            <a:pPr marL="0" indent="0">
              <a:buNone/>
            </a:pPr>
            <a:r>
              <a:rPr lang="pl-PL" dirty="0"/>
              <a:t> 6         1   6   15  20  15   6   1</a:t>
            </a:r>
          </a:p>
          <a:p>
            <a:pPr marL="0" indent="0">
              <a:buNone/>
            </a:pPr>
            <a:r>
              <a:rPr lang="pl-PL" dirty="0"/>
              <a:t> 7       1   7   21  35  35   21  7   1</a:t>
            </a:r>
          </a:p>
          <a:p>
            <a:pPr marL="0" indent="0">
              <a:buNone/>
            </a:pPr>
            <a:r>
              <a:rPr lang="pl-PL" dirty="0"/>
              <a:t> 8     1   8   28  56  70  56   28  8   1</a:t>
            </a:r>
          </a:p>
          <a:p>
            <a:pPr marL="0" indent="0">
              <a:buNone/>
            </a:pPr>
            <a:r>
              <a:rPr lang="pl-PL" dirty="0"/>
              <a:t> 9   1   9  36   84  126 126  84  36  9   1</a:t>
            </a:r>
          </a:p>
          <a:p>
            <a:pPr marL="0" indent="0">
              <a:buNone/>
            </a:pPr>
            <a:r>
              <a:rPr lang="pl-PL" dirty="0"/>
              <a:t>Każda liczba w trójkącie jest sumą dwóch liczb znajdujących się bezpośrednio nad nią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C2E5B40-F5A0-4998-92DA-9E1EABCDC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00" y="2263184"/>
            <a:ext cx="2463627" cy="3667230"/>
          </a:xfrm>
          <a:prstGeom prst="rect">
            <a:avLst/>
          </a:prstGeom>
        </p:spPr>
      </p:pic>
      <p:sp>
        <p:nvSpPr>
          <p:cNvPr id="5" name="pole tekstowe 4">
            <a:hlinkClick r:id="rId3" action="ppaction://hlinksldjump"/>
            <a:extLst>
              <a:ext uri="{FF2B5EF4-FFF2-40B4-BE49-F238E27FC236}">
                <a16:creationId xmlns:a16="http://schemas.microsoft.com/office/drawing/2014/main" id="{8EC96710-8682-4A08-9FE3-CD240019EAF9}"/>
              </a:ext>
            </a:extLst>
          </p:cNvPr>
          <p:cNvSpPr txBox="1"/>
          <p:nvPr/>
        </p:nvSpPr>
        <p:spPr>
          <a:xfrm>
            <a:off x="9372600" y="5607248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94363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8AAE1-F51F-45E3-A6C8-F8A8305A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Parkietaż</a:t>
            </a:r>
            <a:r>
              <a:rPr lang="pl-PL" dirty="0"/>
              <a:t> </a:t>
            </a:r>
            <a:r>
              <a:rPr lang="pl-PL" dirty="0" err="1"/>
              <a:t>Penerose’a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356BF-F6E3-4D01-8073-2AD71FAA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958535" cy="4460019"/>
          </a:xfrm>
        </p:spPr>
        <p:txBody>
          <a:bodyPr/>
          <a:lstStyle/>
          <a:p>
            <a:pPr marL="0" indent="0">
              <a:buNone/>
            </a:pPr>
            <a:r>
              <a:rPr lang="pl-PL" b="1" dirty="0" err="1"/>
              <a:t>Parkietaż</a:t>
            </a:r>
            <a:r>
              <a:rPr lang="pl-PL" b="1" dirty="0"/>
              <a:t> </a:t>
            </a:r>
            <a:r>
              <a:rPr lang="pl-PL" b="1" dirty="0" err="1"/>
              <a:t>Penrose’a</a:t>
            </a:r>
            <a:r>
              <a:rPr lang="pl-PL" dirty="0"/>
              <a:t> – rodzaj </a:t>
            </a:r>
            <a:r>
              <a:rPr lang="pl-PL" dirty="0" err="1"/>
              <a:t>parkietażu</a:t>
            </a:r>
            <a:r>
              <a:rPr lang="pl-PL" dirty="0"/>
              <a:t>, w którym płaszczyzna pokrywana jest za pomocą dwóch rodzajów figur („kafelków”) tak, aby wzór nie powtarzał się okresowo po przesunięciu.</a:t>
            </a:r>
          </a:p>
          <a:p>
            <a:endParaRPr lang="pl-PL" dirty="0"/>
          </a:p>
        </p:txBody>
      </p:sp>
      <p:pic>
        <p:nvPicPr>
          <p:cNvPr id="4" name="Obraz 3" descr="https://upload.wikimedia.org/wikipedia/commons/thumb/1/1a/Penrose_Tiling_%28Rhombi%29.svg/250px-Penrose_Tiling_%28Rhombi%29.svg.png">
            <a:hlinkClick r:id="rId2"/>
            <a:extLst>
              <a:ext uri="{FF2B5EF4-FFF2-40B4-BE49-F238E27FC236}">
                <a16:creationId xmlns:a16="http://schemas.microsoft.com/office/drawing/2014/main" id="{46DF1A3D-8B0F-4846-9939-69A055E776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23" y="4025119"/>
            <a:ext cx="2589628" cy="248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95C2622-2574-498D-A8A3-9B9530A48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054" y="1930400"/>
            <a:ext cx="2928975" cy="3436663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112EA330-5C77-413D-8EC1-C6FA6209E946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46540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E2C57-A1A1-4F43-B549-E76E3AC8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Twierdzenie Pitagorasa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0AED47-687C-4EE6-9D7F-5331DD6FE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80" y="4015766"/>
            <a:ext cx="3859497" cy="255208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Suma pól kwadratów „czerwonego” i „niebieskiego” jest równa polu kwadratu „fioletowego”.</a:t>
            </a:r>
          </a:p>
          <a:p>
            <a:pPr marL="0" indent="0">
              <a:buNone/>
            </a:pPr>
            <a:r>
              <a:rPr lang="pl-PL" dirty="0"/>
              <a:t>W dowolnym trójkącie prostokątnym suma kwadratów długości przyprostokątnych jest równa kwadratowi długości przeciwprostokątnej tego trójkąta</a:t>
            </a:r>
          </a:p>
        </p:txBody>
      </p:sp>
      <p:pic>
        <p:nvPicPr>
          <p:cNvPr id="4" name="Obraz 3" descr="https://upload.wikimedia.org/wikipedia/commons/thumb/d/d2/Pythagorean.svg/300px-Pythagorean.svg.png">
            <a:hlinkClick r:id="rId2"/>
            <a:extLst>
              <a:ext uri="{FF2B5EF4-FFF2-40B4-BE49-F238E27FC236}">
                <a16:creationId xmlns:a16="http://schemas.microsoft.com/office/drawing/2014/main" id="{9EFD5736-E778-4953-9F23-AEC70CCEF8E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19" y="1389212"/>
            <a:ext cx="2857500" cy="230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256410-E8E5-4FED-8DC4-B6E40EAB0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300" y="2161709"/>
            <a:ext cx="2688983" cy="3541123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D3BA8075-6479-4278-B039-93292B735289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222659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75D5B-65DF-4CB4-844E-F6E45C64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Współrzędne Kartezjańskie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0F267A-6248-41D8-A2B8-31B501FA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41912" cy="4087811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Układ współrzędnych kartezjańskich (prostokątny)</a:t>
            </a:r>
            <a:r>
              <a:rPr lang="pl-PL" dirty="0"/>
              <a:t> – prostoliniowy układ współrzędnych o parach prostopadłych osi. Cechy takiego układu ma też znana od czasów starożytnych szachownica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A8DBF2E-48CD-4275-AA2E-5A7841B79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39" y="3922102"/>
            <a:ext cx="2751992" cy="279327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617AB4F-C51E-4B40-8247-5E3507FCE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671" y="2222135"/>
            <a:ext cx="2922686" cy="4087811"/>
          </a:xfrm>
          <a:prstGeom prst="rect">
            <a:avLst/>
          </a:prstGeom>
        </p:spPr>
      </p:pic>
      <p:sp>
        <p:nvSpPr>
          <p:cNvPr id="6" name="pole tekstowe 5">
            <a:hlinkClick r:id="rId4" action="ppaction://hlinksldjump"/>
            <a:extLst>
              <a:ext uri="{FF2B5EF4-FFF2-40B4-BE49-F238E27FC236}">
                <a16:creationId xmlns:a16="http://schemas.microsoft.com/office/drawing/2014/main" id="{0A895EE4-D0D6-44D7-AB01-03635EF5967B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405259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39880-633D-43CA-9E90-0247B7F1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Wzór Picka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D0D34B-3FD0-43AF-AF1D-F44B25E2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008966" cy="3880773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Wzór Picka</a:t>
            </a:r>
            <a:r>
              <a:rPr lang="pl-PL" dirty="0"/>
              <a:t> – praktyczny wzór na obliczanie pola powierzchni wielokąta prostego, którego wierzchołki są punktami kratowymi na płaszczyźnie.</a:t>
            </a:r>
          </a:p>
        </p:txBody>
      </p:sp>
      <p:pic>
        <p:nvPicPr>
          <p:cNvPr id="4" name="Obraz 3" descr="https://upload.wikimedia.org/wikipedia/commons/thumb/8/84/Pick_theorem.svg/250px-Pick_theorem.svg.png">
            <a:hlinkClick r:id="rId2"/>
            <a:extLst>
              <a:ext uri="{FF2B5EF4-FFF2-40B4-BE49-F238E27FC236}">
                <a16:creationId xmlns:a16="http://schemas.microsoft.com/office/drawing/2014/main" id="{F216D89D-5926-45AD-8089-7CBB6E568D7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85" y="3951555"/>
            <a:ext cx="2616004" cy="2018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558CF11-53CB-453E-A92D-1E9F82C90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325" y="1930400"/>
            <a:ext cx="3129968" cy="3784600"/>
          </a:xfrm>
          <a:prstGeom prst="rect">
            <a:avLst/>
          </a:prstGeom>
        </p:spPr>
      </p:pic>
      <p:sp>
        <p:nvSpPr>
          <p:cNvPr id="6" name="pole tekstowe 5">
            <a:hlinkClick r:id="rId5" action="ppaction://hlinksldjump"/>
            <a:extLst>
              <a:ext uri="{FF2B5EF4-FFF2-40B4-BE49-F238E27FC236}">
                <a16:creationId xmlns:a16="http://schemas.microsoft.com/office/drawing/2014/main" id="{C8AE915E-3E95-46BB-B0F2-9CA4ABA9ACEF}"/>
              </a:ext>
            </a:extLst>
          </p:cNvPr>
          <p:cNvSpPr txBox="1"/>
          <p:nvPr/>
        </p:nvSpPr>
        <p:spPr>
          <a:xfrm>
            <a:off x="9566031" y="5609492"/>
            <a:ext cx="1368669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POWRÓT DO MENU</a:t>
            </a:r>
          </a:p>
        </p:txBody>
      </p:sp>
    </p:spTree>
    <p:extLst>
      <p:ext uri="{BB962C8B-B14F-4D97-AF65-F5344CB8AC3E}">
        <p14:creationId xmlns:p14="http://schemas.microsoft.com/office/powerpoint/2010/main" val="65115888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527</Words>
  <Application>Microsoft Office PowerPoint</Application>
  <PresentationFormat>Panoramiczny</PresentationFormat>
  <Paragraphs>62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Trebuchet MS</vt:lpstr>
      <vt:lpstr>Wingdings 3</vt:lpstr>
      <vt:lpstr>Faseta</vt:lpstr>
      <vt:lpstr> PISANKI MATEMATYCZNE </vt:lpstr>
      <vt:lpstr>Bryły Platońskie</vt:lpstr>
      <vt:lpstr>Kostka Mengera</vt:lpstr>
      <vt:lpstr>Ślimak Pascala</vt:lpstr>
      <vt:lpstr>Trójkąt Pascala </vt:lpstr>
      <vt:lpstr>Parkietaż Penerose’a</vt:lpstr>
      <vt:lpstr>Twierdzenie Pitagorasa</vt:lpstr>
      <vt:lpstr>Współrzędne Kartezjańskie</vt:lpstr>
      <vt:lpstr>Wzór Picka</vt:lpstr>
      <vt:lpstr>Zbiór Julii</vt:lpstr>
      <vt:lpstr>Rozkład macierzy Jordana</vt:lpstr>
      <vt:lpstr>Algorytm Johnsona</vt:lpstr>
      <vt:lpstr>Przestrzeń Hilberta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PISANKI MATEMATYCZNE</dc:title>
  <dc:creator>Agnieszka Puzio</dc:creator>
  <cp:lastModifiedBy>Agnieszka Puzio</cp:lastModifiedBy>
  <cp:revision>22</cp:revision>
  <dcterms:created xsi:type="dcterms:W3CDTF">2018-03-28T14:19:38Z</dcterms:created>
  <dcterms:modified xsi:type="dcterms:W3CDTF">2018-04-03T16:57:41Z</dcterms:modified>
</cp:coreProperties>
</file>