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7104063" cy="10234613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283" y="-8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E5BFF-62E1-43D3-B69C-94647C5E0531}" type="datetimeFigureOut">
              <a:rPr lang="sk-SK" smtClean="0"/>
              <a:t>21. 7. 2015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CA5F0-21D1-4218-AFA2-67F87B6220C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4583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3B6B-B137-44E6-AF10-C902876E5557}" type="datetimeFigureOut">
              <a:rPr lang="sk-SK" smtClean="0"/>
              <a:t>21. 7. 2015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5B238-9CAB-4A4D-8525-0A2964195811}" type="slidenum">
              <a:rPr lang="sk-SK" smtClean="0"/>
              <a:t>‹#›</a:t>
            </a:fld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3B6B-B137-44E6-AF10-C902876E5557}" type="datetimeFigureOut">
              <a:rPr lang="sk-SK" smtClean="0"/>
              <a:t>21. 7. 2015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5B238-9CAB-4A4D-8525-0A296419581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3B6B-B137-44E6-AF10-C902876E5557}" type="datetimeFigureOut">
              <a:rPr lang="sk-SK" smtClean="0"/>
              <a:t>21. 7. 2015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5B238-9CAB-4A4D-8525-0A296419581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3B6B-B137-44E6-AF10-C902876E5557}" type="datetimeFigureOut">
              <a:rPr lang="sk-SK" smtClean="0"/>
              <a:t>21. 7. 2015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5B238-9CAB-4A4D-8525-0A2964195811}" type="slidenum">
              <a:rPr lang="sk-SK" smtClean="0"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3B6B-B137-44E6-AF10-C902876E5557}" type="datetimeFigureOut">
              <a:rPr lang="sk-SK" smtClean="0"/>
              <a:t>21. 7. 2015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5B238-9CAB-4A4D-8525-0A296419581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3B6B-B137-44E6-AF10-C902876E5557}" type="datetimeFigureOut">
              <a:rPr lang="sk-SK" smtClean="0"/>
              <a:t>21. 7. 2015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5B238-9CAB-4A4D-8525-0A2964195811}" type="slidenum">
              <a:rPr lang="sk-SK" smtClean="0"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3B6B-B137-44E6-AF10-C902876E5557}" type="datetimeFigureOut">
              <a:rPr lang="sk-SK" smtClean="0"/>
              <a:t>21. 7. 2015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5B238-9CAB-4A4D-8525-0A2964195811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3B6B-B137-44E6-AF10-C902876E5557}" type="datetimeFigureOut">
              <a:rPr lang="sk-SK" smtClean="0"/>
              <a:t>21. 7. 2015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5B238-9CAB-4A4D-8525-0A296419581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3B6B-B137-44E6-AF10-C902876E5557}" type="datetimeFigureOut">
              <a:rPr lang="sk-SK" smtClean="0"/>
              <a:t>21. 7. 2015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5B238-9CAB-4A4D-8525-0A296419581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3B6B-B137-44E6-AF10-C902876E5557}" type="datetimeFigureOut">
              <a:rPr lang="sk-SK" smtClean="0"/>
              <a:t>21. 7. 2015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5B238-9CAB-4A4D-8525-0A296419581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3B6B-B137-44E6-AF10-C902876E5557}" type="datetimeFigureOut">
              <a:rPr lang="sk-SK" smtClean="0"/>
              <a:t>21. 7. 2015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5B238-9CAB-4A4D-8525-0A2964195811}" type="slidenum">
              <a:rPr lang="sk-SK" smtClean="0"/>
              <a:t>‹#›</a:t>
            </a:fld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973B6B-B137-44E6-AF10-C902876E5557}" type="datetimeFigureOut">
              <a:rPr lang="sk-SK" smtClean="0"/>
              <a:t>21. 7. 2015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5F5B238-9CAB-4A4D-8525-0A2964195811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10" Type="http://schemas.microsoft.com/office/2007/relationships/hdphoto" Target="../media/hdphoto4.wdp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Nadpis 17"/>
          <p:cNvSpPr>
            <a:spLocks noGrp="1"/>
          </p:cNvSpPr>
          <p:nvPr>
            <p:ph type="title"/>
          </p:nvPr>
        </p:nvSpPr>
        <p:spPr>
          <a:xfrm>
            <a:off x="1299849" y="-2738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sk-SK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Pracovné prostredie Word 2010</a:t>
            </a:r>
            <a:endParaRPr lang="sk-SK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3"/>
          <a:stretch/>
        </p:blipFill>
        <p:spPr bwMode="auto">
          <a:xfrm>
            <a:off x="0" y="1980009"/>
            <a:ext cx="9162764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Čiarová bublina 2 5"/>
          <p:cNvSpPr/>
          <p:nvPr/>
        </p:nvSpPr>
        <p:spPr>
          <a:xfrm>
            <a:off x="1187624" y="1167594"/>
            <a:ext cx="1512168" cy="692696"/>
          </a:xfrm>
          <a:prstGeom prst="borderCallout2">
            <a:avLst>
              <a:gd name="adj1" fmla="val 18750"/>
              <a:gd name="adj2" fmla="val -774"/>
              <a:gd name="adj3" fmla="val 18750"/>
              <a:gd name="adj4" fmla="val -16667"/>
              <a:gd name="adj5" fmla="val 125586"/>
              <a:gd name="adj6" fmla="val -43832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/>
              <a:t>Panel pre rýchle spustenie</a:t>
            </a:r>
            <a:endParaRPr lang="sk-SK" sz="1200" b="1" dirty="0"/>
          </a:p>
        </p:txBody>
      </p:sp>
      <p:sp>
        <p:nvSpPr>
          <p:cNvPr id="8" name="Čiarová bublina 2 7"/>
          <p:cNvSpPr/>
          <p:nvPr/>
        </p:nvSpPr>
        <p:spPr>
          <a:xfrm>
            <a:off x="827584" y="3414421"/>
            <a:ext cx="1656184" cy="692696"/>
          </a:xfrm>
          <a:prstGeom prst="borderCallout2">
            <a:avLst>
              <a:gd name="adj1" fmla="val 18750"/>
              <a:gd name="adj2" fmla="val -774"/>
              <a:gd name="adj3" fmla="val 18750"/>
              <a:gd name="adj4" fmla="val -16667"/>
              <a:gd name="adj5" fmla="val -57985"/>
              <a:gd name="adj6" fmla="val 18527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/>
              <a:t>Pás s nástrojmi </a:t>
            </a:r>
            <a:r>
              <a:rPr lang="sk-SK" sz="1200" b="1" dirty="0" smtClean="0"/>
              <a:t> </a:t>
            </a:r>
          </a:p>
          <a:p>
            <a:pPr algn="ctr"/>
            <a:r>
              <a:rPr lang="sk-SK" sz="1200" b="1" dirty="0" smtClean="0"/>
              <a:t>a skupinami </a:t>
            </a:r>
            <a:r>
              <a:rPr lang="sk-SK" sz="1200" b="1" dirty="0" smtClean="0"/>
              <a:t>príkazov</a:t>
            </a:r>
            <a:endParaRPr lang="sk-SK" sz="1200" b="1" dirty="0"/>
          </a:p>
        </p:txBody>
      </p:sp>
      <p:sp>
        <p:nvSpPr>
          <p:cNvPr id="9" name="Čiarová bublina 2 8"/>
          <p:cNvSpPr/>
          <p:nvPr/>
        </p:nvSpPr>
        <p:spPr>
          <a:xfrm>
            <a:off x="3707904" y="1426468"/>
            <a:ext cx="1512168" cy="346348"/>
          </a:xfrm>
          <a:prstGeom prst="borderCallout2">
            <a:avLst>
              <a:gd name="adj1" fmla="val 18750"/>
              <a:gd name="adj2" fmla="val -774"/>
              <a:gd name="adj3" fmla="val 18750"/>
              <a:gd name="adj4" fmla="val -16667"/>
              <a:gd name="adj5" fmla="val 206027"/>
              <a:gd name="adj6" fmla="val -53280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/>
              <a:t>Karty</a:t>
            </a:r>
            <a:endParaRPr lang="sk-SK" sz="1200" b="1" dirty="0"/>
          </a:p>
        </p:txBody>
      </p:sp>
      <p:sp>
        <p:nvSpPr>
          <p:cNvPr id="10" name="Obdĺžnik 9"/>
          <p:cNvSpPr/>
          <p:nvPr/>
        </p:nvSpPr>
        <p:spPr>
          <a:xfrm>
            <a:off x="72008" y="2317031"/>
            <a:ext cx="8964488" cy="648072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1" name="Zaoblený obdĺžnik 10"/>
          <p:cNvSpPr/>
          <p:nvPr/>
        </p:nvSpPr>
        <p:spPr>
          <a:xfrm>
            <a:off x="2779874" y="4653136"/>
            <a:ext cx="3744416" cy="762372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Pracovná plocha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13" name="Čiarová bublina 2 12"/>
          <p:cNvSpPr/>
          <p:nvPr/>
        </p:nvSpPr>
        <p:spPr>
          <a:xfrm>
            <a:off x="6948264" y="3501008"/>
            <a:ext cx="1512168" cy="346348"/>
          </a:xfrm>
          <a:prstGeom prst="borderCallout2">
            <a:avLst>
              <a:gd name="adj1" fmla="val 905665"/>
              <a:gd name="adj2" fmla="val -1719"/>
              <a:gd name="adj3" fmla="val 101254"/>
              <a:gd name="adj4" fmla="val 71202"/>
              <a:gd name="adj5" fmla="val 144150"/>
              <a:gd name="adj6" fmla="val 14041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err="1" smtClean="0"/>
              <a:t>Posuvník</a:t>
            </a:r>
            <a:endParaRPr lang="sk-SK" sz="1200" b="1" dirty="0"/>
          </a:p>
        </p:txBody>
      </p:sp>
      <p:sp>
        <p:nvSpPr>
          <p:cNvPr id="14" name="Čiarová bublina 2 13"/>
          <p:cNvSpPr/>
          <p:nvPr/>
        </p:nvSpPr>
        <p:spPr>
          <a:xfrm>
            <a:off x="3709615" y="3501008"/>
            <a:ext cx="1512168" cy="519522"/>
          </a:xfrm>
          <a:prstGeom prst="borderCallout2">
            <a:avLst>
              <a:gd name="adj1" fmla="val 522022"/>
              <a:gd name="adj2" fmla="val -241707"/>
              <a:gd name="adj3" fmla="val 51751"/>
              <a:gd name="adj4" fmla="val 340"/>
              <a:gd name="adj5" fmla="val -74484"/>
              <a:gd name="adj6" fmla="val -4194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/>
              <a:t>Pravítko - </a:t>
            </a:r>
          </a:p>
          <a:p>
            <a:pPr algn="ctr"/>
            <a:r>
              <a:rPr lang="sk-SK" sz="1200" b="1" dirty="0"/>
              <a:t>v</a:t>
            </a:r>
            <a:r>
              <a:rPr lang="sk-SK" sz="1200" b="1" dirty="0" smtClean="0"/>
              <a:t>odorovné a zvislé</a:t>
            </a:r>
            <a:endParaRPr lang="sk-SK" sz="1200" b="1" dirty="0"/>
          </a:p>
        </p:txBody>
      </p:sp>
      <p:sp>
        <p:nvSpPr>
          <p:cNvPr id="17" name="Čiarová bublina 2 16"/>
          <p:cNvSpPr/>
          <p:nvPr/>
        </p:nvSpPr>
        <p:spPr>
          <a:xfrm>
            <a:off x="2483768" y="5949280"/>
            <a:ext cx="1512168" cy="346348"/>
          </a:xfrm>
          <a:prstGeom prst="borderCallout2">
            <a:avLst>
              <a:gd name="adj1" fmla="val 51752"/>
              <a:gd name="adj2" fmla="val 1116"/>
              <a:gd name="adj3" fmla="val 55876"/>
              <a:gd name="adj4" fmla="val -28005"/>
              <a:gd name="adj5" fmla="val 214278"/>
              <a:gd name="adj6" fmla="val -7028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b="1" dirty="0" smtClean="0"/>
              <a:t>Stavový riadok</a:t>
            </a:r>
            <a:endParaRPr lang="sk-SK" sz="1200" b="1" dirty="0"/>
          </a:p>
        </p:txBody>
      </p:sp>
      <p:sp>
        <p:nvSpPr>
          <p:cNvPr id="16" name="Ovál 15"/>
          <p:cNvSpPr/>
          <p:nvPr/>
        </p:nvSpPr>
        <p:spPr>
          <a:xfrm>
            <a:off x="-36512" y="2132856"/>
            <a:ext cx="5040560" cy="288032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Čiarová bublina 2 18"/>
          <p:cNvSpPr/>
          <p:nvPr/>
        </p:nvSpPr>
        <p:spPr>
          <a:xfrm>
            <a:off x="7509420" y="980728"/>
            <a:ext cx="1619672" cy="648072"/>
          </a:xfrm>
          <a:prstGeom prst="borderCallout2">
            <a:avLst>
              <a:gd name="adj1" fmla="val 101247"/>
              <a:gd name="adj2" fmla="val 20776"/>
              <a:gd name="adj3" fmla="val 120823"/>
              <a:gd name="adj4" fmla="val 21264"/>
              <a:gd name="adj5" fmla="val 147457"/>
              <a:gd name="adj6" fmla="val 56541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b="1" dirty="0" smtClean="0">
                <a:solidFill>
                  <a:schemeClr val="tx1"/>
                </a:solidFill>
              </a:rPr>
              <a:t>Minimalizovať</a:t>
            </a:r>
          </a:p>
          <a:p>
            <a:pPr algn="ctr"/>
            <a:r>
              <a:rPr lang="sk-SK" sz="1200" b="1" dirty="0" smtClean="0">
                <a:solidFill>
                  <a:schemeClr val="tx1"/>
                </a:solidFill>
              </a:rPr>
              <a:t>Maximalizovať</a:t>
            </a:r>
          </a:p>
          <a:p>
            <a:pPr algn="ctr"/>
            <a:r>
              <a:rPr lang="sk-SK" sz="1200" b="1" dirty="0" smtClean="0">
                <a:solidFill>
                  <a:schemeClr val="tx1"/>
                </a:solidFill>
              </a:rPr>
              <a:t>Zavrieť</a:t>
            </a:r>
          </a:p>
        </p:txBody>
      </p:sp>
      <p:sp>
        <p:nvSpPr>
          <p:cNvPr id="20" name="Ovál 19"/>
          <p:cNvSpPr/>
          <p:nvPr/>
        </p:nvSpPr>
        <p:spPr>
          <a:xfrm>
            <a:off x="8334164" y="1860290"/>
            <a:ext cx="846348" cy="27256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0088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1" r="87501" b="28364"/>
          <a:stretch/>
        </p:blipFill>
        <p:spPr bwMode="auto">
          <a:xfrm>
            <a:off x="0" y="1849908"/>
            <a:ext cx="1400175" cy="424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865114"/>
            <a:ext cx="3024336" cy="245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728" y="1095414"/>
            <a:ext cx="3044887" cy="247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Čiarová bublina 2 6"/>
          <p:cNvSpPr/>
          <p:nvPr/>
        </p:nvSpPr>
        <p:spPr>
          <a:xfrm>
            <a:off x="1815146" y="1095416"/>
            <a:ext cx="3044886" cy="2475032"/>
          </a:xfrm>
          <a:prstGeom prst="borderCallout2">
            <a:avLst>
              <a:gd name="adj1" fmla="val 43786"/>
              <a:gd name="adj2" fmla="val -37239"/>
              <a:gd name="adj3" fmla="val 15125"/>
              <a:gd name="adj4" fmla="val -44"/>
              <a:gd name="adj5" fmla="val 54609"/>
              <a:gd name="adj6" fmla="val -31895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Čiarová bublina 2 12"/>
          <p:cNvSpPr/>
          <p:nvPr/>
        </p:nvSpPr>
        <p:spPr>
          <a:xfrm>
            <a:off x="5586958" y="895349"/>
            <a:ext cx="3024336" cy="2461728"/>
          </a:xfrm>
          <a:prstGeom prst="borderCallout2">
            <a:avLst>
              <a:gd name="adj1" fmla="val 72198"/>
              <a:gd name="adj2" fmla="val -159474"/>
              <a:gd name="adj3" fmla="val 18178"/>
              <a:gd name="adj4" fmla="val -7987"/>
              <a:gd name="adj5" fmla="val 16328"/>
              <a:gd name="adj6" fmla="val -129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9" name="Rovná spojovacia šípka 8"/>
          <p:cNvCxnSpPr/>
          <p:nvPr/>
        </p:nvCxnSpPr>
        <p:spPr>
          <a:xfrm flipH="1">
            <a:off x="539552" y="4149080"/>
            <a:ext cx="180020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7"/>
          <a:stretch/>
        </p:blipFill>
        <p:spPr bwMode="auto">
          <a:xfrm>
            <a:off x="1403648" y="4032448"/>
            <a:ext cx="5190652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Rovná spojovacia šípka 15"/>
          <p:cNvCxnSpPr/>
          <p:nvPr/>
        </p:nvCxnSpPr>
        <p:spPr>
          <a:xfrm flipH="1">
            <a:off x="539552" y="3808313"/>
            <a:ext cx="3744416" cy="1632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7"/>
          <a:stretch/>
        </p:blipFill>
        <p:spPr bwMode="auto">
          <a:xfrm>
            <a:off x="4139953" y="3666914"/>
            <a:ext cx="4968552" cy="264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Čiarová bublina 2 16"/>
          <p:cNvSpPr/>
          <p:nvPr/>
        </p:nvSpPr>
        <p:spPr>
          <a:xfrm>
            <a:off x="251520" y="764704"/>
            <a:ext cx="1296144" cy="576064"/>
          </a:xfrm>
          <a:prstGeom prst="borderCallout2">
            <a:avLst>
              <a:gd name="adj1" fmla="val 3731"/>
              <a:gd name="adj2" fmla="val 98591"/>
              <a:gd name="adj3" fmla="val -24160"/>
              <a:gd name="adj4" fmla="val 122224"/>
              <a:gd name="adj5" fmla="val 53766"/>
              <a:gd name="adj6" fmla="val 158363"/>
            </a:avLst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b="1" dirty="0" smtClean="0">
                <a:solidFill>
                  <a:schemeClr val="tx1"/>
                </a:solidFill>
              </a:rPr>
              <a:t>Uložiť </a:t>
            </a:r>
          </a:p>
          <a:p>
            <a:pPr algn="ctr"/>
            <a:r>
              <a:rPr lang="sk-SK" sz="1400" b="1" dirty="0" smtClean="0">
                <a:solidFill>
                  <a:schemeClr val="tx1"/>
                </a:solidFill>
              </a:rPr>
              <a:t>Uložiť ako</a:t>
            </a:r>
            <a:endParaRPr lang="sk-SK" sz="1400" b="1" dirty="0">
              <a:solidFill>
                <a:schemeClr val="tx1"/>
              </a:solidFill>
            </a:endParaRPr>
          </a:p>
        </p:txBody>
      </p:sp>
      <p:sp>
        <p:nvSpPr>
          <p:cNvPr id="24" name="Čiarová bublina 2 23"/>
          <p:cNvSpPr/>
          <p:nvPr/>
        </p:nvSpPr>
        <p:spPr>
          <a:xfrm>
            <a:off x="6989143" y="1829255"/>
            <a:ext cx="1296144" cy="735649"/>
          </a:xfrm>
          <a:prstGeom prst="borderCallout2">
            <a:avLst>
              <a:gd name="adj1" fmla="val 18750"/>
              <a:gd name="adj2" fmla="val -1719"/>
              <a:gd name="adj3" fmla="val 18750"/>
              <a:gd name="adj4" fmla="val -16667"/>
              <a:gd name="adj5" fmla="val 805"/>
              <a:gd name="adj6" fmla="val -76429"/>
            </a:avLst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b="1" dirty="0" smtClean="0">
                <a:solidFill>
                  <a:schemeClr val="tx1"/>
                </a:solidFill>
              </a:rPr>
              <a:t>Otvoriť dokument</a:t>
            </a:r>
          </a:p>
          <a:p>
            <a:pPr algn="ctr"/>
            <a:r>
              <a:rPr lang="sk-SK" sz="1400" b="1" dirty="0" smtClean="0">
                <a:solidFill>
                  <a:schemeClr val="tx1"/>
                </a:solidFill>
              </a:rPr>
              <a:t>(zo súboru)</a:t>
            </a:r>
            <a:endParaRPr lang="sk-SK" sz="1400" b="1" dirty="0">
              <a:solidFill>
                <a:schemeClr val="tx1"/>
              </a:solidFill>
            </a:endParaRPr>
          </a:p>
        </p:txBody>
      </p:sp>
      <p:sp>
        <p:nvSpPr>
          <p:cNvPr id="25" name="Čiarová bublina 2 24"/>
          <p:cNvSpPr/>
          <p:nvPr/>
        </p:nvSpPr>
        <p:spPr>
          <a:xfrm>
            <a:off x="7884368" y="4149080"/>
            <a:ext cx="1008112" cy="1273832"/>
          </a:xfrm>
          <a:prstGeom prst="borderCallout2">
            <a:avLst>
              <a:gd name="adj1" fmla="val 18477"/>
              <a:gd name="adj2" fmla="val -279617"/>
              <a:gd name="adj3" fmla="val 28053"/>
              <a:gd name="adj4" fmla="val 450"/>
              <a:gd name="adj5" fmla="val 90570"/>
              <a:gd name="adj6" fmla="val -181980"/>
            </a:avLst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b="1" dirty="0" smtClean="0">
                <a:solidFill>
                  <a:schemeClr val="tx1"/>
                </a:solidFill>
              </a:rPr>
              <a:t>Otvoriť nový</a:t>
            </a:r>
          </a:p>
          <a:p>
            <a:pPr algn="ctr"/>
            <a:r>
              <a:rPr lang="sk-SK" sz="1400" b="1" dirty="0" smtClean="0">
                <a:solidFill>
                  <a:schemeClr val="tx1"/>
                </a:solidFill>
              </a:rPr>
              <a:t>(rôzne šablóny)</a:t>
            </a:r>
          </a:p>
        </p:txBody>
      </p:sp>
      <p:sp>
        <p:nvSpPr>
          <p:cNvPr id="26" name="Čiarová bublina 2 25"/>
          <p:cNvSpPr/>
          <p:nvPr/>
        </p:nvSpPr>
        <p:spPr>
          <a:xfrm>
            <a:off x="4144441" y="6363466"/>
            <a:ext cx="1363663" cy="449910"/>
          </a:xfrm>
          <a:prstGeom prst="borderCallout2">
            <a:avLst>
              <a:gd name="adj1" fmla="val 50506"/>
              <a:gd name="adj2" fmla="val -2587"/>
              <a:gd name="adj3" fmla="val 50506"/>
              <a:gd name="adj4" fmla="val -18403"/>
              <a:gd name="adj5" fmla="val -293097"/>
              <a:gd name="adj6" fmla="val -110469"/>
            </a:avLst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b="1" dirty="0" smtClean="0">
                <a:solidFill>
                  <a:schemeClr val="tx1"/>
                </a:solidFill>
              </a:rPr>
              <a:t>Možnosti tlače</a:t>
            </a:r>
          </a:p>
        </p:txBody>
      </p:sp>
      <p:sp>
        <p:nvSpPr>
          <p:cNvPr id="27" name="Nadpis 1"/>
          <p:cNvSpPr>
            <a:spLocks noGrp="1"/>
          </p:cNvSpPr>
          <p:nvPr>
            <p:ph type="title"/>
          </p:nvPr>
        </p:nvSpPr>
        <p:spPr>
          <a:xfrm>
            <a:off x="899592" y="0"/>
            <a:ext cx="7385695" cy="757288"/>
          </a:xfrm>
        </p:spPr>
        <p:txBody>
          <a:bodyPr/>
          <a:lstStyle/>
          <a:p>
            <a:pPr marL="0" indent="0" algn="ctr">
              <a:buNone/>
            </a:pPr>
            <a:r>
              <a:rPr lang="sk-SK" sz="40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Karta</a:t>
            </a:r>
            <a:r>
              <a:rPr lang="sk-SK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4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Súbor</a:t>
            </a:r>
            <a:endParaRPr lang="sk-SK" sz="4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23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0"/>
            <a:ext cx="7916159" cy="757288"/>
          </a:xfrm>
        </p:spPr>
        <p:txBody>
          <a:bodyPr/>
          <a:lstStyle/>
          <a:p>
            <a:pPr marL="0" indent="0" algn="ctr">
              <a:buNone/>
            </a:pPr>
            <a:r>
              <a:rPr lang="sk-SK" sz="40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Karta</a:t>
            </a:r>
            <a:r>
              <a:rPr lang="sk-SK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4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Domov</a:t>
            </a:r>
            <a:r>
              <a:rPr lang="sk-SK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– </a:t>
            </a:r>
            <a:r>
              <a:rPr lang="sk-SK" sz="40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skupina</a:t>
            </a:r>
            <a:r>
              <a:rPr lang="sk-SK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4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Písmo</a:t>
            </a:r>
            <a:endParaRPr lang="sk-SK" sz="4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20" y="1116806"/>
            <a:ext cx="4356154" cy="4040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21" y="2270001"/>
            <a:ext cx="27717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Čiarová bublina 1 5"/>
          <p:cNvSpPr/>
          <p:nvPr/>
        </p:nvSpPr>
        <p:spPr>
          <a:xfrm>
            <a:off x="178914" y="1268760"/>
            <a:ext cx="1116657" cy="504056"/>
          </a:xfrm>
          <a:prstGeom prst="borderCallout1">
            <a:avLst>
              <a:gd name="adj1" fmla="val 102084"/>
              <a:gd name="adj2" fmla="val 34657"/>
              <a:gd name="adj3" fmla="val 227015"/>
              <a:gd name="adj4" fmla="val 98119"/>
            </a:avLst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b="1" dirty="0" smtClean="0">
                <a:solidFill>
                  <a:schemeClr val="tx1"/>
                </a:solidFill>
              </a:rPr>
              <a:t>Písmo</a:t>
            </a:r>
            <a:endParaRPr lang="sk-SK" sz="1400" b="1" dirty="0">
              <a:solidFill>
                <a:schemeClr val="tx1"/>
              </a:solidFill>
            </a:endParaRPr>
          </a:p>
        </p:txBody>
      </p:sp>
      <p:sp>
        <p:nvSpPr>
          <p:cNvPr id="11" name="Čiarová bublina 1 10"/>
          <p:cNvSpPr/>
          <p:nvPr/>
        </p:nvSpPr>
        <p:spPr>
          <a:xfrm>
            <a:off x="1570484" y="1286384"/>
            <a:ext cx="1569294" cy="486432"/>
          </a:xfrm>
          <a:prstGeom prst="borderCallout1">
            <a:avLst>
              <a:gd name="adj1" fmla="val 102084"/>
              <a:gd name="adj2" fmla="val 34657"/>
              <a:gd name="adj3" fmla="val 211145"/>
              <a:gd name="adj4" fmla="val 42313"/>
            </a:avLst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b="1" dirty="0" smtClean="0">
                <a:solidFill>
                  <a:schemeClr val="tx1"/>
                </a:solidFill>
              </a:rPr>
              <a:t>Veľkosť písma</a:t>
            </a:r>
            <a:endParaRPr lang="sk-SK" sz="1400" b="1" dirty="0">
              <a:solidFill>
                <a:schemeClr val="tx1"/>
              </a:solidFill>
            </a:endParaRPr>
          </a:p>
        </p:txBody>
      </p:sp>
      <p:sp>
        <p:nvSpPr>
          <p:cNvPr id="9" name="Ovál 8"/>
          <p:cNvSpPr/>
          <p:nvPr/>
        </p:nvSpPr>
        <p:spPr>
          <a:xfrm>
            <a:off x="1907704" y="2294904"/>
            <a:ext cx="936104" cy="342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Ovál 13"/>
          <p:cNvSpPr/>
          <p:nvPr/>
        </p:nvSpPr>
        <p:spPr>
          <a:xfrm>
            <a:off x="864120" y="2654944"/>
            <a:ext cx="1134943" cy="342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Čiarová bublina 1 14"/>
          <p:cNvSpPr/>
          <p:nvPr/>
        </p:nvSpPr>
        <p:spPr>
          <a:xfrm>
            <a:off x="6601715" y="5589240"/>
            <a:ext cx="2290765" cy="612068"/>
          </a:xfrm>
          <a:prstGeom prst="borderCallout1">
            <a:avLst>
              <a:gd name="adj1" fmla="val -1325"/>
              <a:gd name="adj2" fmla="val 41367"/>
              <a:gd name="adj3" fmla="val -359029"/>
              <a:gd name="adj4" fmla="val 3423"/>
            </a:avLst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b="1" dirty="0" smtClean="0">
                <a:solidFill>
                  <a:schemeClr val="tx1"/>
                </a:solidFill>
              </a:rPr>
              <a:t>Možnosti </a:t>
            </a:r>
          </a:p>
          <a:p>
            <a:pPr algn="ctr"/>
            <a:r>
              <a:rPr lang="sk-SK" sz="1400" b="1" dirty="0" smtClean="0">
                <a:solidFill>
                  <a:schemeClr val="tx1"/>
                </a:solidFill>
              </a:rPr>
              <a:t>nastavenia písma</a:t>
            </a:r>
            <a:endParaRPr lang="sk-SK" sz="1400" b="1" dirty="0">
              <a:solidFill>
                <a:schemeClr val="tx1"/>
              </a:solidFill>
            </a:endParaRPr>
          </a:p>
        </p:txBody>
      </p:sp>
      <p:sp>
        <p:nvSpPr>
          <p:cNvPr id="16" name="Ovál 15"/>
          <p:cNvSpPr/>
          <p:nvPr/>
        </p:nvSpPr>
        <p:spPr>
          <a:xfrm>
            <a:off x="1999064" y="2636912"/>
            <a:ext cx="484704" cy="36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Čiarová bublina 1 16"/>
          <p:cNvSpPr/>
          <p:nvPr/>
        </p:nvSpPr>
        <p:spPr>
          <a:xfrm>
            <a:off x="157757" y="3367857"/>
            <a:ext cx="1412727" cy="925239"/>
          </a:xfrm>
          <a:prstGeom prst="borderCallout1">
            <a:avLst>
              <a:gd name="adj1" fmla="val -1325"/>
              <a:gd name="adj2" fmla="val 41367"/>
              <a:gd name="adj3" fmla="val -43169"/>
              <a:gd name="adj4" fmla="val 68849"/>
            </a:avLst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b="1" dirty="0" smtClean="0">
                <a:solidFill>
                  <a:schemeClr val="tx1"/>
                </a:solidFill>
              </a:rPr>
              <a:t>Rez </a:t>
            </a:r>
            <a:r>
              <a:rPr lang="sk-SK" sz="1400" b="1" dirty="0" smtClean="0">
                <a:solidFill>
                  <a:schemeClr val="tx1"/>
                </a:solidFill>
              </a:rPr>
              <a:t>písma:</a:t>
            </a:r>
          </a:p>
          <a:p>
            <a:pPr algn="ctr"/>
            <a:r>
              <a:rPr lang="sk-SK" sz="1400" b="1" dirty="0">
                <a:solidFill>
                  <a:schemeClr val="tx1"/>
                </a:solidFill>
              </a:rPr>
              <a:t>t</a:t>
            </a:r>
            <a:r>
              <a:rPr lang="sk-SK" sz="1400" b="1" dirty="0" smtClean="0">
                <a:solidFill>
                  <a:schemeClr val="tx1"/>
                </a:solidFill>
              </a:rPr>
              <a:t>učné, </a:t>
            </a:r>
            <a:r>
              <a:rPr lang="sk-SK" sz="1400" i="1" dirty="0" smtClean="0">
                <a:solidFill>
                  <a:schemeClr val="tx1"/>
                </a:solidFill>
              </a:rPr>
              <a:t>kurzíva, </a:t>
            </a:r>
            <a:r>
              <a:rPr lang="sk-SK" sz="1400" u="sng" dirty="0" smtClean="0">
                <a:solidFill>
                  <a:schemeClr val="tx1"/>
                </a:solidFill>
              </a:rPr>
              <a:t>podčiarknuté, </a:t>
            </a:r>
            <a:r>
              <a:rPr lang="sk-SK" sz="1400" strike="sngStrike" dirty="0" smtClean="0">
                <a:solidFill>
                  <a:schemeClr val="tx1"/>
                </a:solidFill>
              </a:rPr>
              <a:t>prečiarknuté</a:t>
            </a:r>
            <a:endParaRPr lang="sk-SK" sz="1400" u="sng" dirty="0">
              <a:solidFill>
                <a:schemeClr val="tx1"/>
              </a:solidFill>
            </a:endParaRPr>
          </a:p>
        </p:txBody>
      </p:sp>
      <p:sp>
        <p:nvSpPr>
          <p:cNvPr id="18" name="Čiarová bublina 1 17"/>
          <p:cNvSpPr/>
          <p:nvPr/>
        </p:nvSpPr>
        <p:spPr>
          <a:xfrm>
            <a:off x="971600" y="4502695"/>
            <a:ext cx="1512168" cy="438473"/>
          </a:xfrm>
          <a:prstGeom prst="borderCallout1">
            <a:avLst>
              <a:gd name="adj1" fmla="val -1325"/>
              <a:gd name="adj2" fmla="val 41367"/>
              <a:gd name="adj3" fmla="val -339479"/>
              <a:gd name="adj4" fmla="val 74847"/>
            </a:avLst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b="1" dirty="0">
                <a:solidFill>
                  <a:schemeClr val="tx1"/>
                </a:solidFill>
              </a:rPr>
              <a:t>I</a:t>
            </a:r>
            <a:r>
              <a:rPr lang="sk-SK" sz="1400" b="1" dirty="0" smtClean="0">
                <a:solidFill>
                  <a:schemeClr val="tx1"/>
                </a:solidFill>
              </a:rPr>
              <a:t>ndex dole, hore</a:t>
            </a:r>
            <a:endParaRPr lang="sk-SK" sz="1400" b="1" dirty="0">
              <a:solidFill>
                <a:schemeClr val="tx1"/>
              </a:solidFill>
            </a:endParaRPr>
          </a:p>
        </p:txBody>
      </p:sp>
      <p:sp>
        <p:nvSpPr>
          <p:cNvPr id="19" name="Čiarová bublina 1 18"/>
          <p:cNvSpPr/>
          <p:nvPr/>
        </p:nvSpPr>
        <p:spPr>
          <a:xfrm>
            <a:off x="1999064" y="5224400"/>
            <a:ext cx="1481881" cy="580864"/>
          </a:xfrm>
          <a:prstGeom prst="borderCallout1">
            <a:avLst>
              <a:gd name="adj1" fmla="val -1325"/>
              <a:gd name="adj2" fmla="val 41367"/>
              <a:gd name="adj3" fmla="val -401188"/>
              <a:gd name="adj4" fmla="val 63887"/>
            </a:avLst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b="1" dirty="0" smtClean="0">
                <a:solidFill>
                  <a:schemeClr val="tx1"/>
                </a:solidFill>
              </a:rPr>
              <a:t>Podfarbenie písma</a:t>
            </a:r>
            <a:endParaRPr lang="sk-SK" sz="1400" b="1" dirty="0">
              <a:solidFill>
                <a:schemeClr val="tx1"/>
              </a:solidFill>
            </a:endParaRPr>
          </a:p>
        </p:txBody>
      </p:sp>
      <p:sp>
        <p:nvSpPr>
          <p:cNvPr id="20" name="Čiarová bublina 1 19"/>
          <p:cNvSpPr/>
          <p:nvPr/>
        </p:nvSpPr>
        <p:spPr>
          <a:xfrm>
            <a:off x="2809991" y="4502695"/>
            <a:ext cx="1512168" cy="438473"/>
          </a:xfrm>
          <a:prstGeom prst="borderCallout1">
            <a:avLst>
              <a:gd name="adj1" fmla="val -1325"/>
              <a:gd name="adj2" fmla="val 41367"/>
              <a:gd name="adj3" fmla="val -359030"/>
              <a:gd name="adj4" fmla="val 37998"/>
            </a:avLst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b="1" dirty="0" smtClean="0">
                <a:solidFill>
                  <a:schemeClr val="tx1"/>
                </a:solidFill>
              </a:rPr>
              <a:t>Farba písma</a:t>
            </a:r>
            <a:endParaRPr lang="sk-SK" sz="14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1" t="7109" r="55198" b="70524"/>
          <a:stretch/>
        </p:blipFill>
        <p:spPr bwMode="auto">
          <a:xfrm>
            <a:off x="3275856" y="1081553"/>
            <a:ext cx="1490512" cy="119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ál 2"/>
          <p:cNvSpPr/>
          <p:nvPr/>
        </p:nvSpPr>
        <p:spPr>
          <a:xfrm>
            <a:off x="2843808" y="2294904"/>
            <a:ext cx="432048" cy="342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ovacia šípka 6"/>
          <p:cNvCxnSpPr/>
          <p:nvPr/>
        </p:nvCxnSpPr>
        <p:spPr>
          <a:xfrm flipV="1">
            <a:off x="3131840" y="1277530"/>
            <a:ext cx="216024" cy="9993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Rovná spojovacia šípka 3"/>
          <p:cNvCxnSpPr/>
          <p:nvPr/>
        </p:nvCxnSpPr>
        <p:spPr>
          <a:xfrm flipV="1">
            <a:off x="3530546" y="2079922"/>
            <a:ext cx="1250974" cy="7470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7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22" t="8913" r="35769" b="15078"/>
          <a:stretch/>
        </p:blipFill>
        <p:spPr bwMode="auto">
          <a:xfrm>
            <a:off x="3557476" y="1196752"/>
            <a:ext cx="137456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7416"/>
            <a:ext cx="6512511" cy="757288"/>
          </a:xfrm>
        </p:spPr>
        <p:txBody>
          <a:bodyPr/>
          <a:lstStyle/>
          <a:p>
            <a:pPr marL="0" indent="0" algn="ctr">
              <a:buNone/>
            </a:pPr>
            <a:r>
              <a:rPr lang="sk-SK" b="0" dirty="0" smtClean="0"/>
              <a:t>Skupina</a:t>
            </a:r>
            <a:r>
              <a:rPr lang="sk-SK" dirty="0" smtClean="0"/>
              <a:t> </a:t>
            </a:r>
            <a:r>
              <a:rPr lang="sk-SK" i="1" dirty="0" smtClean="0"/>
              <a:t>Odsek</a:t>
            </a:r>
            <a:endParaRPr lang="sk-SK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900" y="908720"/>
            <a:ext cx="3821300" cy="474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261" t="7110" r="41362" b="53984"/>
          <a:stretch/>
        </p:blipFill>
        <p:spPr bwMode="auto">
          <a:xfrm>
            <a:off x="150449" y="1196752"/>
            <a:ext cx="1685247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691" t="7812" r="42093" b="21875"/>
          <a:stretch/>
        </p:blipFill>
        <p:spPr bwMode="auto">
          <a:xfrm>
            <a:off x="2042338" y="1212366"/>
            <a:ext cx="1305526" cy="2432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645024"/>
            <a:ext cx="3111347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Rovná spojovacia šípka 3"/>
          <p:cNvCxnSpPr/>
          <p:nvPr/>
        </p:nvCxnSpPr>
        <p:spPr>
          <a:xfrm flipV="1">
            <a:off x="4139952" y="1952836"/>
            <a:ext cx="960948" cy="27723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ovacia šípka 6"/>
          <p:cNvCxnSpPr/>
          <p:nvPr/>
        </p:nvCxnSpPr>
        <p:spPr>
          <a:xfrm flipH="1" flipV="1">
            <a:off x="899592" y="2715568"/>
            <a:ext cx="432048" cy="10734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ovacia šípka 8"/>
          <p:cNvCxnSpPr/>
          <p:nvPr/>
        </p:nvCxnSpPr>
        <p:spPr>
          <a:xfrm flipV="1">
            <a:off x="1763688" y="2859584"/>
            <a:ext cx="278650" cy="9294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ovacia šípka 10"/>
          <p:cNvCxnSpPr/>
          <p:nvPr/>
        </p:nvCxnSpPr>
        <p:spPr>
          <a:xfrm flipV="1">
            <a:off x="2267744" y="2571552"/>
            <a:ext cx="1289732" cy="12174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ĺžnik 13"/>
          <p:cNvSpPr/>
          <p:nvPr/>
        </p:nvSpPr>
        <p:spPr>
          <a:xfrm>
            <a:off x="150449" y="897882"/>
            <a:ext cx="1613239" cy="2988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b="1" dirty="0" smtClean="0">
                <a:solidFill>
                  <a:schemeClr val="tx1"/>
                </a:solidFill>
              </a:rPr>
              <a:t>Odrážky</a:t>
            </a:r>
            <a:endParaRPr lang="sk-SK" sz="1400" b="1" dirty="0">
              <a:solidFill>
                <a:schemeClr val="tx1"/>
              </a:solidFill>
            </a:endParaRPr>
          </a:p>
        </p:txBody>
      </p:sp>
      <p:sp>
        <p:nvSpPr>
          <p:cNvPr id="20" name="Obdĺžnik 19"/>
          <p:cNvSpPr/>
          <p:nvPr/>
        </p:nvSpPr>
        <p:spPr>
          <a:xfrm>
            <a:off x="2042339" y="897882"/>
            <a:ext cx="1305526" cy="2988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b="1" dirty="0" smtClean="0">
                <a:solidFill>
                  <a:schemeClr val="tx1"/>
                </a:solidFill>
              </a:rPr>
              <a:t>Číslovanie</a:t>
            </a:r>
            <a:endParaRPr lang="sk-SK" sz="1400" b="1" dirty="0">
              <a:solidFill>
                <a:schemeClr val="tx1"/>
              </a:solidFill>
            </a:endParaRPr>
          </a:p>
        </p:txBody>
      </p:sp>
      <p:sp>
        <p:nvSpPr>
          <p:cNvPr id="21" name="Obdĺžnik 20"/>
          <p:cNvSpPr/>
          <p:nvPr/>
        </p:nvSpPr>
        <p:spPr>
          <a:xfrm>
            <a:off x="3557476" y="897882"/>
            <a:ext cx="1374564" cy="2988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b="1" dirty="0" err="1" smtClean="0">
                <a:solidFill>
                  <a:schemeClr val="tx1"/>
                </a:solidFill>
              </a:rPr>
              <a:t>Viacúr</a:t>
            </a:r>
            <a:r>
              <a:rPr lang="sk-SK" sz="1400" b="1" dirty="0" smtClean="0">
                <a:solidFill>
                  <a:schemeClr val="tx1"/>
                </a:solidFill>
              </a:rPr>
              <a:t>. zoznam</a:t>
            </a:r>
            <a:endParaRPr lang="sk-SK" sz="1400" b="1" dirty="0">
              <a:solidFill>
                <a:schemeClr val="tx1"/>
              </a:solidFill>
            </a:endParaRPr>
          </a:p>
        </p:txBody>
      </p:sp>
      <p:sp>
        <p:nvSpPr>
          <p:cNvPr id="15" name="Ovál 14"/>
          <p:cNvSpPr/>
          <p:nvPr/>
        </p:nvSpPr>
        <p:spPr>
          <a:xfrm>
            <a:off x="1115616" y="4149080"/>
            <a:ext cx="1368152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Čiarová bublina 1 15"/>
          <p:cNvSpPr/>
          <p:nvPr/>
        </p:nvSpPr>
        <p:spPr>
          <a:xfrm>
            <a:off x="150449" y="5121188"/>
            <a:ext cx="1325207" cy="540060"/>
          </a:xfrm>
          <a:prstGeom prst="borderCallout1">
            <a:avLst>
              <a:gd name="adj1" fmla="val -5060"/>
              <a:gd name="adj2" fmla="val 35602"/>
              <a:gd name="adj3" fmla="val -101789"/>
              <a:gd name="adj4" fmla="val 87803"/>
            </a:avLst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b="1" dirty="0" smtClean="0">
                <a:solidFill>
                  <a:schemeClr val="tx1"/>
                </a:solidFill>
              </a:rPr>
              <a:t>Zarovnanie textu</a:t>
            </a:r>
            <a:endParaRPr lang="sk-SK" sz="1400" b="1" dirty="0">
              <a:solidFill>
                <a:schemeClr val="tx1"/>
              </a:solidFill>
            </a:endParaRPr>
          </a:p>
        </p:txBody>
      </p:sp>
      <p:sp>
        <p:nvSpPr>
          <p:cNvPr id="24" name="Čiarová bublina 1 23"/>
          <p:cNvSpPr/>
          <p:nvPr/>
        </p:nvSpPr>
        <p:spPr>
          <a:xfrm>
            <a:off x="1758020" y="5111799"/>
            <a:ext cx="1325207" cy="540060"/>
          </a:xfrm>
          <a:prstGeom prst="borderCallout1">
            <a:avLst>
              <a:gd name="adj1" fmla="val -5060"/>
              <a:gd name="adj2" fmla="val 35602"/>
              <a:gd name="adj3" fmla="val -122953"/>
              <a:gd name="adj4" fmla="val 77022"/>
            </a:avLst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b="1" dirty="0" smtClean="0">
                <a:solidFill>
                  <a:schemeClr val="tx1"/>
                </a:solidFill>
              </a:rPr>
              <a:t>Riadkovanie</a:t>
            </a:r>
            <a:endParaRPr lang="sk-SK" sz="1400" b="1" dirty="0">
              <a:solidFill>
                <a:schemeClr val="tx1"/>
              </a:solidFill>
            </a:endParaRPr>
          </a:p>
        </p:txBody>
      </p:sp>
      <p:sp>
        <p:nvSpPr>
          <p:cNvPr id="25" name="Čiarová bublina 1 24"/>
          <p:cNvSpPr/>
          <p:nvPr/>
        </p:nvSpPr>
        <p:spPr>
          <a:xfrm>
            <a:off x="2671289" y="5805264"/>
            <a:ext cx="1325207" cy="540060"/>
          </a:xfrm>
          <a:prstGeom prst="borderCallout1">
            <a:avLst>
              <a:gd name="adj1" fmla="val -5060"/>
              <a:gd name="adj2" fmla="val 35602"/>
              <a:gd name="adj3" fmla="val -255230"/>
              <a:gd name="adj4" fmla="val 48991"/>
            </a:avLst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b="1" dirty="0" smtClean="0">
                <a:solidFill>
                  <a:schemeClr val="tx1"/>
                </a:solidFill>
              </a:rPr>
              <a:t>Podfarbenie</a:t>
            </a:r>
            <a:endParaRPr lang="sk-SK" sz="1400" b="1" dirty="0">
              <a:solidFill>
                <a:schemeClr val="tx1"/>
              </a:solidFill>
            </a:endParaRPr>
          </a:p>
        </p:txBody>
      </p:sp>
      <p:sp>
        <p:nvSpPr>
          <p:cNvPr id="27" name="Čiarová bublina 1 26"/>
          <p:cNvSpPr/>
          <p:nvPr/>
        </p:nvSpPr>
        <p:spPr>
          <a:xfrm>
            <a:off x="3557476" y="5111799"/>
            <a:ext cx="1325207" cy="540060"/>
          </a:xfrm>
          <a:prstGeom prst="borderCallout1">
            <a:avLst>
              <a:gd name="adj1" fmla="val -5060"/>
              <a:gd name="adj2" fmla="val 35602"/>
              <a:gd name="adj3" fmla="val -109725"/>
              <a:gd name="adj4" fmla="val 17725"/>
            </a:avLst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b="1" dirty="0" smtClean="0">
                <a:solidFill>
                  <a:schemeClr val="tx1"/>
                </a:solidFill>
              </a:rPr>
              <a:t>Orámovanie</a:t>
            </a:r>
          </a:p>
          <a:p>
            <a:pPr algn="ctr"/>
            <a:r>
              <a:rPr lang="sk-SK" sz="1400" b="1" dirty="0" smtClean="0">
                <a:solidFill>
                  <a:schemeClr val="tx1"/>
                </a:solidFill>
              </a:rPr>
              <a:t>(tabuľka)</a:t>
            </a:r>
            <a:endParaRPr lang="sk-SK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87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35991"/>
            <a:ext cx="6512511" cy="872729"/>
          </a:xfrm>
        </p:spPr>
        <p:txBody>
          <a:bodyPr/>
          <a:lstStyle/>
          <a:p>
            <a:pPr marL="0" indent="0" algn="ctr">
              <a:buNone/>
            </a:pPr>
            <a:r>
              <a:rPr lang="sk-SK" b="0" dirty="0" smtClean="0"/>
              <a:t>Ďalšie </a:t>
            </a:r>
            <a:r>
              <a:rPr lang="sk-SK" i="1" dirty="0" smtClean="0"/>
              <a:t>Karty</a:t>
            </a:r>
            <a:endParaRPr lang="sk-SK" dirty="0"/>
          </a:p>
        </p:txBody>
      </p:sp>
      <p:grpSp>
        <p:nvGrpSpPr>
          <p:cNvPr id="4" name="Skupina 3"/>
          <p:cNvGrpSpPr/>
          <p:nvPr/>
        </p:nvGrpSpPr>
        <p:grpSpPr>
          <a:xfrm>
            <a:off x="0" y="908720"/>
            <a:ext cx="9144000" cy="1259840"/>
            <a:chOff x="0" y="1049695"/>
            <a:chExt cx="9144000" cy="125984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12776"/>
              <a:ext cx="9144000" cy="896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Čiarová bublina 1 2"/>
            <p:cNvSpPr/>
            <p:nvPr/>
          </p:nvSpPr>
          <p:spPr>
            <a:xfrm>
              <a:off x="1979712" y="1049695"/>
              <a:ext cx="2016224" cy="363081"/>
            </a:xfrm>
            <a:prstGeom prst="borderCallout1">
              <a:avLst>
                <a:gd name="adj1" fmla="val 30555"/>
                <a:gd name="adj2" fmla="val 171"/>
                <a:gd name="adj3" fmla="val 112500"/>
                <a:gd name="adj4" fmla="val -3833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63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400" b="1" dirty="0" smtClean="0">
                  <a:solidFill>
                    <a:schemeClr val="tx1"/>
                  </a:solidFill>
                </a:rPr>
                <a:t>Karta Vložiť</a:t>
              </a:r>
              <a:endParaRPr lang="sk-SK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1" y="2276872"/>
            <a:ext cx="9144000" cy="1231240"/>
            <a:chOff x="1" y="2276872"/>
            <a:chExt cx="9144000" cy="1231240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2636912"/>
              <a:ext cx="9144000" cy="87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Čiarová bublina 1 5"/>
            <p:cNvSpPr/>
            <p:nvPr/>
          </p:nvSpPr>
          <p:spPr>
            <a:xfrm>
              <a:off x="2555776" y="2276872"/>
              <a:ext cx="2160239" cy="363081"/>
            </a:xfrm>
            <a:prstGeom prst="borderCallout1">
              <a:avLst>
                <a:gd name="adj1" fmla="val 30555"/>
                <a:gd name="adj2" fmla="val 171"/>
                <a:gd name="adj3" fmla="val 112500"/>
                <a:gd name="adj4" fmla="val -3833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63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400" b="1" dirty="0" smtClean="0">
                  <a:solidFill>
                    <a:schemeClr val="tx1"/>
                  </a:solidFill>
                </a:rPr>
                <a:t>Karta Rozloženie strany</a:t>
              </a:r>
              <a:endParaRPr lang="sk-SK" sz="14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21" y="3701805"/>
            <a:ext cx="3240360" cy="3156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ál 14"/>
          <p:cNvSpPr/>
          <p:nvPr/>
        </p:nvSpPr>
        <p:spPr>
          <a:xfrm>
            <a:off x="3317502" y="2773824"/>
            <a:ext cx="1326506" cy="727184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Čiarová bublina 1 15"/>
          <p:cNvSpPr/>
          <p:nvPr/>
        </p:nvSpPr>
        <p:spPr>
          <a:xfrm>
            <a:off x="6804248" y="3777580"/>
            <a:ext cx="2016224" cy="396044"/>
          </a:xfrm>
          <a:prstGeom prst="borderCallout1">
            <a:avLst>
              <a:gd name="adj1" fmla="val 29573"/>
              <a:gd name="adj2" fmla="val -538"/>
              <a:gd name="adj3" fmla="val -120187"/>
              <a:gd name="adj4" fmla="val -109904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b="1" dirty="0" smtClean="0">
                <a:solidFill>
                  <a:schemeClr val="tx1"/>
                </a:solidFill>
              </a:rPr>
              <a:t>Pozadie strany</a:t>
            </a:r>
            <a:endParaRPr lang="sk-SK" sz="1400" b="1" dirty="0">
              <a:solidFill>
                <a:schemeClr val="tx1"/>
              </a:solidFill>
            </a:endParaRPr>
          </a:p>
        </p:txBody>
      </p:sp>
      <p:sp>
        <p:nvSpPr>
          <p:cNvPr id="23" name="Ovál 22"/>
          <p:cNvSpPr/>
          <p:nvPr/>
        </p:nvSpPr>
        <p:spPr>
          <a:xfrm>
            <a:off x="899020" y="2773824"/>
            <a:ext cx="2376836" cy="746234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8" name="Rovná spojovacia šípka 17"/>
          <p:cNvCxnSpPr/>
          <p:nvPr/>
        </p:nvCxnSpPr>
        <p:spPr>
          <a:xfrm flipH="1" flipV="1">
            <a:off x="2339752" y="3520058"/>
            <a:ext cx="2520280" cy="173410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2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2" r="73908" b="19637"/>
          <a:stretch/>
        </p:blipFill>
        <p:spPr bwMode="auto">
          <a:xfrm>
            <a:off x="551733" y="3717032"/>
            <a:ext cx="1867493" cy="307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Rovná spojovacia šípka 20"/>
          <p:cNvCxnSpPr/>
          <p:nvPr/>
        </p:nvCxnSpPr>
        <p:spPr>
          <a:xfrm flipH="1" flipV="1">
            <a:off x="179512" y="3284984"/>
            <a:ext cx="504056" cy="8886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74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35991"/>
            <a:ext cx="6512511" cy="872729"/>
          </a:xfrm>
        </p:spPr>
        <p:txBody>
          <a:bodyPr/>
          <a:lstStyle/>
          <a:p>
            <a:pPr marL="0" indent="0" algn="ctr">
              <a:buNone/>
            </a:pPr>
            <a:r>
              <a:rPr lang="sk-SK" b="0" dirty="0" smtClean="0"/>
              <a:t>Ďalšie </a:t>
            </a:r>
            <a:r>
              <a:rPr lang="sk-SK" i="1" dirty="0" smtClean="0"/>
              <a:t>Karty</a:t>
            </a:r>
            <a:endParaRPr lang="sk-SK" dirty="0"/>
          </a:p>
        </p:txBody>
      </p:sp>
      <p:grpSp>
        <p:nvGrpSpPr>
          <p:cNvPr id="8" name="Skupina 7"/>
          <p:cNvGrpSpPr/>
          <p:nvPr/>
        </p:nvGrpSpPr>
        <p:grpSpPr>
          <a:xfrm>
            <a:off x="31427" y="4005064"/>
            <a:ext cx="9144000" cy="1254679"/>
            <a:chOff x="1" y="905679"/>
            <a:chExt cx="9144000" cy="1254679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283236"/>
              <a:ext cx="9144000" cy="877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Čiarová bublina 1 2"/>
            <p:cNvSpPr/>
            <p:nvPr/>
          </p:nvSpPr>
          <p:spPr>
            <a:xfrm>
              <a:off x="4716016" y="905679"/>
              <a:ext cx="2016224" cy="363081"/>
            </a:xfrm>
            <a:prstGeom prst="borderCallout1">
              <a:avLst>
                <a:gd name="adj1" fmla="val 30555"/>
                <a:gd name="adj2" fmla="val 171"/>
                <a:gd name="adj3" fmla="val 112500"/>
                <a:gd name="adj4" fmla="val -3833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63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400" b="1" dirty="0" smtClean="0">
                  <a:solidFill>
                    <a:schemeClr val="tx1"/>
                  </a:solidFill>
                </a:rPr>
                <a:t>Karta Revízia</a:t>
              </a:r>
              <a:endParaRPr lang="sk-SK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0" y="5473135"/>
            <a:ext cx="9174831" cy="1384865"/>
            <a:chOff x="-30831" y="2419216"/>
            <a:chExt cx="9174831" cy="1384865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831" y="2780928"/>
              <a:ext cx="9174831" cy="1023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Čiarová bublina 1 14"/>
            <p:cNvSpPr/>
            <p:nvPr/>
          </p:nvSpPr>
          <p:spPr>
            <a:xfrm>
              <a:off x="5876528" y="2419216"/>
              <a:ext cx="2016224" cy="363081"/>
            </a:xfrm>
            <a:prstGeom prst="borderCallout1">
              <a:avLst>
                <a:gd name="adj1" fmla="val 30555"/>
                <a:gd name="adj2" fmla="val 171"/>
                <a:gd name="adj3" fmla="val 112500"/>
                <a:gd name="adj4" fmla="val -3833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63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400" b="1" dirty="0" smtClean="0">
                  <a:solidFill>
                    <a:schemeClr val="tx1"/>
                  </a:solidFill>
                </a:rPr>
                <a:t>Karta Zobraziť</a:t>
              </a:r>
              <a:endParaRPr lang="sk-SK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5133" y="2548733"/>
            <a:ext cx="9164563" cy="1369068"/>
            <a:chOff x="-20564" y="4936032"/>
            <a:chExt cx="9164563" cy="1369068"/>
          </a:xfrm>
        </p:grpSpPr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564" y="5301208"/>
              <a:ext cx="9164563" cy="1003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Čiarová bublina 1 19"/>
            <p:cNvSpPr/>
            <p:nvPr/>
          </p:nvSpPr>
          <p:spPr>
            <a:xfrm>
              <a:off x="4355976" y="4936032"/>
              <a:ext cx="2160239" cy="363081"/>
            </a:xfrm>
            <a:prstGeom prst="borderCallout1">
              <a:avLst>
                <a:gd name="adj1" fmla="val 30555"/>
                <a:gd name="adj2" fmla="val 171"/>
                <a:gd name="adj3" fmla="val 112500"/>
                <a:gd name="adj4" fmla="val -3833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63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400" b="1" dirty="0" smtClean="0">
                  <a:solidFill>
                    <a:schemeClr val="tx1"/>
                  </a:solidFill>
                </a:rPr>
                <a:t>Karta Korešpondencia</a:t>
              </a:r>
              <a:endParaRPr lang="sk-SK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Skupina 20"/>
          <p:cNvGrpSpPr/>
          <p:nvPr/>
        </p:nvGrpSpPr>
        <p:grpSpPr>
          <a:xfrm>
            <a:off x="30831" y="1176002"/>
            <a:ext cx="9144000" cy="1237467"/>
            <a:chOff x="0" y="3631693"/>
            <a:chExt cx="9144000" cy="1237467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94774"/>
              <a:ext cx="9144000" cy="874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Čiarová bublina 1 22"/>
            <p:cNvSpPr/>
            <p:nvPr/>
          </p:nvSpPr>
          <p:spPr>
            <a:xfrm>
              <a:off x="3491880" y="3631693"/>
              <a:ext cx="2160239" cy="363081"/>
            </a:xfrm>
            <a:prstGeom prst="borderCallout1">
              <a:avLst>
                <a:gd name="adj1" fmla="val 30555"/>
                <a:gd name="adj2" fmla="val 171"/>
                <a:gd name="adj3" fmla="val 112500"/>
                <a:gd name="adj4" fmla="val -3833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63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400" b="1" dirty="0" smtClean="0">
                  <a:solidFill>
                    <a:schemeClr val="tx1"/>
                  </a:solidFill>
                </a:rPr>
                <a:t>Karta Referencie</a:t>
              </a:r>
              <a:endParaRPr lang="sk-SK" sz="1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726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, klasic. ver.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297</TotalTime>
  <Words>110</Words>
  <Application>Microsoft Office PowerPoint</Application>
  <PresentationFormat>Prezentácia na obrazovke (4:3)</PresentationFormat>
  <Paragraphs>49</Paragraphs>
  <Slides>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7" baseType="lpstr">
      <vt:lpstr>Aerodynamika</vt:lpstr>
      <vt:lpstr>Pracovné prostredie Word 2010</vt:lpstr>
      <vt:lpstr>Karta Súbor</vt:lpstr>
      <vt:lpstr>Karta Domov – skupina Písmo</vt:lpstr>
      <vt:lpstr>Skupina Odsek</vt:lpstr>
      <vt:lpstr>Ďalšie Karty</vt:lpstr>
      <vt:lpstr>Ďalšie Karty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skola</dc:creator>
  <cp:lastModifiedBy>skola</cp:lastModifiedBy>
  <cp:revision>24</cp:revision>
  <cp:lastPrinted>2015-07-21T13:55:00Z</cp:lastPrinted>
  <dcterms:created xsi:type="dcterms:W3CDTF">2015-07-21T08:03:28Z</dcterms:created>
  <dcterms:modified xsi:type="dcterms:W3CDTF">2015-07-21T14:00:31Z</dcterms:modified>
</cp:coreProperties>
</file>