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4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kst tytułow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3" name="Treść - poziom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kst tytułowy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2" name="Treść - poziom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3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ytuł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Maltański system oświaty</a:t>
            </a:r>
          </a:p>
        </p:txBody>
      </p:sp>
      <p:sp>
        <p:nvSpPr>
          <p:cNvPr id="113" name="Symbol zastępczy zawartości 2"/>
          <p:cNvSpPr>
            <a:spLocks noGrp="1"/>
          </p:cNvSpPr>
          <p:nvPr>
            <p:ph type="body" sz="quarter" idx="1"/>
          </p:nvPr>
        </p:nvSpPr>
        <p:spPr>
          <a:xfrm>
            <a:off x="457200" y="5445223"/>
            <a:ext cx="8147247" cy="680940"/>
          </a:xfrm>
          <a:prstGeom prst="rect">
            <a:avLst/>
          </a:prstGeom>
        </p:spPr>
        <p:txBody>
          <a:bodyPr/>
          <a:lstStyle>
            <a:lvl1pPr marL="298322" indent="-298322" defTabSz="795527">
              <a:spcBef>
                <a:spcPts val="600"/>
              </a:spcBef>
              <a:defRPr sz="2784"/>
            </a:lvl1pPr>
          </a:lstStyle>
          <a:p>
            <a:r>
              <a:rPr dirty="0" smtClean="0"/>
              <a:t>Malt</a:t>
            </a:r>
            <a:r>
              <a:rPr lang="pl-PL" smtClean="0"/>
              <a:t>a</a:t>
            </a:r>
            <a:r>
              <a:rPr smtClean="0"/>
              <a:t> </a:t>
            </a:r>
            <a:r>
              <a:rPr dirty="0"/>
              <a:t>2017                             </a:t>
            </a:r>
            <a:r>
              <a:rPr dirty="0" err="1"/>
              <a:t>Katarzyna</a:t>
            </a:r>
            <a:r>
              <a:rPr dirty="0"/>
              <a:t> </a:t>
            </a:r>
            <a:r>
              <a:rPr dirty="0" err="1"/>
              <a:t>Cymera</a:t>
            </a:r>
            <a:endParaRPr dirty="0"/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91680" y="1556791"/>
            <a:ext cx="5725145" cy="3457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3" y="620687"/>
            <a:ext cx="4108817" cy="231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86149" y="4014249"/>
            <a:ext cx="5057851" cy="284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pole tekstowe 4"/>
          <p:cNvSpPr/>
          <p:nvPr/>
        </p:nvSpPr>
        <p:spPr>
          <a:xfrm>
            <a:off x="6228184" y="1844824"/>
            <a:ext cx="29158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Sport school in St Julians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Programy i treści nauczania</a:t>
            </a:r>
          </a:p>
        </p:txBody>
      </p:sp>
      <p:sp>
        <p:nvSpPr>
          <p:cNvPr id="148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968554"/>
          </a:xfrm>
          <a:prstGeom prst="rect">
            <a:avLst/>
          </a:prstGeom>
        </p:spPr>
        <p:txBody>
          <a:bodyPr/>
          <a:lstStyle/>
          <a:p>
            <a:pPr defTabSz="877823">
              <a:lnSpc>
                <a:spcPct val="80000"/>
              </a:lnSpc>
              <a:spcBef>
                <a:spcPts val="600"/>
              </a:spcBef>
              <a:defRPr sz="2592" u="sng">
                <a:solidFill>
                  <a:srgbClr val="000000"/>
                </a:solidFill>
              </a:defRPr>
            </a:pPr>
            <a:r>
              <a:t>W szkole średniej </a:t>
            </a:r>
            <a:r>
              <a:rPr u="none"/>
              <a:t>zestaw obowiązkowych przedmiotów podstawowych obejmuje: język maltański, język angielski, matematykę, przedmioty ścisłe/fizykę, religię, wychowanie fizyczne, geografię, historię, wychowanie plastyczne, wychowanie i wychowanie obywatelskie, podstawy informatyki i nowożytny język obcy. </a:t>
            </a:r>
          </a:p>
          <a:p>
            <a:pPr defTabSz="877823">
              <a:lnSpc>
                <a:spcPct val="80000"/>
              </a:lnSpc>
              <a:spcBef>
                <a:spcPts val="600"/>
              </a:spcBef>
              <a:defRPr sz="2592">
                <a:solidFill>
                  <a:srgbClr val="000000"/>
                </a:solidFill>
              </a:defRPr>
            </a:pPr>
            <a:r>
              <a:t>Uczniowie wybierają również jeden spośród następujących przedmiotów obowiązkowych: rysunek techniczny, zajęcia praktyczno-techniczne, zajęcia z gospodarstwa domowego i haft. </a:t>
            </a:r>
          </a:p>
          <a:p>
            <a:pPr defTabSz="877823">
              <a:lnSpc>
                <a:spcPct val="80000"/>
              </a:lnSpc>
              <a:spcBef>
                <a:spcPts val="600"/>
              </a:spcBef>
              <a:defRPr sz="2592">
                <a:solidFill>
                  <a:srgbClr val="000000"/>
                </a:solidFill>
              </a:defRPr>
            </a:pPr>
            <a:r>
              <a:t>Po dwóch latach w </a:t>
            </a:r>
            <a:r>
              <a:rPr i="1"/>
              <a:t>Junior Liceum</a:t>
            </a:r>
            <a:r>
              <a:t> lub trzech latach w szkole średniej uczniowie wybierają kolejny przedmiot/kolejne dwa przedmioty.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0800000" flipV="1">
            <a:off x="1115616" y="1412775"/>
            <a:ext cx="6787834" cy="381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Programy i treści nauczania</a:t>
            </a:r>
          </a:p>
        </p:txBody>
      </p:sp>
      <p:sp>
        <p:nvSpPr>
          <p:cNvPr id="153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968554"/>
          </a:xfrm>
          <a:prstGeom prst="rect">
            <a:avLst/>
          </a:prstGeom>
        </p:spPr>
        <p:txBody>
          <a:bodyPr/>
          <a:lstStyle/>
          <a:p>
            <a:pPr defTabSz="905255">
              <a:lnSpc>
                <a:spcPct val="90000"/>
              </a:lnSpc>
              <a:defRPr sz="3168">
                <a:solidFill>
                  <a:srgbClr val="000000"/>
                </a:solidFill>
              </a:defRPr>
            </a:pPr>
            <a:r>
              <a:t>Przez cały okres kształcenia obowiązkowego przedmiotem obowiązkowym jest język angielski. </a:t>
            </a:r>
          </a:p>
          <a:p>
            <a:pPr defTabSz="905255">
              <a:lnSpc>
                <a:spcPct val="90000"/>
              </a:lnSpc>
              <a:defRPr sz="3168">
                <a:solidFill>
                  <a:srgbClr val="000000"/>
                </a:solidFill>
              </a:defRPr>
            </a:pPr>
            <a:r>
              <a:t>Podręczniki wybiera doradca pedagogiczny w porozumieniu z nauczycielem przedmiotu. Wszyscy uczniowie otrzymują podręczniki bezpłatnie na początku roku szkolnego i zwracają je po zakończeniu roku. Nauczyciele dobierają metody nauczania zależnie od uzdolnień uczniów i treści przedmiotów.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/>
          <a:p>
            <a:pPr defTabSz="685800">
              <a:defRPr sz="2925" b="1"/>
            </a:pPr>
            <a:r>
              <a:t>Ocena, promocja i kwalifikacje</a:t>
            </a:r>
            <a:br/>
            <a:endParaRPr/>
          </a:p>
        </p:txBody>
      </p:sp>
      <p:sp>
        <p:nvSpPr>
          <p:cNvPr id="156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9685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W pierwszych trzech klasach szkoły podstawowej nie prowadzi się formalnej oceny.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 Formalna ocena uczniów rozpoczyna się w czwartej klasie. Ocena jest prowadzona przez nauczycieli przez cały rok w formie oceny formatywnej oraz egzaminu w połowie roku i na zakończenie roku.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Przez cały okres kształcenia w szkole średniej I stopnia organizuje się dwie sesje egzaminacyjne rocznie - egzamin półroczny mniej więcej w lutym i egzamin roczny na zakończenie roku szkolnego.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Egzaminy półroczne organizują same szkoły, natomiast egzaminy roczne przeprowadzają w całym kraju władze centralne.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Oprócz tych egzaminów, nauczyciele oceniają osiągnięcia uczniów w nauce za pomocą różnych metod oceny formatywnej.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 Na zakończenie kształcenia obowiązkowego uczniowie przystępują do egzaminu pozwalającego uzyskać świadectwo </a:t>
            </a:r>
            <a:r>
              <a:rPr i="1"/>
              <a:t>Secondary Education Certificate,</a:t>
            </a:r>
            <a:r>
              <a:t> w przypadku egzaminu przeprowadzanego przez </a:t>
            </a:r>
            <a:r>
              <a:rPr i="1"/>
              <a:t>University of Malta</a:t>
            </a:r>
            <a:r>
              <a:t>, i/lub świadectwo </a:t>
            </a:r>
            <a:r>
              <a:rPr i="1"/>
              <a:t>General Certificate of Education,</a:t>
            </a:r>
            <a:r>
              <a:t> na poziomie podstawowym, w przypadku egzaminu przeprowadzanego przez brytyjskie komisje egzaminacyjne.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t> Uczniowie otrzymują także świadectwo ukończenia szkoły średniej </a:t>
            </a:r>
            <a:r>
              <a:rPr i="1"/>
              <a:t>(Secondary school leaving certificate),</a:t>
            </a:r>
            <a:r>
              <a:t> które wydaje się na podstawie wyników egzaminu na zakończenie ostatniej klasy i oceny ciągłej.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504950"/>
            <a:ext cx="9144001" cy="3848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ole tekstowe 2"/>
          <p:cNvSpPr/>
          <p:nvPr/>
        </p:nvSpPr>
        <p:spPr>
          <a:xfrm>
            <a:off x="3059832" y="692695"/>
            <a:ext cx="298385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Primary school in St. Julians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1556791"/>
            <a:ext cx="3600401" cy="2246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11959" y="3815931"/>
            <a:ext cx="4572001" cy="257058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ytuł 1"/>
          <p:cNvSpPr/>
          <p:nvPr/>
        </p:nvSpPr>
        <p:spPr>
          <a:xfrm>
            <a:off x="539551" y="0"/>
            <a:ext cx="777240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0000"/>
              </a:lnSpc>
              <a:defRPr sz="2300"/>
            </a:pPr>
            <a:r>
              <a:t/>
            </a:r>
            <a:br/>
            <a:r>
              <a:rPr sz="3100" b="1"/>
              <a:t> </a:t>
            </a:r>
            <a:r>
              <a:rPr sz="3600" b="1"/>
              <a:t>Sport and physical recreation in Malta</a:t>
            </a:r>
            <a:endParaRPr sz="900"/>
          </a:p>
          <a:p>
            <a:pPr algn="ctr">
              <a:lnSpc>
                <a:spcPct val="80000"/>
              </a:lnSpc>
              <a:defRPr sz="2300" b="1"/>
            </a:pPr>
            <a:r>
              <a:rPr sz="900"/>
              <a:t/>
            </a:r>
            <a:br>
              <a:rPr sz="900"/>
            </a:br>
            <a:endParaRPr sz="9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76672"/>
            <a:ext cx="4433827" cy="24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0800000" flipV="1">
            <a:off x="323527" y="3501008"/>
            <a:ext cx="4610604" cy="259228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rostokąt 3"/>
          <p:cNvSpPr/>
          <p:nvPr/>
        </p:nvSpPr>
        <p:spPr>
          <a:xfrm>
            <a:off x="6228184" y="4797152"/>
            <a:ext cx="174201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basketball</a:t>
            </a:r>
          </a:p>
        </p:txBody>
      </p:sp>
      <p:sp>
        <p:nvSpPr>
          <p:cNvPr id="168" name="Prostokąt 4"/>
          <p:cNvSpPr/>
          <p:nvPr/>
        </p:nvSpPr>
        <p:spPr>
          <a:xfrm>
            <a:off x="6228184" y="1772816"/>
            <a:ext cx="135290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football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2900" y="2124075"/>
            <a:ext cx="8458200" cy="260985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pole tekstowe 2"/>
          <p:cNvSpPr/>
          <p:nvPr/>
        </p:nvSpPr>
        <p:spPr>
          <a:xfrm>
            <a:off x="1691679" y="980728"/>
            <a:ext cx="518457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Rugby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5" descr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95935" y="692694"/>
            <a:ext cx="4687972" cy="2304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1"/>
          <p:cNvSpPr/>
          <p:nvPr/>
        </p:nvSpPr>
        <p:spPr>
          <a:xfrm>
            <a:off x="395536" y="1027326"/>
            <a:ext cx="331236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8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running / jogging</a:t>
            </a:r>
          </a:p>
        </p:txBody>
      </p: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95935" y="3429000"/>
            <a:ext cx="4849569" cy="259228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Prostokąt 4"/>
          <p:cNvSpPr/>
          <p:nvPr/>
        </p:nvSpPr>
        <p:spPr>
          <a:xfrm>
            <a:off x="467543" y="4365104"/>
            <a:ext cx="349015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riding a bike/ cycling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85800">
              <a:defRPr sz="2925" b="1"/>
            </a:pPr>
            <a:r>
              <a:t> Etapy</a:t>
            </a:r>
            <a:br/>
            <a:endParaRPr/>
          </a:p>
        </p:txBody>
      </p:sp>
      <p:sp>
        <p:nvSpPr>
          <p:cNvPr id="117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8245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Poziom podstawowy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Wiek: 5-11 lat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Poziom średni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Wiek: 11-16 lat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/>
            </a:r>
            <a:br/>
            <a:r>
              <a:t>Szkoły podstawowe są koedukacyjne, natomiast w jednym z trzech rodzajów szkół średnich kształci się odrębnie dziewczęta i chłopców.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Kształcenie jest obowiązkowe w wieku od 5 do 16 lat.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 W sektorze państwowym kształcenie na poziomie średnim prowadzą trzy rodzaje szkół: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000000"/>
                </a:solidFill>
              </a:defRPr>
            </a:pPr>
            <a:r>
              <a:t> </a:t>
            </a:r>
            <a:r>
              <a:rPr i="1"/>
              <a:t>Junior Lyceums</a:t>
            </a:r>
            <a:r>
              <a:t> </a:t>
            </a:r>
            <a:r>
              <a:rPr b="0"/>
              <a:t>(prowadzące kształcenie ogólne na wyższym poziomie niż w szkołach średnich),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 </a:t>
            </a:r>
            <a:r>
              <a:rPr b="1" i="1"/>
              <a:t>secondary schools</a:t>
            </a:r>
            <a:r>
              <a:rPr b="1"/>
              <a:t> </a:t>
            </a:r>
            <a:r>
              <a:t>(szkoły średnie) oraz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000000"/>
                </a:solidFill>
              </a:defRPr>
            </a:pPr>
            <a:r>
              <a:t> </a:t>
            </a:r>
            <a:r>
              <a:rPr i="1"/>
              <a:t>Boys’/Girls’ Schools</a:t>
            </a:r>
            <a:r>
              <a:rPr b="0"/>
              <a:t> (szkoły dla chłopców/dziewcząt prowadzące kształcenie ogólne dla uczniów, którzy nie uzyskują odpowiednich wyników)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9" descr="Picture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91879" y="3573016"/>
            <a:ext cx="4896546" cy="275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91879" y="548679"/>
            <a:ext cx="4845132" cy="272415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rostokąt 4"/>
          <p:cNvSpPr/>
          <p:nvPr/>
        </p:nvSpPr>
        <p:spPr>
          <a:xfrm>
            <a:off x="1331640" y="1124745"/>
            <a:ext cx="201622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mini golf</a:t>
            </a:r>
          </a:p>
        </p:txBody>
      </p:sp>
      <p:sp>
        <p:nvSpPr>
          <p:cNvPr id="181" name="Prostokąt 5"/>
          <p:cNvSpPr/>
          <p:nvPr/>
        </p:nvSpPr>
        <p:spPr>
          <a:xfrm>
            <a:off x="683567" y="4725144"/>
            <a:ext cx="248239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bule/pétanque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27983" y="548679"/>
            <a:ext cx="3526006" cy="264450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rostokąt 2"/>
          <p:cNvSpPr/>
          <p:nvPr/>
        </p:nvSpPr>
        <p:spPr>
          <a:xfrm>
            <a:off x="2699791" y="1340767"/>
            <a:ext cx="1115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sailing</a:t>
            </a:r>
          </a:p>
        </p:txBody>
      </p:sp>
      <p:pic>
        <p:nvPicPr>
          <p:cNvPr id="185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6200000" flipH="1">
            <a:off x="-401453" y="3289886"/>
            <a:ext cx="3970245" cy="223225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rostokąt 5"/>
          <p:cNvSpPr/>
          <p:nvPr/>
        </p:nvSpPr>
        <p:spPr>
          <a:xfrm>
            <a:off x="3203848" y="4077072"/>
            <a:ext cx="105200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diving</a:t>
            </a:r>
          </a:p>
        </p:txBody>
      </p:sp>
      <p:sp>
        <p:nvSpPr>
          <p:cNvPr id="187" name="Prostokąt 6"/>
          <p:cNvSpPr/>
          <p:nvPr/>
        </p:nvSpPr>
        <p:spPr>
          <a:xfrm>
            <a:off x="4860032" y="5805263"/>
            <a:ext cx="114941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fishing</a:t>
            </a:r>
          </a:p>
        </p:txBody>
      </p:sp>
      <p:pic>
        <p:nvPicPr>
          <p:cNvPr id="188" name="Picture 7" descr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5400000">
            <a:off x="5553814" y="4103370"/>
            <a:ext cx="3081038" cy="1732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35487" y="4266886"/>
            <a:ext cx="4608513" cy="2591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13" descr="Picture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1560" y="1556791"/>
            <a:ext cx="4561898" cy="256490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Prostokąt 15"/>
          <p:cNvSpPr/>
          <p:nvPr/>
        </p:nvSpPr>
        <p:spPr>
          <a:xfrm>
            <a:off x="1331640" y="620687"/>
            <a:ext cx="711282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In Malta, there are children's playgrounds….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0" descr="Picture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583" y="2204864"/>
            <a:ext cx="2664298" cy="1497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12" descr="Picture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76056" y="1268759"/>
            <a:ext cx="2943436" cy="165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1" descr="Picture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148064" y="4293096"/>
            <a:ext cx="3168353" cy="178139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Prostokąt 4"/>
          <p:cNvSpPr/>
          <p:nvPr/>
        </p:nvSpPr>
        <p:spPr>
          <a:xfrm>
            <a:off x="899591" y="554777"/>
            <a:ext cx="5976665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/>
            </a:pPr>
            <a:r>
              <a:t>…and many sports facilities for training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1" y="3356991"/>
            <a:ext cx="4470450" cy="3150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7" y="332656"/>
            <a:ext cx="4544504" cy="2952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Zasady rekrutacji</a:t>
            </a:r>
          </a:p>
        </p:txBody>
      </p:sp>
      <p:sp>
        <p:nvSpPr>
          <p:cNvPr id="123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8245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Państwowe szkoły podstawowe istnieją praktycznie w każdym mieście i każdej wsi, natomiast państwowe szkoły średnie funkcjonują na szczeblu regionalnym, a ich uczniowie rekrutują się z szeregu szkół podstawowych. Rodzice mieszkający w danej miejscowości wysyłają swoje dzieci do miejscowej szkoły podstawowej. Po ukończeniu szkoły podstawowej uczniowie przechodzą do szkoły średniej.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Przyjęcie do </a:t>
            </a:r>
            <a:r>
              <a:rPr b="1" i="1"/>
              <a:t>Junior Lyceum</a:t>
            </a:r>
            <a:r>
              <a:rPr b="1"/>
              <a:t> </a:t>
            </a:r>
            <a:r>
              <a:t>jest uzależnione od dobrego opanowania pięciu przedmiotów. Z pięciu przedmiotów bowiem organizuje się </a:t>
            </a:r>
            <a:r>
              <a:rPr u="sng"/>
              <a:t>ogólnokrajowe egzaminy wstępne</a:t>
            </a:r>
            <a:r>
              <a:t>, a warunkiem przyjęcia do </a:t>
            </a:r>
            <a:r>
              <a:rPr i="1"/>
              <a:t>Junior Lyceum</a:t>
            </a:r>
            <a:r>
              <a:t> jest uzyskanie pozytywnych wyników ze wszystkich tych przedmiotów.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Uczniowie, którzy nie uzyskali odpowiednich wyników, przechodzą do szkół dla </a:t>
            </a:r>
            <a:r>
              <a:rPr b="1"/>
              <a:t>dziewcząt/chłopców.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 Do szkół średnich przyjmuje się zgodnie z zasadą rejonizacji - rejon szkoły średniej obejmuje grupę położonych w okolicy szkół podstawowych.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04664"/>
            <a:ext cx="5229018" cy="2939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91879" y="3501008"/>
            <a:ext cx="5292081" cy="297544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pole tekstowe 5"/>
          <p:cNvSpPr/>
          <p:nvPr/>
        </p:nvSpPr>
        <p:spPr>
          <a:xfrm>
            <a:off x="6156176" y="1268759"/>
            <a:ext cx="298782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 </a:t>
            </a:r>
            <a:r>
              <a:rPr i="1"/>
              <a:t>Junior Lyceums</a:t>
            </a:r>
            <a:r>
              <a:t>  in Rabat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>
            <a:lvl1pPr defTabSz="722376">
              <a:defRPr sz="3081" b="1"/>
            </a:lvl1pPr>
          </a:lstStyle>
          <a:p>
            <a:r>
              <a:t>Dzienny/tygodniowy/roczny wymiar zajęć</a:t>
            </a:r>
          </a:p>
        </p:txBody>
      </p:sp>
      <p:sp>
        <p:nvSpPr>
          <p:cNvPr id="130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8245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Rok szkolny trwa od ostatniego poniedziałku września do końca czerwca.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Szkoły są czynne przez pięć dni w tygodniu, od poniedziałku do piątku.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 Dzień nauki w szkole rozpoczyna się ok. godz. 8.30, a kończy o godz. 14.30, z półgodzinną przerwą.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W szkołach podstawowych czas trwania lekcji jest różny, a decyzję w tej sprawie podejmuje szkoła na podstawie zaleceń władz centralnych.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>
                <a:solidFill>
                  <a:srgbClr val="000000"/>
                </a:solidFill>
              </a:defRPr>
            </a:pPr>
            <a:r>
              <a:t> W szkole średniej wszystkie lekcje trwają 45 minut.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63479" y="0"/>
            <a:ext cx="4680521" cy="2569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988840"/>
            <a:ext cx="5270576" cy="299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87980" y="4296402"/>
            <a:ext cx="4556020" cy="256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pole tekstowe 4"/>
          <p:cNvSpPr/>
          <p:nvPr/>
        </p:nvSpPr>
        <p:spPr>
          <a:xfrm>
            <a:off x="0" y="836712"/>
            <a:ext cx="45720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St. Monica school in Mosta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>
            <a:lvl1pPr defTabSz="777240">
              <a:defRPr sz="3315" b="1"/>
            </a:lvl1pPr>
          </a:lstStyle>
          <a:p>
            <a:r>
              <a:t>Wielkość klas/podział uczniów na klasy</a:t>
            </a:r>
          </a:p>
        </p:txBody>
      </p:sp>
      <p:sp>
        <p:nvSpPr>
          <p:cNvPr id="138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824538"/>
          </a:xfrm>
          <a:prstGeom prst="rect">
            <a:avLst/>
          </a:prstGeom>
        </p:spPr>
        <p:txBody>
          <a:bodyPr/>
          <a:lstStyle/>
          <a:p>
            <a:pPr defTabSz="905255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0000"/>
                </a:solidFill>
              </a:defRPr>
            </a:pPr>
            <a:r>
              <a:t>W szkole podstawowej i w pierwszych dwóch latach szkoły średniej klasy mogą liczyć maksymalnie </a:t>
            </a:r>
            <a:r>
              <a:rPr b="1"/>
              <a:t>30</a:t>
            </a:r>
            <a:r>
              <a:t> uczniów, a w ostatnich trzech klasach szkoły średniej liczbę uczniów zmniejsza się do </a:t>
            </a:r>
            <a:r>
              <a:rPr b="1"/>
              <a:t>25</a:t>
            </a:r>
            <a:r>
              <a:t>.</a:t>
            </a:r>
          </a:p>
          <a:p>
            <a:pPr defTabSz="905255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0000"/>
                </a:solidFill>
              </a:defRPr>
            </a:pPr>
            <a:r>
              <a:t> Podczas zajęć praktycznych oraz lekcji wychowania i wychowania obywatelskiego klasy liczą </a:t>
            </a:r>
            <a:r>
              <a:rPr b="1"/>
              <a:t>15 </a:t>
            </a:r>
            <a:r>
              <a:t>uczniów.</a:t>
            </a:r>
          </a:p>
          <a:p>
            <a:pPr defTabSz="905255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0000"/>
                </a:solidFill>
              </a:defRPr>
            </a:pPr>
            <a:r>
              <a:t> W pierwszych czterech klasach szkoły podstawowej dzieci dzieli się na klasy według wieku, natomiast w dwóch ostatnich klasach - na podstawie ocen z egzaminów. </a:t>
            </a:r>
          </a:p>
          <a:p>
            <a:pPr defTabSz="905255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0000"/>
                </a:solidFill>
              </a:defRPr>
            </a:pPr>
            <a:r>
              <a:t>Na poziomie średnim uczniowie są przydzieleni do określonego typu szkoły. W obrębie danej szkoły, klasy składają się na ogół z uczniów o zróżnicowanym typie uzdolnień, choć w niektórych wypadkach uczniów dzieli się również na grupy na podstawie wybranych przedmiotów. </a:t>
            </a:r>
          </a:p>
          <a:p>
            <a:pPr defTabSz="905255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0000"/>
                </a:solidFill>
              </a:defRPr>
            </a:pPr>
            <a:r>
              <a:t>W szkole podstawowej wszystkich przedmiotów uczy wychowawca klasy. Takich przedmiotów, jak wychowanie plastyczne, uczą nauczyciele pracujący dla grupy szkół i prowadzący zajęcia na zasadzie rotacji. W szkole średniej lekcje prowadzą nauczyciele przedmiotu, z wyjątkiem szkół dla dziewcząt/chłopców, w których wychowawcy klas uczą głównych przedmiotów.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1" cy="93610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Programy i treści nauczania</a:t>
            </a:r>
          </a:p>
        </p:txBody>
      </p:sp>
      <p:sp>
        <p:nvSpPr>
          <p:cNvPr id="141" name="Podtytuł 2"/>
          <p:cNvSpPr>
            <a:spLocks noGrp="1"/>
          </p:cNvSpPr>
          <p:nvPr>
            <p:ph type="subTitle" idx="1"/>
          </p:nvPr>
        </p:nvSpPr>
        <p:spPr>
          <a:xfrm>
            <a:off x="683567" y="1412775"/>
            <a:ext cx="7848874" cy="48965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Na Malcie obowiązuje ogólnokrajowe minimum programowe.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 Minimum programowe obejmuje trzy poziomy edukacji: edukację przedszkolną oraz kształcenie na poziomie podstawowym i średnim.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 W ramach tego minimum, każda szkoła może opracowywać własne programy nauczania, zgodne ze swymi potrzebami.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Wszystkie przedmioty </a:t>
            </a:r>
            <a:r>
              <a:rPr u="sng"/>
              <a:t>w szkole podstaw</a:t>
            </a:r>
            <a:r>
              <a:t>owej są obowiązkowe i jednakowe dla wszystkich uczniów.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 Są to: język maltański, język angielski, matematyka, religia, wiedza o społeczeństwie, wychowanie i wychowanie obywatelskie, wychowanie plastyczne i wychowanie fizyczne.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Pokaz na ekranie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Maltański system oświaty</vt:lpstr>
      <vt:lpstr> Etapy </vt:lpstr>
      <vt:lpstr>Prezentacja programu PowerPoint</vt:lpstr>
      <vt:lpstr>Zasady rekrutacji</vt:lpstr>
      <vt:lpstr>Prezentacja programu PowerPoint</vt:lpstr>
      <vt:lpstr>Dzienny/tygodniowy/roczny wymiar zajęć</vt:lpstr>
      <vt:lpstr>Prezentacja programu PowerPoint</vt:lpstr>
      <vt:lpstr>Wielkość klas/podział uczniów na klasy</vt:lpstr>
      <vt:lpstr>Programy i treści nauczania</vt:lpstr>
      <vt:lpstr>Prezentacja programu PowerPoint</vt:lpstr>
      <vt:lpstr>Programy i treści nauczania</vt:lpstr>
      <vt:lpstr>Prezentacja programu PowerPoint</vt:lpstr>
      <vt:lpstr>Programy i treści nauczania</vt:lpstr>
      <vt:lpstr>Ocena, promocja i kwalifikacje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Maltański system oświaty</dc:title>
  <dc:creator>Kajtek</dc:creator>
  <cp:lastModifiedBy>Kasia</cp:lastModifiedBy>
  <cp:revision>2</cp:revision>
  <dcterms:modified xsi:type="dcterms:W3CDTF">2018-05-01T09:08:39Z</dcterms:modified>
</cp:coreProperties>
</file>