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0" r:id="rId4"/>
    <p:sldId id="259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62" r:id="rId13"/>
    <p:sldId id="26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30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69F02-0438-4F11-AD2B-8590385909C0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D8332-ED00-4599-89BB-8E7A4A8F75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29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D8332-ED00-4599-89BB-8E7A4A8F7530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6503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D8332-ED00-4599-89BB-8E7A4A8F7530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650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211688" cy="905272"/>
          </a:xfrm>
        </p:spPr>
        <p:txBody>
          <a:bodyPr>
            <a:noAutofit/>
          </a:bodyPr>
          <a:lstStyle/>
          <a:p>
            <a:pPr algn="ctr"/>
            <a:r>
              <a:rPr lang="sk-SK" sz="4400" dirty="0" smtClean="0"/>
              <a:t>Mimoriadne nadanie?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920552" cy="4608512"/>
          </a:xfrm>
        </p:spPr>
        <p:txBody>
          <a:bodyPr>
            <a:normAutofit lnSpcReduction="10000"/>
          </a:bodyPr>
          <a:lstStyle/>
          <a:p>
            <a:pPr algn="l"/>
            <a:r>
              <a:rPr lang="sk-SK" dirty="0"/>
              <a:t> </a:t>
            </a:r>
            <a:r>
              <a:rPr lang="sk-SK" sz="2000" dirty="0" smtClean="0">
                <a:sym typeface="Wingdings"/>
              </a:rPr>
              <a:t> </a:t>
            </a:r>
            <a:r>
              <a:rPr lang="sk-SK" dirty="0" smtClean="0"/>
              <a:t>Máte </a:t>
            </a:r>
            <a:r>
              <a:rPr lang="sk-SK" dirty="0"/>
              <a:t>dieťa vo veku 4,5-5 rokov</a:t>
            </a:r>
            <a:r>
              <a:rPr lang="sk-SK" dirty="0" smtClean="0"/>
              <a:t>?</a:t>
            </a:r>
          </a:p>
          <a:p>
            <a:pPr algn="l"/>
            <a:r>
              <a:rPr lang="sk-SK" dirty="0" smtClean="0"/>
              <a:t> </a:t>
            </a:r>
            <a:r>
              <a:rPr lang="sk-SK" sz="2000" dirty="0">
                <a:sym typeface="Wingdings"/>
              </a:rPr>
              <a:t></a:t>
            </a:r>
            <a:r>
              <a:rPr lang="sk-SK" sz="2800" dirty="0">
                <a:sym typeface="Wingdings"/>
              </a:rPr>
              <a:t> </a:t>
            </a:r>
            <a:r>
              <a:rPr lang="sk-SK" dirty="0" smtClean="0"/>
              <a:t>Udivuje vás vaše </a:t>
            </a:r>
            <a:r>
              <a:rPr lang="sk-SK" dirty="0"/>
              <a:t>dieťa nezvyčajnými otázkami</a:t>
            </a:r>
            <a:r>
              <a:rPr lang="sk-SK" dirty="0" smtClean="0"/>
              <a:t>?</a:t>
            </a:r>
          </a:p>
          <a:p>
            <a:pPr algn="l"/>
            <a:r>
              <a:rPr lang="sk-SK" dirty="0" smtClean="0"/>
              <a:t> </a:t>
            </a:r>
            <a:r>
              <a:rPr lang="sk-SK" sz="2000" dirty="0">
                <a:sym typeface="Wingdings"/>
              </a:rPr>
              <a:t></a:t>
            </a:r>
            <a:r>
              <a:rPr lang="sk-SK" sz="2800" dirty="0">
                <a:sym typeface="Wingdings"/>
              </a:rPr>
              <a:t> </a:t>
            </a:r>
            <a:r>
              <a:rPr lang="sk-SK" dirty="0" smtClean="0"/>
              <a:t>Všimli </a:t>
            </a:r>
            <a:r>
              <a:rPr lang="sk-SK" dirty="0"/>
              <a:t>ste si, </a:t>
            </a:r>
            <a:r>
              <a:rPr lang="sk-SK" dirty="0" smtClean="0"/>
              <a:t>že </a:t>
            </a:r>
            <a:r>
              <a:rPr lang="sk-SK" dirty="0"/>
              <a:t>od malička napreduje rýchlejšie ako </a:t>
            </a:r>
            <a:r>
              <a:rPr lang="sk-SK" dirty="0" smtClean="0"/>
              <a:t>      </a:t>
            </a:r>
          </a:p>
          <a:p>
            <a:pPr algn="l"/>
            <a:r>
              <a:rPr lang="sk-SK" dirty="0"/>
              <a:t>  </a:t>
            </a:r>
            <a:r>
              <a:rPr lang="sk-SK" dirty="0" smtClean="0"/>
              <a:t>   jeho </a:t>
            </a:r>
            <a:r>
              <a:rPr lang="sk-SK" dirty="0"/>
              <a:t>vrstovníci? (Nápadný je najmä rýchly rozvoj </a:t>
            </a:r>
          </a:p>
          <a:p>
            <a:pPr algn="l"/>
            <a:r>
              <a:rPr lang="sk-SK" dirty="0" smtClean="0"/>
              <a:t>     reči </a:t>
            </a:r>
            <a:r>
              <a:rPr lang="sk-SK" dirty="0"/>
              <a:t>a rečových schopností.) </a:t>
            </a:r>
            <a:endParaRPr lang="sk-SK" dirty="0" smtClean="0"/>
          </a:p>
          <a:p>
            <a:pPr algn="l"/>
            <a:r>
              <a:rPr lang="sk-SK" dirty="0" smtClean="0"/>
              <a:t> </a:t>
            </a:r>
            <a:r>
              <a:rPr lang="sk-SK" sz="2000" dirty="0">
                <a:sym typeface="Wingdings"/>
              </a:rPr>
              <a:t></a:t>
            </a:r>
            <a:r>
              <a:rPr lang="sk-SK" sz="2800" dirty="0">
                <a:sym typeface="Wingdings"/>
              </a:rPr>
              <a:t> </a:t>
            </a:r>
            <a:r>
              <a:rPr lang="sk-SK" dirty="0" smtClean="0"/>
              <a:t>Je </a:t>
            </a:r>
            <a:r>
              <a:rPr lang="sk-SK" dirty="0"/>
              <a:t>aktívne, zvedavé, neúnavne baží po novom </a:t>
            </a:r>
            <a:r>
              <a:rPr lang="sk-SK" dirty="0" smtClean="0"/>
              <a:t> </a:t>
            </a:r>
          </a:p>
          <a:p>
            <a:pPr algn="l"/>
            <a:r>
              <a:rPr lang="sk-SK" dirty="0"/>
              <a:t> </a:t>
            </a:r>
            <a:r>
              <a:rPr lang="sk-SK" dirty="0" smtClean="0"/>
              <a:t>    poznaní</a:t>
            </a:r>
            <a:r>
              <a:rPr lang="sk-SK" dirty="0"/>
              <a:t>? </a:t>
            </a:r>
            <a:endParaRPr lang="sk-SK" dirty="0" smtClean="0"/>
          </a:p>
          <a:p>
            <a:pPr algn="l"/>
            <a:endParaRPr lang="sk-SK" dirty="0" smtClean="0"/>
          </a:p>
          <a:p>
            <a:pPr algn="ctr"/>
            <a:r>
              <a:rPr lang="sk-SK" sz="2800" b="1" dirty="0" smtClean="0">
                <a:solidFill>
                  <a:schemeClr val="tx2">
                    <a:lumMod val="75000"/>
                  </a:schemeClr>
                </a:solidFill>
              </a:rPr>
              <a:t>Možno je Vaše dieťa obdarené mimoriadnymi schopnosťami </a:t>
            </a:r>
            <a:r>
              <a:rPr lang="sk-SK" sz="2800" b="1" dirty="0" smtClean="0">
                <a:solidFill>
                  <a:schemeClr val="tx2">
                    <a:lumMod val="75000"/>
                  </a:schemeClr>
                </a:solidFill>
                <a:sym typeface="Wingdings 2"/>
              </a:rPr>
              <a:t></a:t>
            </a:r>
            <a:endParaRPr lang="sk-SK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659352"/>
          </a:xfrm>
        </p:spPr>
        <p:txBody>
          <a:bodyPr/>
          <a:lstStyle/>
          <a:p>
            <a:pPr algn="ctr"/>
            <a:r>
              <a:rPr lang="sk-SK" dirty="0" smtClean="0"/>
              <a:t>Pozitívne vlastnosti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654843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pPr algn="ctr"/>
            <a:r>
              <a:rPr lang="sk-SK" dirty="0" smtClean="0"/>
              <a:t>Možné </a:t>
            </a:r>
            <a:r>
              <a:rPr lang="sk-SK" dirty="0"/>
              <a:t>problémy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67544" y="2105472"/>
            <a:ext cx="4040188" cy="4752528"/>
          </a:xfrm>
        </p:spPr>
        <p:txBody>
          <a:bodyPr>
            <a:normAutofit/>
          </a:bodyPr>
          <a:lstStyle/>
          <a:p>
            <a:r>
              <a:rPr lang="sk-SK" sz="1800" dirty="0"/>
              <a:t>Silný zmysel pre humor.</a:t>
            </a:r>
          </a:p>
          <a:p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041775" cy="4896544"/>
          </a:xfrm>
        </p:spPr>
        <p:txBody>
          <a:bodyPr>
            <a:normAutofit/>
          </a:bodyPr>
          <a:lstStyle/>
          <a:p>
            <a:r>
              <a:rPr lang="sk-SK" sz="1800" dirty="0"/>
              <a:t>Vidí absurdity niektorých situácií, ich </a:t>
            </a:r>
            <a:r>
              <a:rPr lang="sk-SK" sz="1800" dirty="0" smtClean="0"/>
              <a:t>humoru </a:t>
            </a:r>
            <a:r>
              <a:rPr lang="sk-SK" sz="1800" dirty="0"/>
              <a:t>nemusia vrstovníci porozumieť, </a:t>
            </a:r>
            <a:r>
              <a:rPr lang="sk-SK" sz="1800" dirty="0" smtClean="0"/>
              <a:t>môžu </a:t>
            </a:r>
            <a:r>
              <a:rPr lang="sk-SK" sz="1800" dirty="0"/>
              <a:t>sa </a:t>
            </a:r>
            <a:r>
              <a:rPr lang="sk-SK" sz="1800" dirty="0" smtClean="0"/>
              <a:t>stať „</a:t>
            </a:r>
            <a:r>
              <a:rPr lang="sk-SK" sz="1800" dirty="0"/>
              <a:t>triednym klaunom“, aby </a:t>
            </a:r>
            <a:r>
              <a:rPr lang="sk-SK" sz="1800" dirty="0" smtClean="0"/>
              <a:t>tak </a:t>
            </a:r>
            <a:r>
              <a:rPr lang="sk-SK" sz="1800" dirty="0"/>
              <a:t>získali </a:t>
            </a:r>
            <a:r>
              <a:rPr lang="sk-SK" sz="1800" dirty="0" smtClean="0"/>
              <a:t>pozornosť ostatných.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3262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81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Rozdiely medzi bystrým a nadaným dieťaťom</a:t>
            </a:r>
            <a:endParaRPr lang="sk-SK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Bystré  dieťa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pPr algn="ctr"/>
            <a:r>
              <a:rPr lang="sk-SK" dirty="0" smtClean="0"/>
              <a:t>Nadané  dieťa</a:t>
            </a:r>
            <a:endParaRPr lang="sk-SK" dirty="0"/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1800" dirty="0"/>
              <a:t>Je vnímavé</a:t>
            </a:r>
          </a:p>
          <a:p>
            <a:r>
              <a:rPr lang="sk-SK" sz="1800" dirty="0"/>
              <a:t>Pozná odpovede. </a:t>
            </a:r>
          </a:p>
          <a:p>
            <a:r>
              <a:rPr lang="sk-SK" sz="1800" dirty="0" smtClean="0"/>
              <a:t>Zaujíma </a:t>
            </a:r>
            <a:r>
              <a:rPr lang="sk-SK" sz="1800" dirty="0"/>
              <a:t>sa. </a:t>
            </a:r>
            <a:endParaRPr lang="sk-SK" sz="1800" dirty="0" smtClean="0"/>
          </a:p>
          <a:p>
            <a:r>
              <a:rPr lang="sk-SK" sz="1800" dirty="0" smtClean="0"/>
              <a:t>Má </a:t>
            </a:r>
            <a:r>
              <a:rPr lang="sk-SK" sz="1800" dirty="0"/>
              <a:t>dobré nápady. </a:t>
            </a:r>
            <a:endParaRPr lang="sk-SK" sz="1800" dirty="0" smtClean="0"/>
          </a:p>
          <a:p>
            <a:r>
              <a:rPr lang="sk-SK" sz="1800" dirty="0" smtClean="0"/>
              <a:t>Odpovedá </a:t>
            </a:r>
            <a:r>
              <a:rPr lang="sk-SK" sz="1800" dirty="0"/>
              <a:t>na otázky.  </a:t>
            </a:r>
          </a:p>
          <a:p>
            <a:r>
              <a:rPr lang="sk-SK" sz="1800" dirty="0"/>
              <a:t>Je vodcom skupiny. </a:t>
            </a:r>
            <a:endParaRPr lang="sk-SK" sz="1800" dirty="0" smtClean="0"/>
          </a:p>
          <a:p>
            <a:r>
              <a:rPr lang="sk-SK" sz="1800" dirty="0" smtClean="0"/>
              <a:t>Jednoducho </a:t>
            </a:r>
            <a:r>
              <a:rPr lang="sk-SK" sz="1800" dirty="0"/>
              <a:t>sa </a:t>
            </a:r>
            <a:r>
              <a:rPr lang="sk-SK" sz="1800" dirty="0" smtClean="0"/>
              <a:t>učí. </a:t>
            </a:r>
          </a:p>
          <a:p>
            <a:r>
              <a:rPr lang="sk-SK" sz="1800" dirty="0" smtClean="0"/>
              <a:t>Je najlepšie </a:t>
            </a:r>
            <a:r>
              <a:rPr lang="sk-SK" sz="1800" dirty="0"/>
              <a:t>z </a:t>
            </a:r>
            <a:r>
              <a:rPr lang="sk-SK" sz="1800" dirty="0" smtClean="0"/>
              <a:t>triedy.</a:t>
            </a:r>
            <a:endParaRPr lang="sk-SK" sz="1800" dirty="0"/>
          </a:p>
          <a:p>
            <a:r>
              <a:rPr lang="sk-SK" sz="1800" dirty="0"/>
              <a:t>Pochopí zmysel. </a:t>
            </a:r>
            <a:endParaRPr lang="sk-SK" sz="1800" dirty="0" smtClean="0"/>
          </a:p>
          <a:p>
            <a:r>
              <a:rPr lang="sk-SK" sz="1800" dirty="0" smtClean="0"/>
              <a:t>Presne </a:t>
            </a:r>
            <a:r>
              <a:rPr lang="sk-SK" sz="1800" dirty="0"/>
              <a:t>kopíruje zadané riešenia. </a:t>
            </a:r>
          </a:p>
          <a:p>
            <a:r>
              <a:rPr lang="sk-SK" sz="1800" dirty="0" smtClean="0"/>
              <a:t>Dobre </a:t>
            </a:r>
            <a:r>
              <a:rPr lang="sk-SK" sz="1800" dirty="0"/>
              <a:t>sa cíti v škole, v škôlke. </a:t>
            </a:r>
            <a:endParaRPr lang="sk-SK" sz="1800" dirty="0" smtClean="0"/>
          </a:p>
          <a:p>
            <a:r>
              <a:rPr lang="sk-SK" sz="1800" dirty="0" smtClean="0"/>
              <a:t>Prijíma </a:t>
            </a:r>
            <a:r>
              <a:rPr lang="sk-SK" sz="1800" dirty="0"/>
              <a:t>informácie. </a:t>
            </a:r>
            <a:endParaRPr lang="sk-SK" sz="1800" dirty="0" smtClean="0"/>
          </a:p>
          <a:p>
            <a:r>
              <a:rPr lang="sk-SK" sz="1800" dirty="0" smtClean="0"/>
              <a:t>Je </a:t>
            </a:r>
            <a:r>
              <a:rPr lang="sk-SK" sz="1800" dirty="0"/>
              <a:t>vytrvalé pri sledovaní.  </a:t>
            </a:r>
          </a:p>
          <a:p>
            <a:r>
              <a:rPr lang="sk-SK" sz="1800" dirty="0"/>
              <a:t>Je spokojné s tým, čo sa naučilo. 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1800" dirty="0"/>
              <a:t>Je „zapálené</a:t>
            </a:r>
            <a:r>
              <a:rPr lang="sk-SK" sz="1800" dirty="0" smtClean="0"/>
              <a:t>“.</a:t>
            </a:r>
            <a:endParaRPr lang="sk-SK" sz="1800" dirty="0"/>
          </a:p>
          <a:p>
            <a:r>
              <a:rPr lang="sk-SK" sz="1800" dirty="0"/>
              <a:t>Samé formuluje </a:t>
            </a:r>
            <a:r>
              <a:rPr lang="sk-SK" sz="1800" dirty="0" smtClean="0"/>
              <a:t>otázky.</a:t>
            </a:r>
            <a:endParaRPr lang="sk-SK" sz="1800" dirty="0"/>
          </a:p>
          <a:p>
            <a:r>
              <a:rPr lang="sk-SK" sz="1800" dirty="0"/>
              <a:t>Je mimoriadne zvedavé. </a:t>
            </a:r>
          </a:p>
          <a:p>
            <a:r>
              <a:rPr lang="sk-SK" sz="1800" dirty="0"/>
              <a:t>Má neobvyklé nápady. </a:t>
            </a:r>
          </a:p>
          <a:p>
            <a:r>
              <a:rPr lang="sk-SK" sz="1800" dirty="0"/>
              <a:t>Zaujímajú ho detaily, </a:t>
            </a:r>
            <a:r>
              <a:rPr lang="sk-SK" sz="1800" dirty="0" smtClean="0"/>
              <a:t>rozpracúva.</a:t>
            </a:r>
            <a:endParaRPr lang="sk-SK" sz="1800" dirty="0"/>
          </a:p>
          <a:p>
            <a:r>
              <a:rPr lang="sk-SK" sz="1800" dirty="0"/>
              <a:t>Je samostatné, často </a:t>
            </a:r>
            <a:r>
              <a:rPr lang="sk-SK" sz="1800" dirty="0" smtClean="0"/>
              <a:t>pracuje osamote.</a:t>
            </a:r>
            <a:endParaRPr lang="sk-SK" sz="1800" dirty="0"/>
          </a:p>
          <a:p>
            <a:r>
              <a:rPr lang="sk-SK" sz="1800" dirty="0"/>
              <a:t>Väčšinu už vie. </a:t>
            </a:r>
          </a:p>
          <a:p>
            <a:r>
              <a:rPr lang="sk-SK" sz="1800" dirty="0"/>
              <a:t>Stojí akoby mimo, nad </a:t>
            </a:r>
            <a:r>
              <a:rPr lang="sk-SK" sz="1800" dirty="0" smtClean="0"/>
              <a:t>triedou.</a:t>
            </a:r>
            <a:endParaRPr lang="sk-SK" sz="1800" dirty="0"/>
          </a:p>
          <a:p>
            <a:r>
              <a:rPr lang="sk-SK" sz="1800" dirty="0" smtClean="0"/>
              <a:t>Robí </a:t>
            </a:r>
            <a:r>
              <a:rPr lang="sk-SK" sz="1800" dirty="0"/>
              <a:t>závery. </a:t>
            </a:r>
          </a:p>
          <a:p>
            <a:r>
              <a:rPr lang="sk-SK" sz="1800" dirty="0"/>
              <a:t>Vytvára nové riešenia. </a:t>
            </a:r>
          </a:p>
          <a:p>
            <a:r>
              <a:rPr lang="sk-SK" sz="1800" dirty="0"/>
              <a:t>Dobre sa cíti, </a:t>
            </a:r>
            <a:r>
              <a:rPr lang="sk-SK" sz="1800" dirty="0" smtClean="0"/>
              <a:t>keď sa </a:t>
            </a:r>
            <a:r>
              <a:rPr lang="sk-SK" sz="1800" dirty="0"/>
              <a:t>učí (</a:t>
            </a:r>
            <a:r>
              <a:rPr lang="sk-SK" sz="1800" dirty="0" smtClean="0"/>
              <a:t>niečo nové)</a:t>
            </a:r>
            <a:endParaRPr lang="sk-SK" sz="1800" dirty="0"/>
          </a:p>
          <a:p>
            <a:r>
              <a:rPr lang="sk-SK" sz="1800" dirty="0"/>
              <a:t>Využíva informácie. </a:t>
            </a:r>
          </a:p>
          <a:p>
            <a:r>
              <a:rPr lang="sk-SK" sz="1800" dirty="0"/>
              <a:t>Sleduje pozorne. </a:t>
            </a:r>
          </a:p>
          <a:p>
            <a:r>
              <a:rPr lang="sk-SK" sz="1800" dirty="0"/>
              <a:t>Je veľmi sebakritické. </a:t>
            </a:r>
          </a:p>
          <a:p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045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sk-SK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rozvíjať nadanie dieťaťa</a:t>
            </a:r>
            <a:endParaRPr lang="sk-SK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sk-SK" sz="1500" dirty="0"/>
              <a:t>Poskytnite svojmu dieťaťu takú atmosféru v rodine, ktorá umožňuje pokojne sa </a:t>
            </a:r>
            <a:r>
              <a:rPr lang="sk-SK" sz="1500" dirty="0" smtClean="0"/>
              <a:t>sústrediť na to, </a:t>
            </a:r>
            <a:endParaRPr lang="sk-SK" sz="1500" dirty="0"/>
          </a:p>
          <a:p>
            <a:pPr marL="0" indent="0" algn="just">
              <a:buNone/>
            </a:pPr>
            <a:r>
              <a:rPr lang="sk-SK" sz="1500" dirty="0" smtClean="0"/>
              <a:t>      čo </a:t>
            </a:r>
            <a:r>
              <a:rPr lang="sk-SK" sz="1500" dirty="0"/>
              <a:t>ho zaujíma.</a:t>
            </a:r>
          </a:p>
          <a:p>
            <a:pPr algn="just"/>
            <a:r>
              <a:rPr lang="sk-SK" sz="1500" dirty="0" smtClean="0"/>
              <a:t>Najdôležitejšie</a:t>
            </a:r>
            <a:r>
              <a:rPr lang="sk-SK" sz="1500" dirty="0"/>
              <a:t>,  čo  môžete  svojmu  dieťaťu  poskytnúť  je  pomoc  a podpora.  Počúvajte  ho </a:t>
            </a:r>
          </a:p>
          <a:p>
            <a:pPr algn="just"/>
            <a:r>
              <a:rPr lang="sk-SK" sz="1500" dirty="0"/>
              <a:t>a hovorte s ním.</a:t>
            </a:r>
          </a:p>
          <a:p>
            <a:pPr algn="just"/>
            <a:r>
              <a:rPr lang="sk-SK" sz="1500" dirty="0" smtClean="0"/>
              <a:t>Nič </a:t>
            </a:r>
            <a:r>
              <a:rPr lang="sk-SK" sz="1500" dirty="0"/>
              <a:t>nemá na dieťa taký pozitívny vplyv ako dobré príklady rodičov. Správajte sa tak, ako </a:t>
            </a:r>
          </a:p>
          <a:p>
            <a:pPr algn="just"/>
            <a:r>
              <a:rPr lang="sk-SK" sz="1500" dirty="0"/>
              <a:t>chcete, aby sa správalo </a:t>
            </a:r>
            <a:r>
              <a:rPr lang="sk-SK" sz="1500" dirty="0" smtClean="0"/>
              <a:t>vaše </a:t>
            </a:r>
            <a:r>
              <a:rPr lang="sk-SK" sz="1500" dirty="0"/>
              <a:t>dieťa. </a:t>
            </a:r>
          </a:p>
          <a:p>
            <a:pPr algn="just"/>
            <a:r>
              <a:rPr lang="sk-SK" sz="1500" dirty="0" smtClean="0"/>
              <a:t>Udržte </a:t>
            </a:r>
            <a:r>
              <a:rPr lang="sk-SK" sz="1500" dirty="0"/>
              <a:t>život dieťaťa aktívny a zaujímavý. Kupujte knihy,  časopisy, ktoré ho môžu zaujímať</a:t>
            </a:r>
          </a:p>
          <a:p>
            <a:pPr marL="0" indent="0" algn="just">
              <a:buNone/>
            </a:pPr>
            <a:r>
              <a:rPr lang="sk-SK" sz="1500" dirty="0" smtClean="0"/>
              <a:t>      a </a:t>
            </a:r>
            <a:r>
              <a:rPr lang="sk-SK" sz="1500" dirty="0"/>
              <a:t>rozprávajte sa sním o tom, čo v nich je.</a:t>
            </a:r>
          </a:p>
          <a:p>
            <a:pPr algn="just"/>
            <a:r>
              <a:rPr lang="sk-SK" sz="1500" dirty="0" smtClean="0"/>
              <a:t>Nadanie </a:t>
            </a:r>
            <a:r>
              <a:rPr lang="sk-SK" sz="1500" dirty="0"/>
              <a:t>dieťaťa nie je </a:t>
            </a:r>
            <a:r>
              <a:rPr lang="sk-SK" sz="1500" dirty="0" smtClean="0"/>
              <a:t>dôvodom, </a:t>
            </a:r>
            <a:r>
              <a:rPr lang="sk-SK" sz="1500" dirty="0"/>
              <a:t>aby sme ospravedlňovali jeho nevhodné správanie. Nadané </a:t>
            </a:r>
          </a:p>
          <a:p>
            <a:pPr marL="0" indent="0" algn="just">
              <a:buNone/>
            </a:pPr>
            <a:r>
              <a:rPr lang="sk-SK" sz="1500" dirty="0" smtClean="0"/>
              <a:t>      dieťa </a:t>
            </a:r>
            <a:r>
              <a:rPr lang="sk-SK" sz="1500" dirty="0"/>
              <a:t>rýchlo chápe pravidlá správania, </a:t>
            </a:r>
            <a:r>
              <a:rPr lang="sk-SK" sz="1500" dirty="0" smtClean="0"/>
              <a:t>zvykať ho </a:t>
            </a:r>
            <a:r>
              <a:rPr lang="sk-SK" sz="1500" dirty="0"/>
              <a:t>na výnimky nie je vhodné.</a:t>
            </a:r>
          </a:p>
          <a:p>
            <a:pPr algn="just"/>
            <a:r>
              <a:rPr lang="sk-SK" sz="1500" dirty="0" smtClean="0"/>
              <a:t>Nezabudnite </a:t>
            </a:r>
            <a:r>
              <a:rPr lang="sk-SK" sz="1500" dirty="0"/>
              <a:t>dieťa oceniť aj </a:t>
            </a:r>
            <a:r>
              <a:rPr lang="sk-SK" sz="1500" dirty="0" smtClean="0"/>
              <a:t>keď sa vám </a:t>
            </a:r>
            <a:r>
              <a:rPr lang="sk-SK" sz="1500" dirty="0"/>
              <a:t>zdá, že jeho úspech je samozrejmý. Potrebuje pocit, </a:t>
            </a:r>
            <a:r>
              <a:rPr lang="sk-SK" sz="1500" dirty="0" smtClean="0"/>
              <a:t>že </a:t>
            </a:r>
            <a:r>
              <a:rPr lang="sk-SK" sz="1500" dirty="0"/>
              <a:t>má </a:t>
            </a:r>
            <a:endParaRPr lang="sk-SK" sz="1500" dirty="0" smtClean="0"/>
          </a:p>
          <a:p>
            <a:pPr marL="0" indent="0" algn="just">
              <a:buNone/>
            </a:pPr>
            <a:r>
              <a:rPr lang="sk-SK" sz="1500" dirty="0"/>
              <a:t> </a:t>
            </a:r>
            <a:r>
              <a:rPr lang="sk-SK" sz="1500" dirty="0" smtClean="0"/>
              <a:t>     stále </a:t>
            </a:r>
            <a:r>
              <a:rPr lang="sk-SK" sz="1500" dirty="0"/>
              <a:t>vašu podporu.</a:t>
            </a:r>
          </a:p>
          <a:p>
            <a:pPr algn="just"/>
            <a:r>
              <a:rPr lang="sk-SK" sz="1500" dirty="0" smtClean="0"/>
              <a:t>Nechváľte </a:t>
            </a:r>
            <a:r>
              <a:rPr lang="sk-SK" sz="1500" dirty="0"/>
              <a:t>sa schopnosťami svojho dieťaťa, zvlášť nie v jeho prítomnosti. Dostávate ho tým </a:t>
            </a:r>
          </a:p>
          <a:p>
            <a:pPr marL="0" indent="0" algn="just">
              <a:buNone/>
            </a:pPr>
            <a:r>
              <a:rPr lang="sk-SK" sz="1500" dirty="0" smtClean="0"/>
              <a:t>      do </a:t>
            </a:r>
            <a:r>
              <a:rPr lang="sk-SK" sz="1500" dirty="0"/>
              <a:t>nevýhodnej situácie. </a:t>
            </a:r>
          </a:p>
          <a:p>
            <a:pPr algn="just"/>
            <a:r>
              <a:rPr lang="sk-SK" sz="1500" dirty="0" smtClean="0"/>
              <a:t>Rovnako </a:t>
            </a:r>
            <a:r>
              <a:rPr lang="sk-SK" sz="1500" dirty="0"/>
              <a:t>ako iné deti potrebuje aj nadané dieťa čas na hranie, uvoľnenie i leňošenie. Doprajte </a:t>
            </a:r>
          </a:p>
          <a:p>
            <a:pPr marL="0" indent="0" algn="just">
              <a:buNone/>
            </a:pPr>
            <a:r>
              <a:rPr lang="sk-SK" sz="1500" dirty="0" smtClean="0"/>
              <a:t>      mu </a:t>
            </a:r>
            <a:r>
              <a:rPr lang="sk-SK" sz="1500" dirty="0"/>
              <a:t>to.</a:t>
            </a:r>
          </a:p>
        </p:txBody>
      </p:sp>
    </p:spTree>
    <p:extLst>
      <p:ext uri="{BB962C8B-B14F-4D97-AF65-F5344CB8AC3E}">
        <p14:creationId xmlns:p14="http://schemas.microsoft.com/office/powerpoint/2010/main" val="26436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/>
              <a:t>Spracované podľa PhDr. </a:t>
            </a:r>
            <a:r>
              <a:rPr lang="sk-SK" dirty="0" smtClean="0"/>
              <a:t>Daniely </a:t>
            </a:r>
            <a:r>
              <a:rPr lang="sk-SK" dirty="0" err="1" smtClean="0"/>
              <a:t>Schranzovej</a:t>
            </a:r>
            <a:endParaRPr lang="sk-SK" dirty="0" smtClean="0"/>
          </a:p>
          <a:p>
            <a:pPr marL="0" indent="0" algn="ctr">
              <a:buNone/>
            </a:pPr>
            <a:endParaRPr lang="sk-SK" sz="2000" dirty="0" smtClean="0"/>
          </a:p>
          <a:p>
            <a:pPr marL="0" indent="0" algn="ctr">
              <a:buNone/>
            </a:pPr>
            <a:r>
              <a:rPr lang="sk-SK" sz="2200" dirty="0"/>
              <a:t>Centrum </a:t>
            </a:r>
            <a:r>
              <a:rPr lang="sk-SK" sz="2200" dirty="0" err="1"/>
              <a:t>pedagogicko</a:t>
            </a:r>
            <a:r>
              <a:rPr lang="sk-SK" sz="2200" dirty="0"/>
              <a:t> – psychologického </a:t>
            </a:r>
          </a:p>
          <a:p>
            <a:pPr marL="0" indent="0" algn="ctr">
              <a:buNone/>
            </a:pPr>
            <a:r>
              <a:rPr lang="sk-SK" sz="2200" dirty="0"/>
              <a:t>poradenstva a </a:t>
            </a:r>
            <a:r>
              <a:rPr lang="sk-SK" sz="2200" dirty="0" smtClean="0"/>
              <a:t>prevencie v Banskej Bystrici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4798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8520" y="908720"/>
            <a:ext cx="9433048" cy="905272"/>
          </a:xfrm>
        </p:spPr>
        <p:txBody>
          <a:bodyPr>
            <a:noAutofit/>
          </a:bodyPr>
          <a:lstStyle/>
          <a:p>
            <a:pPr algn="ctr"/>
            <a:r>
              <a:rPr lang="sk-SK" sz="4000" dirty="0" smtClean="0"/>
              <a:t>Poznávacie potreby a osobnosť</a:t>
            </a:r>
            <a:br>
              <a:rPr lang="sk-SK" sz="4000" dirty="0" smtClean="0"/>
            </a:br>
            <a:r>
              <a:rPr lang="sk-SK" sz="4000" dirty="0" smtClean="0"/>
              <a:t>mimoriadne nadaných detí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552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k-SK" dirty="0"/>
              <a:t> </a:t>
            </a:r>
            <a:r>
              <a:rPr lang="sk-SK" sz="2000" dirty="0" smtClean="0">
                <a:sym typeface="Wingdings"/>
              </a:rPr>
              <a:t></a:t>
            </a:r>
            <a:r>
              <a:rPr lang="sk-SK" sz="2400" dirty="0" smtClean="0">
                <a:sym typeface="Wingdings"/>
              </a:rPr>
              <a:t> sú netrpezlivé</a:t>
            </a:r>
            <a:endParaRPr lang="sk-SK" sz="2400" dirty="0">
              <a:sym typeface="Wingdings"/>
            </a:endParaRPr>
          </a:p>
          <a:p>
            <a:pPr algn="l"/>
            <a:r>
              <a:rPr lang="sk-SK" sz="2400" dirty="0" smtClean="0">
                <a:sym typeface="Wingdings"/>
              </a:rPr>
              <a:t> </a:t>
            </a:r>
            <a:r>
              <a:rPr lang="sk-SK" sz="2000" dirty="0" smtClean="0">
                <a:sym typeface="Wingdings"/>
              </a:rPr>
              <a:t></a:t>
            </a:r>
            <a:r>
              <a:rPr lang="sk-SK" sz="2400" dirty="0" smtClean="0">
                <a:sym typeface="Wingdings"/>
              </a:rPr>
              <a:t> odmietajú </a:t>
            </a:r>
            <a:r>
              <a:rPr lang="sk-SK" sz="2400" dirty="0">
                <a:sym typeface="Wingdings"/>
              </a:rPr>
              <a:t>trénovať základné </a:t>
            </a:r>
            <a:r>
              <a:rPr lang="sk-SK" sz="2400" dirty="0" smtClean="0">
                <a:sym typeface="Wingdings"/>
              </a:rPr>
              <a:t>zručnosti</a:t>
            </a:r>
          </a:p>
          <a:p>
            <a:pPr algn="l"/>
            <a:r>
              <a:rPr lang="sk-SK" sz="2400" dirty="0" smtClean="0">
                <a:sym typeface="Wingdings"/>
              </a:rPr>
              <a:t> </a:t>
            </a:r>
            <a:r>
              <a:rPr lang="sk-SK" sz="2000" dirty="0">
                <a:sym typeface="Wingdings"/>
              </a:rPr>
              <a:t></a:t>
            </a:r>
            <a:r>
              <a:rPr lang="sk-SK" sz="2400" dirty="0">
                <a:sym typeface="Wingdings"/>
              </a:rPr>
              <a:t> o</a:t>
            </a:r>
            <a:r>
              <a:rPr lang="sk-SK" sz="2400" dirty="0" smtClean="0">
                <a:sym typeface="Wingdings"/>
              </a:rPr>
              <a:t>dmietajú direktívnosť</a:t>
            </a:r>
          </a:p>
          <a:p>
            <a:pPr algn="l"/>
            <a:r>
              <a:rPr lang="sk-SK" sz="2400" dirty="0">
                <a:sym typeface="Wingdings"/>
              </a:rPr>
              <a:t> </a:t>
            </a:r>
            <a:r>
              <a:rPr lang="sk-SK" sz="2000" dirty="0">
                <a:sym typeface="Wingdings"/>
              </a:rPr>
              <a:t></a:t>
            </a:r>
            <a:r>
              <a:rPr lang="sk-SK" sz="2400" dirty="0" smtClean="0">
                <a:sym typeface="Wingdings"/>
              </a:rPr>
              <a:t> neznášajú rutinu</a:t>
            </a:r>
          </a:p>
          <a:p>
            <a:pPr algn="l"/>
            <a:r>
              <a:rPr lang="sk-SK" sz="2400" dirty="0" smtClean="0">
                <a:sym typeface="Wingdings"/>
              </a:rPr>
              <a:t> </a:t>
            </a:r>
            <a:r>
              <a:rPr lang="sk-SK" sz="2200" dirty="0" smtClean="0">
                <a:sym typeface="Wingdings"/>
              </a:rPr>
              <a:t></a:t>
            </a:r>
            <a:r>
              <a:rPr lang="sk-SK" sz="2400" dirty="0" smtClean="0">
                <a:sym typeface="Wingdings"/>
              </a:rPr>
              <a:t> môžu </a:t>
            </a:r>
            <a:r>
              <a:rPr lang="sk-SK" sz="2400" dirty="0">
                <a:sym typeface="Wingdings"/>
              </a:rPr>
              <a:t>byť kritické a netolerantné</a:t>
            </a:r>
          </a:p>
          <a:p>
            <a:pPr algn="l"/>
            <a:r>
              <a:rPr lang="sk-SK" sz="2000" dirty="0" smtClean="0">
                <a:sym typeface="Wingdings"/>
              </a:rPr>
              <a:t> </a:t>
            </a:r>
            <a:r>
              <a:rPr lang="sk-SK" sz="2200" dirty="0" smtClean="0">
                <a:sym typeface="Wingdings"/>
              </a:rPr>
              <a:t></a:t>
            </a:r>
            <a:r>
              <a:rPr lang="sk-SK" dirty="0" smtClean="0">
                <a:sym typeface="Wingdings"/>
              </a:rPr>
              <a:t> </a:t>
            </a:r>
            <a:r>
              <a:rPr lang="sk-SK" sz="2400" dirty="0" smtClean="0">
                <a:sym typeface="Wingdings"/>
              </a:rPr>
              <a:t>často </a:t>
            </a:r>
            <a:r>
              <a:rPr lang="sk-SK" sz="2400" dirty="0">
                <a:sym typeface="Wingdings"/>
              </a:rPr>
              <a:t>sú </a:t>
            </a:r>
            <a:r>
              <a:rPr lang="sk-SK" sz="2400" dirty="0" smtClean="0">
                <a:sym typeface="Wingdings"/>
              </a:rPr>
              <a:t>nepraktické</a:t>
            </a:r>
          </a:p>
          <a:p>
            <a:pPr algn="l"/>
            <a:r>
              <a:rPr lang="sk-SK" sz="2400" dirty="0" smtClean="0">
                <a:sym typeface="Wingdings"/>
              </a:rPr>
              <a:t> </a:t>
            </a:r>
            <a:r>
              <a:rPr lang="sk-SK" sz="2200" dirty="0" smtClean="0">
                <a:sym typeface="Wingdings"/>
              </a:rPr>
              <a:t></a:t>
            </a:r>
            <a:r>
              <a:rPr lang="sk-SK" sz="2400" dirty="0" smtClean="0">
                <a:sym typeface="Wingdings"/>
              </a:rPr>
              <a:t> s</a:t>
            </a:r>
            <a:r>
              <a:rPr lang="sk-SK" sz="2400" dirty="0" smtClean="0"/>
              <a:t>ú frustrované </a:t>
            </a:r>
            <a:r>
              <a:rPr lang="sk-SK" sz="2400" dirty="0"/>
              <a:t>z </a:t>
            </a:r>
            <a:r>
              <a:rPr lang="sk-SK" sz="2400" dirty="0" smtClean="0"/>
              <a:t>nečinnosti </a:t>
            </a:r>
            <a:endParaRPr lang="sk-SK" sz="2400" dirty="0"/>
          </a:p>
          <a:p>
            <a:pPr algn="l"/>
            <a:r>
              <a:rPr lang="sk-SK" sz="2200" dirty="0" smtClean="0">
                <a:sym typeface="Wingdings"/>
              </a:rPr>
              <a:t> </a:t>
            </a:r>
            <a:r>
              <a:rPr lang="sk-SK" sz="2400" dirty="0" smtClean="0">
                <a:sym typeface="Wingdings"/>
              </a:rPr>
              <a:t> </a:t>
            </a:r>
            <a:r>
              <a:rPr lang="sk-SK" sz="2400" dirty="0" smtClean="0"/>
              <a:t>často </a:t>
            </a:r>
            <a:r>
              <a:rPr lang="sk-SK" sz="2400" dirty="0"/>
              <a:t>sa v škole </a:t>
            </a:r>
            <a:r>
              <a:rPr lang="sk-SK" sz="2400" dirty="0" smtClean="0"/>
              <a:t>nudia</a:t>
            </a:r>
          </a:p>
          <a:p>
            <a:pPr algn="l"/>
            <a:r>
              <a:rPr lang="sk-SK" sz="2200" dirty="0" smtClean="0">
                <a:sym typeface="Wingdings"/>
              </a:rPr>
              <a:t> </a:t>
            </a:r>
            <a:r>
              <a:rPr lang="sk-SK" sz="2400" dirty="0" smtClean="0"/>
              <a:t> </a:t>
            </a:r>
            <a:r>
              <a:rPr lang="sk-SK" sz="2400" dirty="0"/>
              <a:t>sú </a:t>
            </a:r>
            <a:r>
              <a:rPr lang="sk-SK" sz="2400" dirty="0" smtClean="0"/>
              <a:t>schopné </a:t>
            </a:r>
            <a:r>
              <a:rPr lang="sk-SK" sz="2400" dirty="0"/>
              <a:t>intenzívne sa zamerať na  špecifický okruh </a:t>
            </a:r>
            <a:endParaRPr lang="sk-SK" sz="2400" dirty="0" smtClean="0"/>
          </a:p>
          <a:p>
            <a:pPr algn="l"/>
            <a:r>
              <a:rPr lang="sk-SK" sz="2400" dirty="0"/>
              <a:t> </a:t>
            </a:r>
            <a:r>
              <a:rPr lang="sk-SK" sz="2400" dirty="0" smtClean="0"/>
              <a:t>    problémov </a:t>
            </a:r>
            <a:r>
              <a:rPr lang="sk-SK" sz="2400" dirty="0"/>
              <a:t>(vesmír, </a:t>
            </a:r>
            <a:r>
              <a:rPr lang="sk-SK" sz="2400" dirty="0" smtClean="0"/>
              <a:t>humanitárne  </a:t>
            </a:r>
            <a:r>
              <a:rPr lang="sk-SK" sz="2400" dirty="0"/>
              <a:t>otázky,  otázky  bytia  -  </a:t>
            </a:r>
            <a:endParaRPr lang="sk-SK" sz="2400" dirty="0" smtClean="0"/>
          </a:p>
          <a:p>
            <a:pPr algn="l"/>
            <a:r>
              <a:rPr lang="sk-SK" sz="2400" dirty="0"/>
              <a:t> </a:t>
            </a:r>
            <a:r>
              <a:rPr lang="sk-SK" sz="2400" dirty="0" smtClean="0"/>
              <a:t>    nebytia</a:t>
            </a:r>
            <a:r>
              <a:rPr lang="sk-SK" sz="2400" dirty="0"/>
              <a:t>,  technika</a:t>
            </a:r>
            <a:r>
              <a:rPr lang="sk-SK" sz="2400" dirty="0" smtClean="0"/>
              <a:t>)</a:t>
            </a:r>
          </a:p>
          <a:p>
            <a:pPr algn="l"/>
            <a:r>
              <a:rPr lang="sk-SK" sz="2200" dirty="0" smtClean="0">
                <a:sym typeface="Wingdings"/>
              </a:rPr>
              <a:t> </a:t>
            </a:r>
            <a:r>
              <a:rPr lang="sk-SK" sz="2400" dirty="0" smtClean="0"/>
              <a:t> veľmi  </a:t>
            </a:r>
            <a:r>
              <a:rPr lang="sk-SK" sz="2400" dirty="0"/>
              <a:t>skoro  prejavujú  záujem  o čítanie, písanie, počítanie</a:t>
            </a:r>
          </a:p>
          <a:p>
            <a:pPr algn="l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646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Charakteristiky prejavov </a:t>
            </a:r>
            <a:br>
              <a:rPr lang="sk-SK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nadaných detí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 smtClean="0"/>
              <a:t>NOVORODENECKÉ  A BATOĽACIE OBDOBIE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sz="2000" dirty="0"/>
              <a:t>n</a:t>
            </a:r>
            <a:r>
              <a:rPr lang="sk-SK" sz="2000" dirty="0" smtClean="0"/>
              <a:t>eobvyklá živosť</a:t>
            </a:r>
            <a:endParaRPr lang="sk-SK" sz="2000" dirty="0"/>
          </a:p>
          <a:p>
            <a:r>
              <a:rPr lang="sk-SK" sz="2000" dirty="0"/>
              <a:t>m</a:t>
            </a:r>
            <a:r>
              <a:rPr lang="sk-SK" sz="2000" dirty="0" smtClean="0"/>
              <a:t>enšia </a:t>
            </a:r>
            <a:r>
              <a:rPr lang="sk-SK" sz="2000" dirty="0"/>
              <a:t>potreba </a:t>
            </a:r>
            <a:r>
              <a:rPr lang="sk-SK" sz="2000" dirty="0" smtClean="0"/>
              <a:t>spánku</a:t>
            </a:r>
            <a:endParaRPr lang="sk-SK" sz="2000" dirty="0"/>
          </a:p>
          <a:p>
            <a:r>
              <a:rPr lang="sk-SK" sz="2000" dirty="0"/>
              <a:t>d</a:t>
            </a:r>
            <a:r>
              <a:rPr lang="sk-SK" sz="2000" dirty="0" smtClean="0"/>
              <a:t>lhodobý </a:t>
            </a:r>
            <a:r>
              <a:rPr lang="sk-SK" sz="2000" dirty="0"/>
              <a:t>rozsah pozornosti a </a:t>
            </a:r>
            <a:r>
              <a:rPr lang="sk-SK" sz="2000" dirty="0" smtClean="0"/>
              <a:t>schopnosť sústrediť sa </a:t>
            </a:r>
            <a:r>
              <a:rPr lang="sk-SK" sz="2000" dirty="0"/>
              <a:t>na niekoľko vecí </a:t>
            </a:r>
            <a:r>
              <a:rPr lang="sk-SK" sz="2000" dirty="0" smtClean="0"/>
              <a:t>súčasne</a:t>
            </a:r>
            <a:endParaRPr lang="sk-SK" sz="2000" dirty="0"/>
          </a:p>
          <a:p>
            <a:r>
              <a:rPr lang="sk-SK" sz="2000" dirty="0"/>
              <a:t>v</a:t>
            </a:r>
            <a:r>
              <a:rPr lang="sk-SK" sz="2000" dirty="0" smtClean="0"/>
              <a:t>ysoká úroveň aktivity </a:t>
            </a:r>
            <a:r>
              <a:rPr lang="sk-SK" sz="2000" dirty="0"/>
              <a:t>– energie, akoby sa nikdy </a:t>
            </a:r>
            <a:r>
              <a:rPr lang="sk-SK" sz="2000" dirty="0" smtClean="0"/>
              <a:t>neunavili</a:t>
            </a:r>
            <a:endParaRPr lang="sk-SK" sz="2000" dirty="0"/>
          </a:p>
          <a:p>
            <a:r>
              <a:rPr lang="sk-SK" sz="2000" dirty="0"/>
              <a:t>v</a:t>
            </a:r>
            <a:r>
              <a:rPr lang="sk-SK" sz="2000" dirty="0" smtClean="0"/>
              <a:t>časné </a:t>
            </a:r>
            <a:r>
              <a:rPr lang="sk-SK" sz="2000" dirty="0"/>
              <a:t>rozpoznanie známych </a:t>
            </a:r>
            <a:r>
              <a:rPr lang="sk-SK" sz="2000" dirty="0" smtClean="0"/>
              <a:t>osôb</a:t>
            </a:r>
            <a:endParaRPr lang="sk-SK" sz="2000" dirty="0"/>
          </a:p>
          <a:p>
            <a:r>
              <a:rPr lang="sk-SK" sz="2000" dirty="0"/>
              <a:t>v</a:t>
            </a:r>
            <a:r>
              <a:rPr lang="sk-SK" sz="2000" dirty="0" smtClean="0"/>
              <a:t>ytvorená </a:t>
            </a:r>
            <a:r>
              <a:rPr lang="sk-SK" sz="2000" dirty="0"/>
              <a:t>„trvalosť“ objektu, </a:t>
            </a:r>
            <a:r>
              <a:rPr lang="sk-SK" sz="2000" dirty="0" smtClean="0"/>
              <a:t>skôr </a:t>
            </a:r>
            <a:r>
              <a:rPr lang="sk-SK" sz="2000" dirty="0"/>
              <a:t>než u ostatných (poznanie skutočnosti, že veci existujú, </a:t>
            </a:r>
            <a:r>
              <a:rPr lang="sk-SK" sz="2000" dirty="0" smtClean="0"/>
              <a:t>aj keď ich </a:t>
            </a:r>
            <a:r>
              <a:rPr lang="sk-SK" sz="2000" dirty="0"/>
              <a:t>nevidíme</a:t>
            </a:r>
            <a:r>
              <a:rPr lang="sk-SK" sz="2000" dirty="0" smtClean="0"/>
              <a:t>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1600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>
            <a:normAutofit fontScale="85000" lnSpcReduction="20000"/>
          </a:bodyPr>
          <a:lstStyle/>
          <a:p>
            <a:r>
              <a:rPr lang="sk-SK" sz="2400" dirty="0">
                <a:sym typeface="Wingdings"/>
              </a:rPr>
              <a:t>z</a:t>
            </a:r>
            <a:r>
              <a:rPr lang="sk-SK" sz="2400" dirty="0" smtClean="0">
                <a:sym typeface="Wingdings"/>
              </a:rPr>
              <a:t>výšená reakcia na vonkajšie podnety (hluk, bolesť..)</a:t>
            </a:r>
          </a:p>
          <a:p>
            <a:r>
              <a:rPr lang="sk-SK" sz="2400" dirty="0">
                <a:sym typeface="Wingdings"/>
              </a:rPr>
              <a:t>v</a:t>
            </a:r>
            <a:r>
              <a:rPr lang="sk-SK" sz="2400" dirty="0" smtClean="0">
                <a:sym typeface="Wingdings"/>
              </a:rPr>
              <a:t>eľká potreba prísunu nových podnetov</a:t>
            </a:r>
          </a:p>
          <a:p>
            <a:r>
              <a:rPr lang="sk-SK" sz="2400" dirty="0">
                <a:sym typeface="Wingdings"/>
              </a:rPr>
              <a:t>n</a:t>
            </a:r>
            <a:r>
              <a:rPr lang="sk-SK" sz="2400" dirty="0" smtClean="0">
                <a:sym typeface="Wingdings"/>
              </a:rPr>
              <a:t>eobvyklá pamäť- pamäť na príbehy, pesničky, básničky...</a:t>
            </a:r>
          </a:p>
          <a:p>
            <a:r>
              <a:rPr lang="sk-SK" sz="2400" dirty="0">
                <a:sym typeface="Wingdings"/>
              </a:rPr>
              <a:t>v</a:t>
            </a:r>
            <a:r>
              <a:rPr lang="sk-SK" sz="2400" dirty="0" smtClean="0">
                <a:sym typeface="Wingdings"/>
              </a:rPr>
              <a:t>ysoká rýchlosť učenia</a:t>
            </a:r>
          </a:p>
          <a:p>
            <a:r>
              <a:rPr lang="sk-SK" sz="2400" dirty="0">
                <a:sym typeface="Wingdings"/>
              </a:rPr>
              <a:t>r</a:t>
            </a:r>
            <a:r>
              <a:rPr lang="sk-SK" sz="2400" dirty="0" smtClean="0">
                <a:sym typeface="Wingdings"/>
              </a:rPr>
              <a:t>ýchly rozvoj reči, včasný nástup reči, najprv krátke slová, dobrá intonácia</a:t>
            </a:r>
          </a:p>
          <a:p>
            <a:r>
              <a:rPr lang="sk-SK" sz="2400" dirty="0">
                <a:sym typeface="Wingdings"/>
              </a:rPr>
              <a:t>rýchly nárast </a:t>
            </a:r>
            <a:r>
              <a:rPr lang="sk-SK" sz="2400" dirty="0" smtClean="0">
                <a:sym typeface="Wingdings"/>
              </a:rPr>
              <a:t>ďalšej slovnej zásoby </a:t>
            </a:r>
          </a:p>
          <a:p>
            <a:r>
              <a:rPr lang="sk-SK" sz="2400" dirty="0" smtClean="0">
                <a:sym typeface="Wingdings"/>
              </a:rPr>
              <a:t>schopnosť tvoriť vety a užívať gramatické pravidlá</a:t>
            </a:r>
          </a:p>
          <a:p>
            <a:r>
              <a:rPr lang="sk-SK" sz="2400" dirty="0" smtClean="0">
                <a:sym typeface="Wingdings"/>
              </a:rPr>
              <a:t>záujem o knihy (včasní čitatelia), o špecifické hračky, kalendáre, atlasy, </a:t>
            </a:r>
          </a:p>
          <a:p>
            <a:pPr marL="0" indent="0">
              <a:buNone/>
            </a:pPr>
            <a:r>
              <a:rPr lang="sk-SK" sz="2400" dirty="0">
                <a:sym typeface="Wingdings"/>
              </a:rPr>
              <a:t> </a:t>
            </a:r>
            <a:r>
              <a:rPr lang="sk-SK" sz="2400" dirty="0" smtClean="0">
                <a:sym typeface="Wingdings"/>
              </a:rPr>
              <a:t>    šachy, počítač</a:t>
            </a:r>
          </a:p>
          <a:p>
            <a:r>
              <a:rPr lang="sk-SK" sz="2400" dirty="0">
                <a:sym typeface="Wingdings"/>
              </a:rPr>
              <a:t>z</a:t>
            </a:r>
            <a:r>
              <a:rPr lang="sk-SK" sz="2400" dirty="0" smtClean="0">
                <a:sym typeface="Wingdings"/>
              </a:rPr>
              <a:t>vedavosť  –  kladenie  mnohých  otázok,  skôr  než  u  ostatných  detí,  otázky   akoby  nikdy  nekončili</a:t>
            </a:r>
            <a:endParaRPr lang="sk-SK" sz="24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80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endParaRPr lang="sk-SK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000" dirty="0" smtClean="0"/>
              <a:t>PREDŠKOLSKÉ  OBDOBIE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sz="2000" dirty="0"/>
              <a:t>n</a:t>
            </a:r>
            <a:r>
              <a:rPr lang="sk-SK" sz="2000" dirty="0" smtClean="0"/>
              <a:t>etypické </a:t>
            </a:r>
            <a:r>
              <a:rPr lang="sk-SK" sz="2000" dirty="0"/>
              <a:t>záujmy už od predškolského veku (živočíchy, vesmír, doprava, technika</a:t>
            </a:r>
            <a:r>
              <a:rPr lang="sk-SK" sz="2000" dirty="0" smtClean="0"/>
              <a:t>)</a:t>
            </a:r>
            <a:endParaRPr lang="sk-SK" sz="2000" dirty="0"/>
          </a:p>
          <a:p>
            <a:r>
              <a:rPr lang="sk-SK" sz="2000" dirty="0"/>
              <a:t>č</a:t>
            </a:r>
            <a:r>
              <a:rPr lang="sk-SK" sz="2000" dirty="0" smtClean="0"/>
              <a:t>ítanie</a:t>
            </a:r>
            <a:r>
              <a:rPr lang="sk-SK" sz="2000" dirty="0"/>
              <a:t>, písanie, počítanie už v predškolskom veku (pričom sa tieto zručnosti naučili ako </a:t>
            </a:r>
            <a:r>
              <a:rPr lang="sk-SK" sz="2000" dirty="0" smtClean="0"/>
              <a:t>samoukovia</a:t>
            </a:r>
            <a:r>
              <a:rPr lang="sk-SK" sz="2000" dirty="0"/>
              <a:t>, nikto ich k tomu systematicky neviedol</a:t>
            </a:r>
            <a:r>
              <a:rPr lang="sk-SK" sz="2000" dirty="0" smtClean="0"/>
              <a:t>)</a:t>
            </a:r>
            <a:endParaRPr lang="sk-SK" sz="2000" dirty="0"/>
          </a:p>
          <a:p>
            <a:r>
              <a:rPr lang="sk-SK" sz="2000" dirty="0"/>
              <a:t>v</a:t>
            </a:r>
            <a:r>
              <a:rPr lang="sk-SK" sz="2000" dirty="0" smtClean="0"/>
              <a:t>ysoká </a:t>
            </a:r>
            <a:r>
              <a:rPr lang="sk-SK" sz="2000" dirty="0"/>
              <a:t>aktivita, intelektuálna zvedavosť, kladenie otázok, nútiacich dospelých nahliadnuť do </a:t>
            </a:r>
            <a:r>
              <a:rPr lang="sk-SK" sz="2000" dirty="0" smtClean="0"/>
              <a:t>encyklopédií </a:t>
            </a:r>
            <a:r>
              <a:rPr lang="sk-SK" sz="2000" dirty="0"/>
              <a:t>alebo </a:t>
            </a:r>
            <a:r>
              <a:rPr lang="sk-SK" sz="2000" dirty="0" smtClean="0"/>
              <a:t>internetu</a:t>
            </a:r>
            <a:endParaRPr lang="sk-SK" sz="2000" dirty="0"/>
          </a:p>
          <a:p>
            <a:r>
              <a:rPr lang="sk-SK" sz="2000" dirty="0" smtClean="0"/>
              <a:t>široká </a:t>
            </a:r>
            <a:r>
              <a:rPr lang="sk-SK" sz="2000" dirty="0"/>
              <a:t>slovná zásoba, používanie nezvyčajných, cudzích slov a slovných </a:t>
            </a:r>
            <a:r>
              <a:rPr lang="sk-SK" sz="2000" dirty="0" smtClean="0"/>
              <a:t>spojení vzhľadom </a:t>
            </a:r>
            <a:r>
              <a:rPr lang="sk-SK" sz="2000" dirty="0"/>
              <a:t>na vek </a:t>
            </a:r>
          </a:p>
          <a:p>
            <a:r>
              <a:rPr lang="sk-SK" sz="2000" dirty="0"/>
              <a:t>z</a:t>
            </a:r>
            <a:r>
              <a:rPr lang="sk-SK" sz="2000" dirty="0" smtClean="0"/>
              <a:t>aoberanie </a:t>
            </a:r>
            <a:r>
              <a:rPr lang="sk-SK" sz="2000" dirty="0"/>
              <a:t>sa svetovými problémami a otázkami morálky, etiky, hraníc (nekonečno, začiatok, </a:t>
            </a:r>
            <a:r>
              <a:rPr lang="sk-SK" sz="2000" dirty="0" smtClean="0"/>
              <a:t>koniec </a:t>
            </a:r>
            <a:r>
              <a:rPr lang="sk-SK" sz="2000" dirty="0"/>
              <a:t>života)</a:t>
            </a:r>
          </a:p>
          <a:p>
            <a:r>
              <a:rPr lang="sk-SK" sz="2000" dirty="0"/>
              <a:t>v</a:t>
            </a:r>
            <a:r>
              <a:rPr lang="sk-SK" sz="2000" dirty="0" smtClean="0"/>
              <a:t>yhľadávanie </a:t>
            </a:r>
            <a:r>
              <a:rPr lang="sk-SK" sz="2000" dirty="0"/>
              <a:t>komunikácie s dospelými alebo staršími </a:t>
            </a:r>
            <a:r>
              <a:rPr lang="sk-SK" sz="2000" dirty="0" smtClean="0"/>
              <a:t>deťmi</a:t>
            </a:r>
            <a:endParaRPr lang="sk-SK" sz="2000" dirty="0"/>
          </a:p>
          <a:p>
            <a:r>
              <a:rPr lang="sk-SK" sz="2000" dirty="0"/>
              <a:t>n</a:t>
            </a:r>
            <a:r>
              <a:rPr lang="sk-SK" sz="2000" dirty="0" smtClean="0"/>
              <a:t>eochota podriadiť sa </a:t>
            </a:r>
            <a:r>
              <a:rPr lang="sk-SK" sz="2000" dirty="0"/>
              <a:t>príkazom, autoritám, potreba vysvetľovania požiadaviek </a:t>
            </a:r>
            <a:r>
              <a:rPr lang="sk-SK" sz="2000" dirty="0" smtClean="0"/>
              <a:t>dospelých</a:t>
            </a:r>
            <a:endParaRPr lang="sk-SK" sz="2000" dirty="0"/>
          </a:p>
          <a:p>
            <a:r>
              <a:rPr lang="sk-SK" sz="2000" dirty="0"/>
              <a:t>p</a:t>
            </a:r>
            <a:r>
              <a:rPr lang="sk-SK" sz="2000" dirty="0" smtClean="0"/>
              <a:t>erfekcionizmus</a:t>
            </a:r>
            <a:r>
              <a:rPr lang="sk-SK" sz="2000" dirty="0"/>
              <a:t>, snaha </a:t>
            </a:r>
            <a:r>
              <a:rPr lang="sk-SK" sz="2000" dirty="0" smtClean="0"/>
              <a:t>byť najlepší</a:t>
            </a:r>
            <a:r>
              <a:rPr lang="sk-SK" sz="2000" dirty="0"/>
              <a:t>, neochota </a:t>
            </a:r>
            <a:r>
              <a:rPr lang="sk-SK" sz="2000" dirty="0" smtClean="0"/>
              <a:t>zmieriť sa </a:t>
            </a:r>
            <a:r>
              <a:rPr lang="sk-SK" sz="2000" dirty="0"/>
              <a:t>s prehrou</a:t>
            </a:r>
          </a:p>
        </p:txBody>
      </p:sp>
    </p:spTree>
    <p:extLst>
      <p:ext uri="{BB962C8B-B14F-4D97-AF65-F5344CB8AC3E}">
        <p14:creationId xmlns:p14="http://schemas.microsoft.com/office/powerpoint/2010/main" val="2587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Možné problémy asociované s pozitívnymi vlastnosťami nadaných detí</a:t>
            </a:r>
            <a:endParaRPr lang="sk-SK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Pozitívne vlastnosti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pPr algn="ctr"/>
            <a:r>
              <a:rPr lang="sk-SK" dirty="0" smtClean="0"/>
              <a:t>Možné </a:t>
            </a:r>
            <a:r>
              <a:rPr lang="sk-SK" dirty="0"/>
              <a:t>problémy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Rýchlo získavajú a uchovávajú nadobudnuté </a:t>
            </a:r>
            <a:r>
              <a:rPr lang="sk-SK" sz="1800" dirty="0" smtClean="0"/>
              <a:t>informácie.</a:t>
            </a:r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1000" dirty="0" smtClean="0"/>
          </a:p>
          <a:p>
            <a:r>
              <a:rPr lang="sk-SK" sz="1800" dirty="0"/>
              <a:t>Intelektová zvedavosť, vnútorná motivácia, </a:t>
            </a:r>
            <a:r>
              <a:rPr lang="sk-SK" sz="1800" dirty="0" smtClean="0"/>
              <a:t>hľadanie </a:t>
            </a:r>
            <a:r>
              <a:rPr lang="sk-SK" sz="1800" dirty="0"/>
              <a:t>významu.</a:t>
            </a:r>
          </a:p>
          <a:p>
            <a:endParaRPr lang="sk-SK" sz="1800" dirty="0" smtClean="0"/>
          </a:p>
          <a:p>
            <a:r>
              <a:rPr lang="sk-SK" sz="1800" dirty="0" smtClean="0"/>
              <a:t>Schopnosť zovšeobecňovania</a:t>
            </a:r>
            <a:r>
              <a:rPr lang="sk-SK" sz="1800" dirty="0"/>
              <a:t>, </a:t>
            </a:r>
            <a:r>
              <a:rPr lang="sk-SK" sz="1800" dirty="0" smtClean="0"/>
              <a:t>abstrakcie, syntézy</a:t>
            </a:r>
            <a:r>
              <a:rPr lang="sk-SK" sz="1800" dirty="0"/>
              <a:t>, radi riešia problémy obľubujú </a:t>
            </a:r>
            <a:r>
              <a:rPr lang="sk-SK" sz="1800" dirty="0" smtClean="0"/>
              <a:t>ďalšie </a:t>
            </a:r>
            <a:r>
              <a:rPr lang="sk-SK" sz="1800" dirty="0"/>
              <a:t>intelektové aktivity.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Sú netrpezliví</a:t>
            </a:r>
            <a:r>
              <a:rPr lang="sk-SK" sz="1800"/>
              <a:t>, </a:t>
            </a:r>
            <a:r>
              <a:rPr lang="sk-SK" sz="1800" smtClean="0"/>
              <a:t>keď sú </a:t>
            </a:r>
            <a:r>
              <a:rPr lang="sk-SK" sz="1800" dirty="0"/>
              <a:t>ostatní pomalí, </a:t>
            </a:r>
            <a:r>
              <a:rPr lang="sk-SK" sz="1800" dirty="0" smtClean="0"/>
              <a:t>nemajú </a:t>
            </a:r>
            <a:r>
              <a:rPr lang="sk-SK" sz="1800" dirty="0"/>
              <a:t>radi rutinu a dril, odmietajú </a:t>
            </a:r>
            <a:r>
              <a:rPr lang="sk-SK" sz="1800" dirty="0" smtClean="0"/>
              <a:t>neustále trénovať základné </a:t>
            </a:r>
            <a:r>
              <a:rPr lang="sk-SK" sz="1800" dirty="0"/>
              <a:t>zručnosti</a:t>
            </a:r>
            <a:r>
              <a:rPr lang="sk-SK" sz="1800" dirty="0" smtClean="0"/>
              <a:t>.</a:t>
            </a:r>
          </a:p>
          <a:p>
            <a:r>
              <a:rPr lang="sk-SK" sz="1800" dirty="0" smtClean="0"/>
              <a:t>Kladú </a:t>
            </a:r>
            <a:r>
              <a:rPr lang="sk-SK" sz="1800" dirty="0"/>
              <a:t>nekonečné otázky, majú silnú </a:t>
            </a:r>
          </a:p>
          <a:p>
            <a:pPr marL="0" indent="0">
              <a:buNone/>
            </a:pPr>
            <a:r>
              <a:rPr lang="sk-SK" sz="1800" dirty="0"/>
              <a:t>     vôľu, odmietajú direktívnosť,       </a:t>
            </a:r>
          </a:p>
          <a:p>
            <a:pPr marL="0" indent="0">
              <a:buNone/>
            </a:pPr>
            <a:r>
              <a:rPr lang="sk-SK" sz="1800" dirty="0"/>
              <a:t>     rovnaké očakávajú od ostatných</a:t>
            </a:r>
            <a:r>
              <a:rPr lang="sk-SK" sz="1800" dirty="0" smtClean="0"/>
              <a:t>.</a:t>
            </a:r>
            <a:endParaRPr lang="sk-SK" sz="1800" dirty="0"/>
          </a:p>
          <a:p>
            <a:r>
              <a:rPr lang="sk-SK" sz="1800" dirty="0"/>
              <a:t>Odmietajú detaily, dril, vystupujú proti vyučovacím metódam.</a:t>
            </a:r>
          </a:p>
          <a:p>
            <a:endParaRPr lang="sk-SK" sz="1800" dirty="0"/>
          </a:p>
          <a:p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4966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4040188" cy="659352"/>
          </a:xfrm>
        </p:spPr>
        <p:txBody>
          <a:bodyPr/>
          <a:lstStyle/>
          <a:p>
            <a:pPr algn="ctr"/>
            <a:r>
              <a:rPr lang="sk-SK" dirty="0" smtClean="0"/>
              <a:t>Pozitívne vlastnosti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654843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pPr algn="ctr"/>
            <a:r>
              <a:rPr lang="sk-SK" dirty="0" smtClean="0"/>
              <a:t>Možné </a:t>
            </a:r>
            <a:r>
              <a:rPr lang="sk-SK" dirty="0"/>
              <a:t>problémy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67544" y="1628800"/>
            <a:ext cx="4040188" cy="4032448"/>
          </a:xfrm>
        </p:spPr>
        <p:txBody>
          <a:bodyPr>
            <a:normAutofit/>
          </a:bodyPr>
          <a:lstStyle/>
          <a:p>
            <a:r>
              <a:rPr lang="sk-SK" sz="1800" dirty="0"/>
              <a:t>Dokážu </a:t>
            </a:r>
            <a:r>
              <a:rPr lang="sk-SK" sz="1800" dirty="0" smtClean="0"/>
              <a:t>vidieť vzťah </a:t>
            </a:r>
            <a:r>
              <a:rPr lang="sk-SK" sz="1800" dirty="0"/>
              <a:t>príčina - dôsledok.</a:t>
            </a:r>
            <a:endParaRPr lang="sk-SK" sz="1800" dirty="0" smtClean="0"/>
          </a:p>
          <a:p>
            <a:pPr marL="0" indent="0">
              <a:buNone/>
            </a:pPr>
            <a:endParaRPr lang="sk-SK" sz="1000" dirty="0" smtClean="0"/>
          </a:p>
          <a:p>
            <a:pPr marL="0" indent="0">
              <a:buNone/>
            </a:pPr>
            <a:endParaRPr lang="sk-SK" sz="1000" dirty="0"/>
          </a:p>
          <a:p>
            <a:pPr marL="0" indent="0">
              <a:buNone/>
            </a:pPr>
            <a:endParaRPr lang="sk-SK" sz="1000" dirty="0" smtClean="0"/>
          </a:p>
          <a:p>
            <a:r>
              <a:rPr lang="sk-SK" sz="1800" dirty="0"/>
              <a:t>Majú radi pravdu, spravodlivosť, „fair </a:t>
            </a:r>
            <a:r>
              <a:rPr lang="sk-SK" sz="1800" dirty="0" err="1"/>
              <a:t>play</a:t>
            </a:r>
            <a:r>
              <a:rPr lang="sk-SK" sz="1800" dirty="0" smtClean="0"/>
              <a:t>“.</a:t>
            </a:r>
          </a:p>
          <a:p>
            <a:pPr marL="0" indent="0">
              <a:buNone/>
            </a:pPr>
            <a:endParaRPr lang="sk-SK" sz="1500" dirty="0" smtClean="0"/>
          </a:p>
          <a:p>
            <a:r>
              <a:rPr lang="sk-SK" sz="1800" dirty="0"/>
              <a:t>Radi organizujú ľudí a veci do </a:t>
            </a:r>
            <a:r>
              <a:rPr lang="sk-SK" sz="1800" dirty="0" smtClean="0"/>
              <a:t>štruktúry </a:t>
            </a:r>
            <a:r>
              <a:rPr lang="sk-SK" sz="1800" dirty="0"/>
              <a:t>a </a:t>
            </a:r>
            <a:r>
              <a:rPr lang="sk-SK" sz="1800" dirty="0" smtClean="0"/>
              <a:t>poriadku</a:t>
            </a:r>
            <a:r>
              <a:rPr lang="sk-SK" sz="1800" dirty="0"/>
              <a:t>, systematizujú</a:t>
            </a:r>
            <a:r>
              <a:rPr lang="sk-SK" sz="1800" dirty="0" smtClean="0"/>
              <a:t>.</a:t>
            </a:r>
          </a:p>
          <a:p>
            <a:pPr marL="0" indent="0">
              <a:buNone/>
            </a:pPr>
            <a:endParaRPr lang="sk-SK" sz="1800" dirty="0" smtClean="0"/>
          </a:p>
          <a:p>
            <a:r>
              <a:rPr lang="sk-SK" sz="1800" dirty="0"/>
              <a:t>Široký slovník, pohotové verbálne 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vyjadrovanie</a:t>
            </a:r>
            <a:r>
              <a:rPr lang="sk-SK" sz="1800" dirty="0"/>
              <a:t>, rozsiahle informácie v </a:t>
            </a:r>
            <a:r>
              <a:rPr lang="sk-SK" sz="1800" dirty="0" smtClean="0"/>
              <a:t>    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rôznych oblastiach</a:t>
            </a:r>
            <a:r>
              <a:rPr lang="sk-SK" sz="1800" dirty="0"/>
              <a:t>.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644008" y="1628800"/>
            <a:ext cx="4041775" cy="4896544"/>
          </a:xfrm>
        </p:spPr>
        <p:txBody>
          <a:bodyPr>
            <a:normAutofit/>
          </a:bodyPr>
          <a:lstStyle/>
          <a:p>
            <a:r>
              <a:rPr lang="sk-SK" sz="1800" dirty="0"/>
              <a:t>Majú problémy </a:t>
            </a:r>
            <a:r>
              <a:rPr lang="sk-SK" sz="1800" dirty="0" smtClean="0"/>
              <a:t>zmieriť sa </a:t>
            </a:r>
            <a:r>
              <a:rPr lang="sk-SK" sz="1800" dirty="0"/>
              <a:t>so všetkým </a:t>
            </a:r>
            <a:r>
              <a:rPr lang="sk-SK" sz="1800" dirty="0" smtClean="0"/>
              <a:t>nelogickým </a:t>
            </a:r>
            <a:r>
              <a:rPr lang="sk-SK" sz="1800" dirty="0"/>
              <a:t>- ako sú pocity, tradície alebo </a:t>
            </a:r>
            <a:r>
              <a:rPr lang="sk-SK" sz="1800" dirty="0" smtClean="0"/>
              <a:t>dôvody</a:t>
            </a:r>
            <a:r>
              <a:rPr lang="sk-SK" sz="1800" dirty="0"/>
              <a:t>, ktoré sa majú </a:t>
            </a:r>
            <a:r>
              <a:rPr lang="sk-SK" sz="1800" dirty="0" smtClean="0"/>
              <a:t>brať ako </a:t>
            </a:r>
            <a:r>
              <a:rPr lang="sk-SK" sz="1800" dirty="0"/>
              <a:t>osudové</a:t>
            </a:r>
            <a:r>
              <a:rPr lang="sk-SK" sz="1800" dirty="0" smtClean="0"/>
              <a:t>. </a:t>
            </a:r>
          </a:p>
          <a:p>
            <a:r>
              <a:rPr lang="sk-SK" sz="1800" dirty="0"/>
              <a:t>Majú problémy </a:t>
            </a:r>
            <a:r>
              <a:rPr lang="sk-SK" sz="1800" dirty="0" smtClean="0"/>
              <a:t>byť </a:t>
            </a:r>
            <a:r>
              <a:rPr lang="sk-SK" sz="1800" dirty="0"/>
              <a:t>praktickí, zaoberajú sa </a:t>
            </a:r>
            <a:r>
              <a:rPr lang="sk-SK" sz="1800" dirty="0" smtClean="0"/>
              <a:t>humanitárnymi </a:t>
            </a:r>
            <a:r>
              <a:rPr lang="sk-SK" sz="1800" dirty="0"/>
              <a:t>otázkami</a:t>
            </a:r>
            <a:r>
              <a:rPr lang="sk-SK" sz="1800" dirty="0" smtClean="0"/>
              <a:t>.</a:t>
            </a:r>
          </a:p>
          <a:p>
            <a:r>
              <a:rPr lang="sk-SK" sz="1800" dirty="0"/>
              <a:t>Konštruujú komplikované pravidlá, alebo </a:t>
            </a:r>
            <a:r>
              <a:rPr lang="sk-SK" sz="1800" dirty="0" smtClean="0"/>
              <a:t>systémy</a:t>
            </a:r>
            <a:r>
              <a:rPr lang="sk-SK" sz="1800" dirty="0"/>
              <a:t>, tým sa môžu </a:t>
            </a:r>
            <a:r>
              <a:rPr lang="sk-SK" sz="1800" dirty="0" smtClean="0"/>
              <a:t>javiť ako </a:t>
            </a:r>
            <a:r>
              <a:rPr lang="sk-SK" sz="1800" dirty="0"/>
              <a:t>príliš </a:t>
            </a:r>
            <a:r>
              <a:rPr lang="sk-SK" sz="1800" dirty="0" smtClean="0"/>
              <a:t>dominujúci </a:t>
            </a:r>
            <a:r>
              <a:rPr lang="sk-SK" sz="1800" dirty="0"/>
              <a:t>a ovplyvňujúci</a:t>
            </a:r>
            <a:r>
              <a:rPr lang="sk-SK" sz="1800" dirty="0" smtClean="0"/>
              <a:t>.</a:t>
            </a:r>
          </a:p>
          <a:p>
            <a:pPr marL="0" indent="0">
              <a:buNone/>
            </a:pPr>
            <a:endParaRPr lang="sk-SK" sz="500" dirty="0"/>
          </a:p>
          <a:p>
            <a:r>
              <a:rPr lang="sk-SK" sz="1800" dirty="0"/>
              <a:t>Môžu </a:t>
            </a:r>
            <a:r>
              <a:rPr lang="sk-SK" sz="1800" dirty="0" smtClean="0"/>
              <a:t>využívať svoju </a:t>
            </a:r>
            <a:r>
              <a:rPr lang="sk-SK" sz="1800" dirty="0"/>
              <a:t>verbálnu </a:t>
            </a:r>
            <a:r>
              <a:rPr lang="sk-SK" sz="1800" dirty="0" smtClean="0"/>
              <a:t>zdatnosť na </a:t>
            </a:r>
            <a:r>
              <a:rPr lang="sk-SK" sz="1800" dirty="0"/>
              <a:t>to, aby sa vyhli určitým situáciám, </a:t>
            </a:r>
            <a:r>
              <a:rPr lang="sk-SK" sz="1800" dirty="0" smtClean="0"/>
              <a:t>často </a:t>
            </a:r>
            <a:r>
              <a:rPr lang="sk-SK" sz="1800" dirty="0"/>
              <a:t>sa nudia v škole a s vrstovníkmi, </a:t>
            </a:r>
            <a:r>
              <a:rPr lang="sk-SK" sz="1800" dirty="0" smtClean="0"/>
              <a:t>ostatní </a:t>
            </a:r>
            <a:r>
              <a:rPr lang="sk-SK" sz="1800" dirty="0"/>
              <a:t>ich vnímajú ako „</a:t>
            </a:r>
            <a:r>
              <a:rPr lang="sk-SK" sz="1800" dirty="0" err="1"/>
              <a:t>vševedkov</a:t>
            </a:r>
            <a:r>
              <a:rPr lang="sk-SK" sz="1800" dirty="0"/>
              <a:t>“.</a:t>
            </a:r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3262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032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4040188" cy="659352"/>
          </a:xfrm>
        </p:spPr>
        <p:txBody>
          <a:bodyPr/>
          <a:lstStyle/>
          <a:p>
            <a:pPr algn="ctr"/>
            <a:r>
              <a:rPr lang="sk-SK" dirty="0" smtClean="0"/>
              <a:t>Pozitívne vlastnosti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654843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pPr algn="ctr"/>
            <a:r>
              <a:rPr lang="sk-SK" dirty="0" smtClean="0"/>
              <a:t>Možné </a:t>
            </a:r>
            <a:r>
              <a:rPr lang="sk-SK" dirty="0"/>
              <a:t>problémy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67544" y="1628800"/>
            <a:ext cx="4040188" cy="4032448"/>
          </a:xfrm>
        </p:spPr>
        <p:txBody>
          <a:bodyPr>
            <a:normAutofit/>
          </a:bodyPr>
          <a:lstStyle/>
          <a:p>
            <a:r>
              <a:rPr lang="sk-SK" sz="1800" dirty="0"/>
              <a:t>Myslia kriticky, majú vysoké ciele, sú </a:t>
            </a:r>
            <a:r>
              <a:rPr lang="sk-SK" sz="1800" dirty="0" smtClean="0"/>
              <a:t>sebakritickí </a:t>
            </a:r>
            <a:r>
              <a:rPr lang="sk-SK" sz="1800" dirty="0"/>
              <a:t>a hodnotia ostatných</a:t>
            </a:r>
            <a:r>
              <a:rPr lang="sk-SK" sz="1800" dirty="0" smtClean="0"/>
              <a:t>.</a:t>
            </a:r>
            <a:endParaRPr lang="sk-SK" sz="1000" dirty="0" smtClean="0"/>
          </a:p>
          <a:p>
            <a:r>
              <a:rPr lang="sk-SK" sz="1800" dirty="0"/>
              <a:t>Sú vynikajúci pozorovatelia, chcú </a:t>
            </a:r>
            <a:r>
              <a:rPr lang="sk-SK" sz="1800" dirty="0" smtClean="0"/>
              <a:t>poznať všetko </a:t>
            </a:r>
            <a:r>
              <a:rPr lang="sk-SK" sz="1800" dirty="0"/>
              <a:t>neobvyklé, sú otvorení novým </a:t>
            </a:r>
            <a:r>
              <a:rPr lang="sk-SK" sz="1800" dirty="0" smtClean="0"/>
              <a:t>skúsenostiam.</a:t>
            </a:r>
          </a:p>
          <a:p>
            <a:r>
              <a:rPr lang="sk-SK" sz="1800" dirty="0"/>
              <a:t>Kreatívni, tvoriví, majú radi nové spôsoby, </a:t>
            </a:r>
            <a:r>
              <a:rPr lang="sk-SK" sz="1800" dirty="0" smtClean="0"/>
              <a:t>ako </a:t>
            </a:r>
            <a:r>
              <a:rPr lang="sk-SK" sz="1800" dirty="0"/>
              <a:t>možno veci robiť</a:t>
            </a:r>
            <a:r>
              <a:rPr lang="sk-SK" sz="1800" dirty="0" smtClean="0"/>
              <a:t>.</a:t>
            </a:r>
          </a:p>
          <a:p>
            <a:pPr marL="0" indent="0">
              <a:buNone/>
            </a:pPr>
            <a:endParaRPr lang="sk-SK" sz="1500" dirty="0" smtClean="0"/>
          </a:p>
          <a:p>
            <a:r>
              <a:rPr lang="sk-SK" sz="1800" dirty="0"/>
              <a:t>Intenzívna koncentrácia, </a:t>
            </a:r>
            <a:r>
              <a:rPr lang="sk-SK" sz="1800" dirty="0" smtClean="0"/>
              <a:t>schopnosť dlho </a:t>
            </a:r>
            <a:r>
              <a:rPr lang="sk-SK" sz="1800" dirty="0"/>
              <a:t>sa </a:t>
            </a:r>
            <a:r>
              <a:rPr lang="sk-SK" sz="1800" dirty="0" smtClean="0"/>
              <a:t>sústrediť v </a:t>
            </a:r>
            <a:r>
              <a:rPr lang="sk-SK" sz="1800" dirty="0"/>
              <a:t>oblasti svojho záujmu, správanie </a:t>
            </a:r>
            <a:r>
              <a:rPr lang="sk-SK" sz="1800" dirty="0" smtClean="0"/>
              <a:t>orientované </a:t>
            </a:r>
            <a:r>
              <a:rPr lang="sk-SK" sz="1800" dirty="0"/>
              <a:t>na cieľ, vytrvalosť.</a:t>
            </a:r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644008" y="1628800"/>
            <a:ext cx="4041775" cy="4896544"/>
          </a:xfrm>
        </p:spPr>
        <p:txBody>
          <a:bodyPr>
            <a:normAutofit/>
          </a:bodyPr>
          <a:lstStyle/>
          <a:p>
            <a:r>
              <a:rPr lang="sk-SK" sz="1800" dirty="0"/>
              <a:t>Kritickí a netolerantní k ostatným, môžu </a:t>
            </a:r>
            <a:r>
              <a:rPr lang="sk-SK" sz="1800" dirty="0" smtClean="0"/>
              <a:t>byť depresívni</a:t>
            </a:r>
            <a:r>
              <a:rPr lang="sk-SK" sz="1800" dirty="0"/>
              <a:t>, perfekcionistickí</a:t>
            </a:r>
            <a:r>
              <a:rPr lang="sk-SK" sz="1800" dirty="0" smtClean="0"/>
              <a:t>.</a:t>
            </a:r>
          </a:p>
          <a:p>
            <a:r>
              <a:rPr lang="sk-SK" sz="1800" dirty="0"/>
              <a:t>Príliš intenzívne zameranie, občasná </a:t>
            </a:r>
            <a:r>
              <a:rPr lang="sk-SK" sz="1800" dirty="0" smtClean="0"/>
              <a:t>ľahkovážnosť.</a:t>
            </a:r>
          </a:p>
          <a:p>
            <a:pPr marL="0" indent="0">
              <a:buNone/>
            </a:pPr>
            <a:endParaRPr lang="sk-SK" sz="1400" dirty="0" smtClean="0"/>
          </a:p>
          <a:p>
            <a:r>
              <a:rPr lang="sk-SK" sz="1800" dirty="0"/>
              <a:t>Môžu </a:t>
            </a:r>
            <a:r>
              <a:rPr lang="sk-SK" sz="1800" dirty="0" smtClean="0"/>
              <a:t>narúšať plány </a:t>
            </a:r>
            <a:r>
              <a:rPr lang="sk-SK" sz="1800" dirty="0"/>
              <a:t>a </a:t>
            </a:r>
            <a:r>
              <a:rPr lang="sk-SK" sz="1800" dirty="0" smtClean="0"/>
              <a:t>odmietať to</a:t>
            </a:r>
            <a:r>
              <a:rPr lang="sk-SK" sz="1800" dirty="0"/>
              <a:t>, čo je </a:t>
            </a:r>
            <a:r>
              <a:rPr lang="sk-SK" sz="1800" dirty="0" smtClean="0"/>
              <a:t>už </a:t>
            </a:r>
            <a:r>
              <a:rPr lang="sk-SK" sz="1800" dirty="0"/>
              <a:t>známe, ostatní ich vnímajú ako </a:t>
            </a:r>
            <a:r>
              <a:rPr lang="sk-SK" sz="1800" dirty="0" smtClean="0"/>
              <a:t>odlišných</a:t>
            </a:r>
            <a:r>
              <a:rPr lang="sk-SK" sz="1800" dirty="0"/>
              <a:t>.</a:t>
            </a:r>
            <a:endParaRPr lang="sk-SK" sz="500" dirty="0"/>
          </a:p>
          <a:p>
            <a:r>
              <a:rPr lang="sk-SK" sz="1800" dirty="0"/>
              <a:t>Neznášajú vyrušovanie, odmietajú </a:t>
            </a:r>
          </a:p>
          <a:p>
            <a:pPr marL="0" indent="0">
              <a:buNone/>
            </a:pPr>
            <a:r>
              <a:rPr lang="sk-SK" sz="1800" dirty="0" smtClean="0"/>
              <a:t>     vykonávať všetky </a:t>
            </a:r>
            <a:r>
              <a:rPr lang="sk-SK" sz="1800" dirty="0"/>
              <a:t>povinnosti a </a:t>
            </a:r>
            <a:r>
              <a:rPr lang="sk-SK" sz="1800" dirty="0" smtClean="0"/>
              <a:t> 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kontakt </a:t>
            </a:r>
            <a:r>
              <a:rPr lang="sk-SK" sz="1800" dirty="0"/>
              <a:t>s </a:t>
            </a:r>
            <a:r>
              <a:rPr lang="sk-SK" sz="1800" dirty="0" smtClean="0"/>
              <a:t>ľuďmi </a:t>
            </a:r>
            <a:r>
              <a:rPr lang="sk-SK" sz="1800" dirty="0"/>
              <a:t>v dobe, </a:t>
            </a:r>
            <a:r>
              <a:rPr lang="sk-SK" sz="1800" dirty="0" smtClean="0"/>
              <a:t>keď sú    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ponorení </a:t>
            </a:r>
            <a:r>
              <a:rPr lang="sk-SK" sz="1800" dirty="0"/>
              <a:t>do svojich </a:t>
            </a:r>
            <a:r>
              <a:rPr lang="sk-SK" sz="1800" dirty="0" smtClean="0"/>
              <a:t>záujmov</a:t>
            </a:r>
            <a:r>
              <a:rPr lang="sk-SK" sz="1800" dirty="0"/>
              <a:t>.</a:t>
            </a:r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3262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36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4040188" cy="659352"/>
          </a:xfrm>
        </p:spPr>
        <p:txBody>
          <a:bodyPr/>
          <a:lstStyle/>
          <a:p>
            <a:pPr algn="ctr"/>
            <a:r>
              <a:rPr lang="sk-SK" dirty="0" smtClean="0"/>
              <a:t>Pozitívne vlastnosti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654843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pPr algn="ctr"/>
            <a:r>
              <a:rPr lang="sk-SK" dirty="0" smtClean="0"/>
              <a:t>Možné </a:t>
            </a:r>
            <a:r>
              <a:rPr lang="sk-SK" dirty="0"/>
              <a:t>problémy</a:t>
            </a:r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67544" y="1628800"/>
            <a:ext cx="4040188" cy="4752528"/>
          </a:xfrm>
        </p:spPr>
        <p:txBody>
          <a:bodyPr>
            <a:normAutofit/>
          </a:bodyPr>
          <a:lstStyle/>
          <a:p>
            <a:r>
              <a:rPr lang="sk-SK" sz="1800" dirty="0"/>
              <a:t>Senzitivita, empatia, túžba byt druhými </a:t>
            </a:r>
            <a:r>
              <a:rPr lang="sk-SK" sz="1800" dirty="0" smtClean="0"/>
              <a:t>akceptovaný.</a:t>
            </a:r>
          </a:p>
          <a:p>
            <a:endParaRPr lang="sk-SK" sz="1800" dirty="0"/>
          </a:p>
          <a:p>
            <a:endParaRPr lang="sk-SK" sz="1800" dirty="0" smtClean="0"/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300" dirty="0" smtClean="0"/>
          </a:p>
          <a:p>
            <a:r>
              <a:rPr lang="sk-SK" sz="1800" dirty="0"/>
              <a:t>Veľká energia, dychtivosť, obdobie </a:t>
            </a:r>
          </a:p>
          <a:p>
            <a:pPr marL="0" indent="0">
              <a:buNone/>
            </a:pPr>
            <a:r>
              <a:rPr lang="sk-SK" sz="1800" dirty="0" smtClean="0"/>
              <a:t>     intenzívneho </a:t>
            </a:r>
            <a:r>
              <a:rPr lang="sk-SK" sz="1800" dirty="0"/>
              <a:t>úsilia</a:t>
            </a:r>
            <a:r>
              <a:rPr lang="sk-SK" sz="1800" dirty="0" smtClean="0"/>
              <a:t>. 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800" dirty="0" smtClean="0"/>
          </a:p>
          <a:p>
            <a:r>
              <a:rPr lang="sk-SK" sz="1800" dirty="0"/>
              <a:t>Nezávislosť, preferujú samostatnú prácu, </a:t>
            </a:r>
            <a:r>
              <a:rPr lang="sk-SK" sz="1800" dirty="0" smtClean="0"/>
              <a:t>dôverujú </a:t>
            </a:r>
            <a:r>
              <a:rPr lang="sk-SK" sz="1800" dirty="0"/>
              <a:t>sami sebe</a:t>
            </a:r>
            <a:r>
              <a:rPr lang="sk-SK" sz="1800" dirty="0" smtClean="0"/>
              <a:t>.</a:t>
            </a:r>
          </a:p>
          <a:p>
            <a:pPr marL="0" indent="0">
              <a:buNone/>
            </a:pPr>
            <a:endParaRPr lang="sk-SK" sz="1800" dirty="0" smtClean="0"/>
          </a:p>
          <a:p>
            <a:r>
              <a:rPr lang="sk-SK" sz="1800" dirty="0"/>
              <a:t>Rôzne záujmy a schopnosti, </a:t>
            </a:r>
            <a:r>
              <a:rPr lang="sk-SK" sz="1800" dirty="0" smtClean="0"/>
              <a:t>roztržitosť.</a:t>
            </a:r>
            <a:endParaRPr lang="sk-SK" sz="1800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644008" y="1628800"/>
            <a:ext cx="4041775" cy="4896544"/>
          </a:xfrm>
        </p:spPr>
        <p:txBody>
          <a:bodyPr>
            <a:normAutofit/>
          </a:bodyPr>
          <a:lstStyle/>
          <a:p>
            <a:r>
              <a:rPr lang="sk-SK" sz="1800" dirty="0" smtClean="0"/>
              <a:t>Citlivosť ku </a:t>
            </a:r>
            <a:r>
              <a:rPr lang="sk-SK" sz="1800" dirty="0"/>
              <a:t>kritike ostatných alebo </a:t>
            </a:r>
          </a:p>
          <a:p>
            <a:pPr marL="0" indent="0">
              <a:buNone/>
            </a:pPr>
            <a:r>
              <a:rPr lang="sk-SK" sz="1800" dirty="0" smtClean="0"/>
              <a:t>     odmietanie </a:t>
            </a:r>
            <a:r>
              <a:rPr lang="sk-SK" sz="1800" dirty="0"/>
              <a:t>kamarátov, očakáva, že </a:t>
            </a:r>
            <a:endParaRPr lang="sk-SK" sz="1800" dirty="0" smtClean="0"/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ostatní uznávajú </a:t>
            </a:r>
            <a:r>
              <a:rPr lang="sk-SK" sz="1800" dirty="0"/>
              <a:t>podobné hodnoty, </a:t>
            </a:r>
            <a:endParaRPr lang="sk-SK" sz="1800" dirty="0" smtClean="0"/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potreba úspechu </a:t>
            </a:r>
            <a:r>
              <a:rPr lang="sk-SK" sz="1800" dirty="0"/>
              <a:t>a uznania, môžu sa </a:t>
            </a:r>
            <a:endParaRPr lang="sk-SK" sz="1800" dirty="0" smtClean="0"/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cítiť byť odcudzení </a:t>
            </a:r>
            <a:r>
              <a:rPr lang="sk-SK" sz="1800" dirty="0"/>
              <a:t>a „inakší</a:t>
            </a:r>
            <a:r>
              <a:rPr lang="sk-SK" sz="1800" dirty="0" smtClean="0"/>
              <a:t>“.</a:t>
            </a:r>
            <a:endParaRPr lang="sk-SK" sz="1400" dirty="0" smtClean="0"/>
          </a:p>
          <a:p>
            <a:r>
              <a:rPr lang="sk-SK" sz="1800" dirty="0"/>
              <a:t>Frustrácia z nečinnosti, </a:t>
            </a:r>
            <a:r>
              <a:rPr lang="sk-SK" sz="1800" dirty="0" smtClean="0"/>
              <a:t>dychtivosť môže ostatných </a:t>
            </a:r>
            <a:r>
              <a:rPr lang="sk-SK" sz="1800" dirty="0"/>
              <a:t>rušiť, potreba neustálej </a:t>
            </a:r>
            <a:r>
              <a:rPr lang="sk-SK" sz="1800" dirty="0" smtClean="0"/>
              <a:t>stimulácie</a:t>
            </a:r>
            <a:r>
              <a:rPr lang="sk-SK" sz="1800" dirty="0"/>
              <a:t>, môžu sa </a:t>
            </a:r>
            <a:r>
              <a:rPr lang="sk-SK" sz="1800" dirty="0" smtClean="0"/>
              <a:t>javiť ako hyperaktívni.</a:t>
            </a:r>
          </a:p>
          <a:p>
            <a:r>
              <a:rPr lang="sk-SK" sz="1800" dirty="0"/>
              <a:t>Môžu </a:t>
            </a:r>
            <a:r>
              <a:rPr lang="sk-SK" sz="1800" dirty="0" smtClean="0"/>
              <a:t>odmietať podnety </a:t>
            </a:r>
            <a:r>
              <a:rPr lang="sk-SK" sz="1800" dirty="0"/>
              <a:t>rodičov alebo </a:t>
            </a:r>
            <a:r>
              <a:rPr lang="sk-SK" sz="1800" dirty="0" smtClean="0"/>
              <a:t>kamarátov</a:t>
            </a:r>
            <a:r>
              <a:rPr lang="sk-SK" sz="1800" dirty="0"/>
              <a:t>, nekonformní, </a:t>
            </a:r>
            <a:r>
              <a:rPr lang="sk-SK" sz="1800" dirty="0" smtClean="0"/>
              <a:t>nekonvenční.</a:t>
            </a:r>
          </a:p>
          <a:p>
            <a:r>
              <a:rPr lang="sk-SK" sz="1800" dirty="0"/>
              <a:t>Môžu sa </a:t>
            </a:r>
            <a:r>
              <a:rPr lang="sk-SK" sz="1800" dirty="0" smtClean="0"/>
              <a:t>javiť ako </a:t>
            </a:r>
            <a:r>
              <a:rPr lang="sk-SK" sz="1800" dirty="0"/>
              <a:t>neorganizovaní, </a:t>
            </a:r>
          </a:p>
          <a:p>
            <a:pPr marL="0" indent="0">
              <a:buNone/>
            </a:pPr>
            <a:r>
              <a:rPr lang="sk-SK" sz="1800" dirty="0" smtClean="0"/>
              <a:t>     frustrovaní </a:t>
            </a:r>
            <a:r>
              <a:rPr lang="sk-SK" sz="1800" dirty="0"/>
              <a:t>nedostatkom času.</a:t>
            </a:r>
            <a:endParaRPr lang="sk-SK" sz="1800" dirty="0" smtClean="0"/>
          </a:p>
          <a:p>
            <a:endParaRPr lang="sk-SK" sz="1800" dirty="0"/>
          </a:p>
          <a:p>
            <a:pPr marL="0" indent="0">
              <a:buNone/>
            </a:pPr>
            <a:endParaRPr lang="sk-SK" sz="1800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3262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18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1269</Words>
  <Application>Microsoft Office PowerPoint</Application>
  <PresentationFormat>Prezentácia na obrazovke (4:3)</PresentationFormat>
  <Paragraphs>197</Paragraphs>
  <Slides>13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Tok</vt:lpstr>
      <vt:lpstr>Mimoriadne nadanie?</vt:lpstr>
      <vt:lpstr>Poznávacie potreby a osobnosť mimoriadne nadaných detí</vt:lpstr>
      <vt:lpstr>Charakteristiky prejavov  nadaných detí </vt:lpstr>
      <vt:lpstr>Prezentácia programu PowerPoint</vt:lpstr>
      <vt:lpstr>Prezentácia programu PowerPoint</vt:lpstr>
      <vt:lpstr>Možné problémy asociované s pozitívnymi vlastnosťami nadaných detí</vt:lpstr>
      <vt:lpstr>Prezentácia programu PowerPoint</vt:lpstr>
      <vt:lpstr>Prezentácia programu PowerPoint</vt:lpstr>
      <vt:lpstr>Prezentácia programu PowerPoint</vt:lpstr>
      <vt:lpstr>Prezentácia programu PowerPoint</vt:lpstr>
      <vt:lpstr>Rozdiely medzi bystrým a nadaným dieťaťom</vt:lpstr>
      <vt:lpstr>Ako rozvíjať nadanie dieťaťa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vaše dieťa mimoriadne nadané?</dc:title>
  <dc:creator>Lucia</dc:creator>
  <cp:lastModifiedBy>Lucia</cp:lastModifiedBy>
  <cp:revision>29</cp:revision>
  <dcterms:created xsi:type="dcterms:W3CDTF">2014-05-04T17:49:15Z</dcterms:created>
  <dcterms:modified xsi:type="dcterms:W3CDTF">2018-01-28T08:31:29Z</dcterms:modified>
</cp:coreProperties>
</file>