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56" r:id="rId2"/>
    <p:sldId id="260" r:id="rId3"/>
    <p:sldId id="276" r:id="rId4"/>
    <p:sldId id="262" r:id="rId5"/>
    <p:sldId id="275" r:id="rId6"/>
    <p:sldId id="287" r:id="rId7"/>
    <p:sldId id="283" r:id="rId8"/>
    <p:sldId id="309" r:id="rId9"/>
    <p:sldId id="279" r:id="rId10"/>
    <p:sldId id="277" r:id="rId11"/>
    <p:sldId id="269" r:id="rId12"/>
    <p:sldId id="284" r:id="rId13"/>
    <p:sldId id="282" r:id="rId14"/>
    <p:sldId id="281" r:id="rId15"/>
    <p:sldId id="308" r:id="rId16"/>
    <p:sldId id="305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55E02C-D071-497A-8365-324C2369A403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14A5C7-F7ED-418D-A266-0FAD1B0C57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3BE44-F528-48B1-96D6-E578278832C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CBF1A4-CCCF-4B8C-B558-BB2E5B954F0B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7504C8-DA88-491C-98E4-6CB4BC95B8B4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CA7119-606E-4E05-A6A1-D4F297FB1A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31F1-FEDA-4387-A2B3-8F7F66B4713E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0094-7CF8-4CA6-A247-A06422C388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D4E45-9E44-4EF6-AC97-BF1C414B2EDE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83CC-AA17-42D6-82EB-B804E335E7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FBB4-2759-4A35-A046-CBBE4E943806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1AFB-96C1-496C-9E45-5F1B6A96B3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65C3B-B44F-4E83-84DB-5DD2164BDFFB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DBADCB-5F0E-4E9C-97E2-A900AA4ECA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7F1E4A-7E56-432A-BBD8-B5CF1162B637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EE41AF-08B7-40D1-B9BB-F2CD411C75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5DEB69-5A19-455B-9E19-21C11DE0B413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5816D7-CA74-4C99-83C6-CA8953F186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1FCE-D163-4417-A560-F8ED9663F81D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68D3-4F6F-4A56-829A-A963F257CE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3D6B-31B2-472A-A57C-0B2A7B09A896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10C2E4-3A5A-4306-9D51-F9941D7E61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DF89-A043-4C4C-A03F-397C85CFC89C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FA332-45D5-4343-B65C-C8862B65B6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E72AA0-D526-4CD7-A937-87AE282118BB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C069830-A426-4CA3-8673-EE21ADDC41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D0E461-0A95-42AB-A0B2-9E79EBB8EE7A}" type="datetimeFigureOut">
              <a:rPr lang="pl-PL"/>
              <a:pPr>
                <a:defRPr/>
              </a:pPr>
              <a:t>2018-04-11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3BA880-5C47-4B62-9963-B38DB948CE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3" r:id="rId2"/>
    <p:sldLayoutId id="2147483978" r:id="rId3"/>
    <p:sldLayoutId id="2147483979" r:id="rId4"/>
    <p:sldLayoutId id="2147483980" r:id="rId5"/>
    <p:sldLayoutId id="2147483974" r:id="rId6"/>
    <p:sldLayoutId id="2147483981" r:id="rId7"/>
    <p:sldLayoutId id="2147483975" r:id="rId8"/>
    <p:sldLayoutId id="2147483982" r:id="rId9"/>
    <p:sldLayoutId id="2147483976" r:id="rId10"/>
    <p:sldLayoutId id="21474839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pl/url?sa=i&amp;rct=j&amp;q=&amp;esrc=s&amp;source=images&amp;cd=&amp;cad=rja&amp;uact=8&amp;ved=0ahUKEwiU3MWBpZTQAhXFVhQKHSVWA8UQjRwIBw&amp;url=http://coaching.focus.pl/zycie/rodzice-do-lekcji-542?strona=2&amp;psig=AFQjCNEKMZLPGN-4EDoju9Zp8z9QWhzMQA&amp;ust=1478527152908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pl/url?sa=i&amp;rct=j&amp;q=&amp;esrc=s&amp;source=images&amp;cd=&amp;cad=rja&amp;uact=8&amp;ved=0ahUKEwjDmfbPr5TQAhUJShQKHZZKBcMQjRwIBw&amp;url=http://polki.pl/rodzina/nastolatki,uczen-bezradny-intelektualnie,10316928,artykul.html&amp;psig=AFQjCNG5NzLhe4xnNvPdQs_ubige68sY4Q&amp;ust=147852999056793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pl/url?sa=i&amp;rct=j&amp;q=&amp;esrc=s&amp;source=images&amp;cd=&amp;cad=rja&amp;uact=8&amp;ved=0ahUKEwi1wMnYsJTQAhWHOhQKHSVUBMMQjRwIBw&amp;url=http://motywacja-blog.pl/jak-byc-pewnym-siebie/&amp;psig=AFQjCNHyo87ODZdFo0EX6IEksTbFWgEsCg&amp;ust=147853027091742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iE1LL56qbQAhXMthoKHX7HB3kQjRwIBw&amp;url=http://zdrowie.dziennik.pl/dziecko/artykuly/520790,kiedy-nalezy-zaczac-rozmawiac-z-dzieckiem-o-seksie-wideo.html&amp;psig=AFQjCNHsOFJaoP9zm5rBfSo0p2GYykqgyA&amp;ust=14791643566798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l/url?sa=i&amp;rct=j&amp;q=&amp;esrc=s&amp;source=images&amp;cd=&amp;cad=rja&amp;uact=8&amp;ved=0ahUKEwjOgbeHjpTQAhUBWhQKHe4iDsMQjRwIBw&amp;url=http://szkola.szaflary.pl/sz/index.php?mode=wydarzenie&amp;id=268&amp;psig=AFQjCNHIo6YUhU7md91I-4PRtWgNMtQncg&amp;ust=147852098655808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jk1eeVlZTQAhVBkhQKHcnaC8sQjRwIBw&amp;url=https://www.premier.gov.pl/wydarzenia/aktualnosci/15-mln-zl-na-zakup-nowych-ksiazek-do-bibliotek-szkolnych.html&amp;psig=AFQjCNFh7IFcFd0vBNyQ9nKyeKogvvxPdQ&amp;ust=147852289297032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pl/url?sa=i&amp;rct=j&amp;q=&amp;esrc=s&amp;source=images&amp;cd=&amp;cad=rja&amp;uact=8&amp;ved=0ahUKEwjxr_jfmpTQAhWBOxQKHYkpA70QjRwIBw&amp;url=https://szkola.fundacjazrodla.pl/aktualnosci/dobra-pochwala-czyni-cuda-z-cyklu-szkola-rodzicow-odc-1/&amp;psig=AFQjCNGFx2ke-pVpuUMI_c6ecfaRABxQdg&amp;ust=147852439292572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pl/url?sa=i&amp;rct=j&amp;q=&amp;esrc=s&amp;source=images&amp;cd=&amp;cad=rja&amp;uact=8&amp;ved=0ahUKEwigzoC3lpTQAhUHvBQKHVnlBWsQjRwIBw&amp;url=http://dzieci.pl/gid,17269776,title,Rodzinna-wycieczka-Parki-miniatur,galeria.html&amp;psig=AFQjCNFKPyK3bdwDCOzt5ISGOAt-a1_kmw&amp;ust=147852316935639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pl/url?sa=i&amp;rct=j&amp;q=&amp;esrc=s&amp;source=images&amp;cd=&amp;cad=rja&amp;uact=8&amp;ved=0ahUKEwiXtYXZoJTQAhVIsBQKHQbxAsQQjRwIBw&amp;url=http://www.familie.pl/artykul/Dobor-biurka-i-krzesla-dla-ucznia-WAZNY-TEMAT,6333,1.html&amp;psig=AFQjCNHjq3ZGy5USHlQ25m2SE9JUNryTHA&amp;ust=147852578371896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pl/url?sa=i&amp;rct=j&amp;q=&amp;esrc=s&amp;source=images&amp;cd=&amp;cad=rja&amp;uact=8&amp;ved=0ahUKEwju2brYnpTQAhXEbhQKHefzDL0QjRwIBw&amp;url=http://polki.pl/rodzina/rodzice,gry-planszowe,10011991,galeria.html&amp;psig=AFQjCNHKjmEpCO0OuKhVyBrHtiV7r6VUBA&amp;ust=147852545326486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0350"/>
            <a:ext cx="9144000" cy="16557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Prelekcja dla rodziców 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SP MAŁKOCIN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Podtytuł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pl-PL" sz="2000" b="1" smtClean="0">
                <a:latin typeface="Times New Roman" pitchFamily="18" charset="0"/>
                <a:cs typeface="Times New Roman" pitchFamily="18" charset="0"/>
              </a:rPr>
              <a:t>Poradnia Psychologiczno – Pedagogiczna w Stargardzie</a:t>
            </a:r>
            <a:endParaRPr lang="pl-PL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2" descr="Znalezione obrazy dla zapytania poradnia psychologiczno pedagogiczna w stargardzi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Tw Cen MT" pitchFamily="34" charset="-18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684213" y="1412875"/>
            <a:ext cx="8154987" cy="4176713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pl-PL" sz="4400" cap="all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l-PL" sz="4400" b="1" i="1" cap="all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l-PL" sz="4400" b="1" i="1" cap="all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l-PL" sz="4400" b="1" i="1" cap="all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l-PL" sz="4400" b="1" i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KSZTAŁTOWANIE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400" b="1" i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MOTYWACJI DO </a:t>
            </a:r>
            <a:r>
              <a:rPr lang="pl-PL" sz="4400" b="1" i="1" cap="all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NAUKi</a:t>
            </a:r>
            <a:endParaRPr lang="pl-PL" sz="4400" b="1" i="1" cap="all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l-PL" sz="4400" b="1" i="1" cap="all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l-PL" sz="4000" i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ZADANIA RODZICA</a:t>
            </a:r>
            <a:endParaRPr lang="pl-PL" sz="4400" i="1" cap="all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l-PL" sz="4400" cap="all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pl-PL" sz="4400" cap="all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22" name="pole tekstowe 5"/>
          <p:cNvSpPr txBox="1">
            <a:spLocks noChangeArrowheads="1"/>
          </p:cNvSpPr>
          <p:nvPr/>
        </p:nvSpPr>
        <p:spPr bwMode="auto">
          <a:xfrm>
            <a:off x="0" y="6165850"/>
            <a:ext cx="23399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2200" b="1">
                <a:latin typeface="Times New Roman" pitchFamily="18" charset="0"/>
                <a:cs typeface="Times New Roman" pitchFamily="18" charset="0"/>
              </a:rPr>
              <a:t>mgr Ewa Radoń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b="1" smtClean="0"/>
              <a:t>Doceniaj starania, a nie stopnie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0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 smtClean="0"/>
              <a:t>Zamiast pytania  </a:t>
            </a:r>
            <a:r>
              <a:rPr lang="pl-PL" i="1" dirty="0" smtClean="0"/>
              <a:t>„</a:t>
            </a:r>
            <a:r>
              <a:rPr lang="pl-PL" b="1" i="1" dirty="0" smtClean="0"/>
              <a:t>Co dziś dostałeś w szkole</a:t>
            </a:r>
            <a:r>
              <a:rPr lang="pl-PL" i="1" dirty="0" smtClean="0"/>
              <a:t>?”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i="1" dirty="0" smtClean="0"/>
              <a:t>	</a:t>
            </a:r>
            <a:r>
              <a:rPr lang="pl-PL" dirty="0" smtClean="0"/>
              <a:t>zapytaj </a:t>
            </a:r>
            <a:r>
              <a:rPr lang="pl-PL" b="1" dirty="0" smtClean="0">
                <a:solidFill>
                  <a:srgbClr val="FF0000"/>
                </a:solidFill>
              </a:rPr>
              <a:t>„</a:t>
            </a:r>
            <a:r>
              <a:rPr lang="pl-PL" b="1" i="1" dirty="0" smtClean="0">
                <a:solidFill>
                  <a:srgbClr val="FF0000"/>
                </a:solidFill>
              </a:rPr>
              <a:t>Czego się dziś nauczyłeś?”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dirty="0" smtClean="0"/>
              <a:t>	lub</a:t>
            </a:r>
            <a:r>
              <a:rPr lang="pl-PL" b="1" i="1" dirty="0" smtClean="0">
                <a:solidFill>
                  <a:srgbClr val="FF0000"/>
                </a:solidFill>
              </a:rPr>
              <a:t> „Czego nowego się dowiedziałeś”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b="1" dirty="0" smtClean="0"/>
              <a:t>Chwal</a:t>
            </a:r>
            <a:r>
              <a:rPr lang="pl-PL" dirty="0" smtClean="0"/>
              <a:t> nie tylko osiągnięcia, ale głównie </a:t>
            </a:r>
            <a:r>
              <a:rPr lang="pl-PL" b="1" dirty="0" smtClean="0"/>
              <a:t>włożony wysiłek</a:t>
            </a:r>
            <a:r>
              <a:rPr lang="pl-PL" dirty="0" smtClean="0"/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 smtClean="0"/>
              <a:t>Omawiając pracę dziecka, najpierw </a:t>
            </a:r>
            <a:r>
              <a:rPr lang="pl-PL" b="1" dirty="0" smtClean="0"/>
              <a:t>podkreśl dobre strony</a:t>
            </a:r>
            <a:r>
              <a:rPr lang="pl-PL" dirty="0" smtClean="0"/>
              <a:t>,  </a:t>
            </a: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pl-PL" dirty="0" smtClean="0"/>
              <a:t>	potem wskaż nad czym mogłoby jeszcze popracować.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 smtClean="0"/>
              <a:t>Zachęcaj dziecko do tego by samo oceniło swoje wysiłki: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pl-PL" b="1" dirty="0" smtClean="0">
                <a:solidFill>
                  <a:srgbClr val="FF0000"/>
                </a:solidFill>
              </a:rPr>
              <a:t>„</a:t>
            </a:r>
            <a:r>
              <a:rPr lang="pl-PL" b="1" i="1" dirty="0" smtClean="0">
                <a:solidFill>
                  <a:srgbClr val="FF0000"/>
                </a:solidFill>
              </a:rPr>
              <a:t>Czy jesteś zadowolony z efektów swojej pracy?”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pl-PL" b="1" i="1" dirty="0" smtClean="0">
                <a:solidFill>
                  <a:srgbClr val="FF0000"/>
                </a:solidFill>
              </a:rPr>
              <a:t>„Czy jest coś, co chciałbyś poprawić?”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Wspieraj w nauce, ale nie wyręczaj</a:t>
            </a:r>
            <a:r>
              <a:rPr lang="pl-PL" b="1" u="sng" dirty="0" smtClean="0"/>
              <a:t/>
            </a:r>
            <a:br>
              <a:rPr lang="pl-PL" b="1" u="sng" dirty="0" smtClean="0"/>
            </a:br>
            <a:endParaRPr lang="pl-PL" dirty="0"/>
          </a:p>
        </p:txBody>
      </p:sp>
      <p:sp>
        <p:nvSpPr>
          <p:cNvPr id="1945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l-PL" sz="2000" dirty="0" smtClean="0"/>
              <a:t>Należy stopniowo wdrażać dziecko do </a:t>
            </a:r>
            <a:r>
              <a:rPr lang="pl-PL" sz="2000" b="1" dirty="0" smtClean="0"/>
              <a:t>samodzielnej pracy</a:t>
            </a:r>
            <a:r>
              <a:rPr lang="pl-PL" sz="2000" dirty="0" smtClean="0"/>
              <a:t>.</a:t>
            </a:r>
          </a:p>
          <a:p>
            <a:pPr eaLnBrk="1" hangingPunct="1"/>
            <a:r>
              <a:rPr lang="pl-PL" sz="2000" dirty="0" smtClean="0"/>
              <a:t>Zachęcać, by samo </a:t>
            </a:r>
            <a:r>
              <a:rPr lang="pl-PL" sz="2000" b="1" dirty="0" smtClean="0"/>
              <a:t>wyszukiwało i poprawiało</a:t>
            </a:r>
            <a:r>
              <a:rPr lang="pl-PL" sz="2000" dirty="0" smtClean="0"/>
              <a:t> swoje </a:t>
            </a:r>
            <a:r>
              <a:rPr lang="pl-PL" sz="2000" b="1" dirty="0" smtClean="0"/>
              <a:t>błędy</a:t>
            </a:r>
            <a:r>
              <a:rPr lang="pl-PL" sz="2000" dirty="0" smtClean="0"/>
              <a:t>.</a:t>
            </a:r>
          </a:p>
          <a:p>
            <a:pPr eaLnBrk="1" hangingPunct="1"/>
            <a:r>
              <a:rPr lang="pl-PL" sz="2000" b="1" dirty="0" smtClean="0"/>
              <a:t>Pomoc </a:t>
            </a:r>
            <a:r>
              <a:rPr lang="pl-PL" sz="2000" dirty="0" smtClean="0"/>
              <a:t>powinna być </a:t>
            </a:r>
            <a:r>
              <a:rPr lang="pl-PL" sz="2000" b="1" dirty="0" smtClean="0"/>
              <a:t>ograniczona</a:t>
            </a:r>
            <a:r>
              <a:rPr lang="pl-PL" sz="2000" dirty="0" smtClean="0"/>
              <a:t>: </a:t>
            </a:r>
          </a:p>
          <a:p>
            <a:pPr eaLnBrk="1" hangingPunct="1">
              <a:buNone/>
            </a:pPr>
            <a:endParaRPr lang="pl-PL" sz="1800" dirty="0" smtClean="0"/>
          </a:p>
          <a:p>
            <a:pPr lvl="1" eaLnBrk="1" hangingPunct="1"/>
            <a:r>
              <a:rPr lang="pl-PL" sz="1800" dirty="0" smtClean="0"/>
              <a:t>warto ułatwić zrozumienie polecenia, </a:t>
            </a:r>
          </a:p>
          <a:p>
            <a:pPr lvl="1" eaLnBrk="1" hangingPunct="1"/>
            <a:r>
              <a:rPr lang="pl-PL" sz="1800" dirty="0" smtClean="0"/>
              <a:t>zaplanować kolejne etapy wykonania zadania, </a:t>
            </a:r>
          </a:p>
          <a:p>
            <a:pPr lvl="1" eaLnBrk="1" hangingPunct="1"/>
            <a:r>
              <a:rPr lang="pl-PL" sz="1800" dirty="0" smtClean="0"/>
              <a:t>udzielić wskazówek.</a:t>
            </a:r>
          </a:p>
          <a:p>
            <a:pPr lvl="1" eaLnBrk="1" hangingPunct="1">
              <a:buNone/>
            </a:pPr>
            <a:endParaRPr lang="pl-PL" sz="1800" dirty="0" smtClean="0"/>
          </a:p>
          <a:p>
            <a:pPr eaLnBrk="1" hangingPunct="1"/>
            <a:r>
              <a:rPr lang="pl-PL" sz="2000" b="1" dirty="0" smtClean="0"/>
              <a:t>Błędem</a:t>
            </a:r>
            <a:r>
              <a:rPr lang="pl-PL" sz="2000" dirty="0" smtClean="0"/>
              <a:t> jest </a:t>
            </a:r>
            <a:r>
              <a:rPr lang="pl-PL" sz="2000" b="1" dirty="0" smtClean="0"/>
              <a:t>odrabianie </a:t>
            </a:r>
          </a:p>
          <a:p>
            <a:pPr eaLnBrk="1" hangingPunct="1">
              <a:buNone/>
            </a:pPr>
            <a:r>
              <a:rPr lang="pl-PL" sz="2000" b="1" dirty="0" smtClean="0"/>
              <a:t>	za dziecko </a:t>
            </a:r>
            <a:r>
              <a:rPr lang="pl-PL" sz="2000" dirty="0" smtClean="0"/>
              <a:t>prac domowych. </a:t>
            </a:r>
            <a:endParaRPr lang="pl-PL" sz="2000" b="1" i="1" dirty="0" smtClean="0"/>
          </a:p>
          <a:p>
            <a:pPr eaLnBrk="1" hangingPunct="1"/>
            <a:endParaRPr lang="pl-PL" sz="2000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</p:txBody>
      </p:sp>
      <p:pic>
        <p:nvPicPr>
          <p:cNvPr id="19460" name="Picture 2" descr="Znalezione obrazy dla zapytania odrabianie lekcji z rodzice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46197"/>
            <a:ext cx="4031878" cy="239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600" b="1" dirty="0" smtClean="0"/>
              <a:t>Okazuj zainteresowanie trudnościami szkolnymi dziecka</a:t>
            </a:r>
            <a:r>
              <a:rPr lang="pl-PL" b="1" u="sng" dirty="0" smtClean="0"/>
              <a:t/>
            </a:r>
            <a:br>
              <a:rPr lang="pl-PL" b="1" u="sng" dirty="0" smtClean="0"/>
            </a:br>
            <a:endParaRPr lang="pl-PL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2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7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8000" dirty="0" smtClean="0"/>
              <a:t>Gdy dziecko doświadczyło porażki nie zaprzeczaj jego uczuciom mówiąc, że nic się nie stało, lecz nazwij je: </a:t>
            </a:r>
          </a:p>
          <a:p>
            <a:pPr marL="32004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8000" b="1" i="1" dirty="0" smtClean="0"/>
              <a:t>					</a:t>
            </a:r>
            <a:r>
              <a:rPr lang="pl-PL" sz="8000" b="1" i="1" dirty="0" smtClean="0">
                <a:solidFill>
                  <a:srgbClr val="FF0000"/>
                </a:solidFill>
              </a:rPr>
              <a:t>„Widzę, że jesteś rozczarowany…”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8000" dirty="0" smtClean="0">
              <a:solidFill>
                <a:srgbClr val="FF0000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8000" dirty="0" smtClean="0"/>
              <a:t>Zamiast wypytywać -&gt; </a:t>
            </a:r>
            <a:r>
              <a:rPr lang="pl-PL" sz="8000" b="1" dirty="0" smtClean="0"/>
              <a:t>słuchaj uważnie </a:t>
            </a:r>
            <a:r>
              <a:rPr lang="pl-PL" sz="8000" dirty="0" smtClean="0"/>
              <a:t>i okaż zrozumienie.</a:t>
            </a:r>
            <a:endParaRPr lang="pl-PL" sz="8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8000" dirty="0" smtClean="0"/>
              <a:t>Zamiast krytykować i oceniać -&gt; </a:t>
            </a:r>
            <a:r>
              <a:rPr lang="pl-PL" sz="8000" b="1" dirty="0" smtClean="0"/>
              <a:t>dodaj otuchy i zachęcaj do refleksji:</a:t>
            </a:r>
            <a:endParaRPr lang="pl-PL" sz="80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sz="9600" b="1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pl-PL" sz="8000" b="1" i="1" dirty="0" smtClean="0">
                <a:solidFill>
                  <a:srgbClr val="FF0000"/>
                </a:solidFill>
              </a:rPr>
              <a:t>„</a:t>
            </a:r>
            <a:r>
              <a:rPr lang="pl-PL" sz="8000" i="1" dirty="0" smtClean="0">
                <a:solidFill>
                  <a:srgbClr val="FF0000"/>
                </a:solidFill>
              </a:rPr>
              <a:t>Matematyki można się nauczyć, wierzę, że ty to potrafisz”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pl-PL" sz="8000" i="1" dirty="0" smtClean="0">
                <a:solidFill>
                  <a:srgbClr val="FF0000"/>
                </a:solidFill>
              </a:rPr>
              <a:t>„Jak myślisz, dlaczego Ci nie poszło na tym sprawdzianie?”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pl-PL" sz="8000" i="1" dirty="0" smtClean="0">
                <a:solidFill>
                  <a:srgbClr val="FF0000"/>
                </a:solidFill>
              </a:rPr>
              <a:t>„Trening czyni mistrza, spróbujmy poćwiczyć te działania razem”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pl-PL" sz="8000" i="1" dirty="0" smtClean="0">
              <a:solidFill>
                <a:srgbClr val="FF0000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 smtClean="0">
              <a:solidFill>
                <a:srgbClr val="FF0000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l-PL" sz="2800" b="1" smtClean="0"/>
              <a:t>Stawiaj wymagania adekwatne do możliwości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5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sz="2200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3200" b="1" dirty="0" smtClean="0"/>
              <a:t>Aspiracje </a:t>
            </a:r>
            <a:r>
              <a:rPr lang="pl-PL" sz="3200" dirty="0" smtClean="0"/>
              <a:t>rodziców powinny być </a:t>
            </a:r>
            <a:r>
              <a:rPr lang="pl-PL" sz="3200" b="1" dirty="0" smtClean="0"/>
              <a:t>odpowiednie do predyspozycji dzieci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3200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3200" b="1" dirty="0" smtClean="0"/>
              <a:t>Nie porównuj </a:t>
            </a:r>
            <a:r>
              <a:rPr lang="pl-PL" sz="3200" dirty="0" smtClean="0"/>
              <a:t>dziecka do rodzeństwa/kolegów, lecz poprzedniego poziomu umiejętności - podkreślisz postępy i zmotywujesz do dalszej pracy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3200" b="1" dirty="0" smtClean="0"/>
              <a:t>Unikaj atmosfery napięcia </a:t>
            </a:r>
            <a:r>
              <a:rPr lang="pl-PL" sz="3200" dirty="0" smtClean="0"/>
              <a:t>podczas odrabiania lekcji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3200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3200" dirty="0" smtClean="0"/>
              <a:t>Gdy dziecko doświadcza niepowodzeń warto poszukać ich przyczyny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sz="32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3200" dirty="0" smtClean="0"/>
              <a:t>W rozpoznaniu problemu pomoże </a:t>
            </a:r>
            <a:r>
              <a:rPr lang="pl-PL" sz="3200" b="1" dirty="0" smtClean="0"/>
              <a:t>współpraca</a:t>
            </a:r>
            <a:r>
              <a:rPr lang="pl-PL" sz="3200" dirty="0" smtClean="0"/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3200" dirty="0" smtClean="0"/>
              <a:t>	z pedagogiem lub wizyta w Poradni.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/>
          </a:p>
        </p:txBody>
      </p:sp>
      <p:pic>
        <p:nvPicPr>
          <p:cNvPr id="21508" name="Picture 2" descr="Znalezione obrazy dla zapytania uczeń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797425"/>
            <a:ext cx="26638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l-PL" sz="3200" b="1" smtClean="0"/>
              <a:t>Buduj w dziecku poczucie własnej wartości</a:t>
            </a:r>
            <a:endParaRPr lang="pl-PL" sz="3200" smtClean="0"/>
          </a:p>
        </p:txBody>
      </p:sp>
      <p:sp>
        <p:nvSpPr>
          <p:cNvPr id="22531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pl-PL" sz="1600" b="1" dirty="0" smtClean="0"/>
          </a:p>
          <a:p>
            <a:pPr eaLnBrk="1" hangingPunct="1"/>
            <a:r>
              <a:rPr lang="pl-PL" sz="2000" b="1" dirty="0" smtClean="0"/>
              <a:t>Rolą rodziców</a:t>
            </a:r>
            <a:r>
              <a:rPr lang="pl-PL" sz="2000" dirty="0" smtClean="0"/>
              <a:t> jest pomóc wykształcić</a:t>
            </a:r>
            <a:r>
              <a:rPr lang="pl-PL" sz="2000" b="1" dirty="0" smtClean="0"/>
              <a:t> </a:t>
            </a:r>
            <a:r>
              <a:rPr lang="pl-PL" sz="2000" dirty="0" smtClean="0"/>
              <a:t>umiejętność </a:t>
            </a:r>
            <a:r>
              <a:rPr lang="pl-PL" sz="2000" b="1" dirty="0" smtClean="0"/>
              <a:t>równoważenia słabszych stron</a:t>
            </a:r>
            <a:r>
              <a:rPr lang="pl-PL" sz="2000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000" i="1" dirty="0" smtClean="0"/>
              <a:t>	</a:t>
            </a:r>
            <a:r>
              <a:rPr lang="pl-PL" sz="2000" i="1" dirty="0" smtClean="0">
                <a:solidFill>
                  <a:srgbClr val="FF0000"/>
                </a:solidFill>
              </a:rPr>
              <a:t>„Może nie jesteś najlepszym uczniem w klasie, lecz doskonale radzisz sobie z rolą przewodniczącego”.</a:t>
            </a:r>
          </a:p>
          <a:p>
            <a:pPr eaLnBrk="1" hangingPunct="1">
              <a:buFont typeface="Wingdings" pitchFamily="2" charset="2"/>
              <a:buNone/>
            </a:pPr>
            <a:endParaRPr lang="pl-PL" sz="2000" dirty="0" smtClean="0"/>
          </a:p>
          <a:p>
            <a:pPr eaLnBrk="1" hangingPunct="1"/>
            <a:r>
              <a:rPr lang="pl-PL" sz="2000" dirty="0" smtClean="0"/>
              <a:t>Dbaj by dziecko nigdy nie wyrażało się o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000" dirty="0" smtClean="0"/>
              <a:t>	sobie negatywnie, </a:t>
            </a:r>
            <a:r>
              <a:rPr lang="pl-PL" sz="2000" b="1" dirty="0" smtClean="0"/>
              <a:t>unikaj etykietek</a:t>
            </a:r>
            <a:r>
              <a:rPr lang="pl-PL" sz="20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000" dirty="0" smtClean="0"/>
              <a:t>	 np. „zdolny, ale leniwy”, gdyż 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000" dirty="0" smtClean="0"/>
              <a:t>	nie sprzyja to budowaniu  ambicji.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000" dirty="0" smtClean="0"/>
              <a:t>	</a:t>
            </a:r>
            <a:endParaRPr lang="pl-PL" sz="2400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</p:txBody>
      </p:sp>
      <p:pic>
        <p:nvPicPr>
          <p:cNvPr id="22532" name="Picture 4" descr="Znalezione obrazy dla zapytania poczucie wartośc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17924"/>
            <a:ext cx="3275856" cy="27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l-PL" sz="3600" b="1" smtClean="0"/>
              <a:t>Stopniowo kształtuj obowiązkowość</a:t>
            </a:r>
            <a:endParaRPr lang="pl-PL" sz="36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 numCol="2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400" dirty="0" smtClean="0"/>
              <a:t>Jeśli dziecko jest starsze </a:t>
            </a: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pl-PL" sz="2400" dirty="0" smtClean="0"/>
              <a:t>	ustal z nim ustny lub pisemny kontrakt: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2000" i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1800" i="1" dirty="0" smtClean="0"/>
              <a:t>	„Od dziś nie będę przypominał Ci o lekcjach, bo jesteś już dojrzały i ufam, że sam potrafisz zaplanować sobie pracę. W razie kłopotów możesz liczyć na moją pomoc. Po tygodniu chciałbym, żebyś opowiedział mi jak sobie poradziłeś lub z czym miałeś trudność.”</a:t>
            </a:r>
            <a:endParaRPr lang="pl-PL" sz="2400" i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4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400" dirty="0" smtClean="0"/>
              <a:t>Gdy </a:t>
            </a:r>
            <a:r>
              <a:rPr lang="pl-PL" sz="2400" dirty="0" smtClean="0"/>
              <a:t>dziecko o czymś zapomni, pozwól mu ponieść naturalne konsekwencje i wyciągnąć wnioski.</a:t>
            </a:r>
          </a:p>
        </p:txBody>
      </p:sp>
      <p:pic>
        <p:nvPicPr>
          <p:cNvPr id="23556" name="Picture 2" descr="Znalezione obrazy dla zapytania rozmowa z nastolatkiem przy książ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644900"/>
            <a:ext cx="35655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Dziękuję za uwagę </a:t>
            </a:r>
            <a:r>
              <a:rPr lang="pl-PL" dirty="0" smtClean="0">
                <a:sym typeface="Wingdings" pitchFamily="2" charset="2"/>
              </a:rPr>
              <a:t>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2457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750" y="1628775"/>
            <a:ext cx="8153400" cy="4495800"/>
          </a:xfrm>
        </p:spPr>
        <p:txBody>
          <a:bodyPr/>
          <a:lstStyle/>
          <a:p>
            <a:pPr algn="ctr" eaLnBrk="1" hangingPunct="1"/>
            <a:endParaRPr lang="pl-PL" smtClean="0"/>
          </a:p>
          <a:p>
            <a:pPr algn="ctr" eaLnBrk="1" hangingPunct="1"/>
            <a:endParaRPr lang="pl-PL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pl-PL" b="1" smtClean="0"/>
              <a:t>Życzę wielu sukcesów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l-PL" b="1" smtClean="0"/>
              <a:t>w skutecznym motywowaniu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l-PL" b="1" smtClean="0"/>
              <a:t>dzieci do nauki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l-PL" sz="2800" b="1" dirty="0" smtClean="0"/>
              <a:t>Motywacja do nauki </a:t>
            </a:r>
            <a:br>
              <a:rPr lang="pl-PL" sz="2800" b="1" dirty="0" smtClean="0"/>
            </a:br>
            <a:r>
              <a:rPr lang="pl-PL" sz="2800" b="1" dirty="0" smtClean="0"/>
              <a:t>to zaangażowanie się w proces uczenia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None/>
            </a:pPr>
            <a:endParaRPr lang="pl-PL" sz="2800" dirty="0" smtClean="0"/>
          </a:p>
          <a:p>
            <a:r>
              <a:rPr lang="pl-PL" sz="2800" dirty="0" smtClean="0"/>
              <a:t>dla samej przyjemności</a:t>
            </a:r>
          </a:p>
          <a:p>
            <a:r>
              <a:rPr lang="pl-PL" sz="2800" dirty="0" smtClean="0"/>
              <a:t>w celach zdobycia różnych korzyści (nagrody)</a:t>
            </a:r>
          </a:p>
          <a:p>
            <a:r>
              <a:rPr lang="pl-PL" sz="2800" dirty="0" smtClean="0"/>
              <a:t>ze względu na grupę koleżeńską</a:t>
            </a:r>
          </a:p>
          <a:p>
            <a:r>
              <a:rPr lang="pl-PL" sz="2800" dirty="0" smtClean="0"/>
              <a:t>ze względu na przymus i chęć uniknięcie kary</a:t>
            </a:r>
          </a:p>
          <a:p>
            <a:r>
              <a:rPr lang="pl-PL" sz="2800" dirty="0" smtClean="0"/>
              <a:t> dla zrealizowania planu życiowego</a:t>
            </a:r>
          </a:p>
          <a:p>
            <a:r>
              <a:rPr lang="pl-PL" sz="2800" dirty="0" smtClean="0"/>
              <a:t> z poczucia obowiązku</a:t>
            </a:r>
          </a:p>
          <a:p>
            <a:pPr eaLnBrk="1" hangingPunct="1">
              <a:buFont typeface="Wingdings" pitchFamily="2" charset="2"/>
              <a:buNone/>
            </a:pPr>
            <a:endParaRPr lang="pl-PL" dirty="0" smtClean="0"/>
          </a:p>
        </p:txBody>
      </p:sp>
      <p:pic>
        <p:nvPicPr>
          <p:cNvPr id="10244" name="Picture 4" descr="Znalezione obrazy dla zapytania uczeń z książk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864100"/>
            <a:ext cx="26638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smtClean="0"/>
              <a:t>Rodzaje motywacji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6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4600" b="1" dirty="0" smtClean="0"/>
              <a:t>Zewnętrzna</a:t>
            </a:r>
            <a:r>
              <a:rPr lang="pl-PL" sz="4600" dirty="0" smtClean="0"/>
              <a:t> przejawia się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4600" dirty="0" smtClean="0"/>
              <a:t>chęcią otrzymania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4600" dirty="0" smtClean="0"/>
              <a:t>dobrej oceny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sz="4600" b="1" dirty="0" smtClean="0"/>
          </a:p>
          <a:p>
            <a:pPr marL="320040" indent="-320040" algn="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sz="4600" b="1" dirty="0" smtClean="0"/>
          </a:p>
          <a:p>
            <a:pPr marL="320040" indent="-320040" algn="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sz="4600" b="1" dirty="0" smtClean="0"/>
          </a:p>
          <a:p>
            <a:pPr marL="320040" indent="-320040"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4600" b="1" dirty="0" smtClean="0"/>
              <a:t>Wewnętrzna</a:t>
            </a:r>
            <a:r>
              <a:rPr lang="pl-PL" sz="4600" dirty="0" smtClean="0"/>
              <a:t> </a:t>
            </a:r>
          </a:p>
          <a:p>
            <a:pPr marL="320040" indent="-320040"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4600" dirty="0" smtClean="0"/>
              <a:t>wynikająca z naturalnego</a:t>
            </a:r>
          </a:p>
          <a:p>
            <a:pPr marL="320040" indent="-320040"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4600" dirty="0" smtClean="0"/>
              <a:t>zainteresowania </a:t>
            </a:r>
          </a:p>
          <a:p>
            <a:pPr marL="320040" indent="-320040"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4600" dirty="0" smtClean="0"/>
              <a:t>materiałem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dirty="0" smtClean="0"/>
          </a:p>
        </p:txBody>
      </p:sp>
      <p:pic>
        <p:nvPicPr>
          <p:cNvPr id="11268" name="Picture 1" descr="C:\Users\Ewa\AppData\Local\Microsoft\Windows\Temporary Internet Files\Content.IE5\GZMPMMWF\Good-Grad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341438"/>
            <a:ext cx="230505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Znalezione obrazy dla zapytania dziecko czytające książk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860800"/>
            <a:ext cx="3384054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smtClean="0"/>
              <a:t>Motywacja zewnętrzna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l-PL" sz="2400" b="1" smtClean="0"/>
              <a:t>Najczęściej </a:t>
            </a:r>
            <a:r>
              <a:rPr lang="pl-PL" sz="2400" smtClean="0"/>
              <a:t>spotykana u dzieci</a:t>
            </a:r>
          </a:p>
          <a:p>
            <a:pPr eaLnBrk="1" hangingPunct="1"/>
            <a:r>
              <a:rPr lang="pl-PL" sz="2400" smtClean="0"/>
              <a:t>Jej celem jest </a:t>
            </a:r>
            <a:r>
              <a:rPr lang="pl-PL" sz="2400" b="1" smtClean="0"/>
              <a:t>uzyskanie pozytywnej </a:t>
            </a:r>
            <a:r>
              <a:rPr lang="pl-PL" sz="2400" smtClean="0"/>
              <a:t>lub unikniecie negatywnej </a:t>
            </a:r>
            <a:r>
              <a:rPr lang="pl-PL" sz="2400" b="1" smtClean="0"/>
              <a:t>oceny</a:t>
            </a:r>
            <a:r>
              <a:rPr lang="pl-PL" sz="2400" smtClean="0"/>
              <a:t> swoich możliwości</a:t>
            </a:r>
          </a:p>
          <a:p>
            <a:pPr eaLnBrk="1" hangingPunct="1"/>
            <a:r>
              <a:rPr lang="pl-PL" sz="2400" b="1" smtClean="0"/>
              <a:t>Kształtowana</a:t>
            </a:r>
            <a:r>
              <a:rPr lang="pl-PL" sz="2400" smtClean="0"/>
              <a:t> jest </a:t>
            </a:r>
            <a:r>
              <a:rPr lang="pl-PL" sz="2400" b="1" smtClean="0"/>
              <a:t>przez opinię:</a:t>
            </a:r>
          </a:p>
          <a:p>
            <a:pPr lvl="1" eaLnBrk="1" hangingPunct="1"/>
            <a:r>
              <a:rPr lang="pl-PL" sz="2400" b="1" smtClean="0"/>
              <a:t> rodziców</a:t>
            </a:r>
            <a:r>
              <a:rPr lang="pl-PL" sz="2400" smtClean="0"/>
              <a:t>, </a:t>
            </a:r>
          </a:p>
          <a:p>
            <a:pPr lvl="1" eaLnBrk="1" hangingPunct="1"/>
            <a:r>
              <a:rPr lang="pl-PL" sz="2400" smtClean="0"/>
              <a:t>nauczycieli </a:t>
            </a:r>
          </a:p>
          <a:p>
            <a:pPr lvl="1" eaLnBrk="1" hangingPunct="1"/>
            <a:r>
              <a:rPr lang="pl-PL" sz="2400" smtClean="0"/>
              <a:t>kolegów</a:t>
            </a:r>
            <a:r>
              <a:rPr lang="pl-PL" sz="2100" smtClean="0"/>
              <a:t>.</a:t>
            </a:r>
          </a:p>
          <a:p>
            <a:pPr eaLnBrk="1" hangingPunct="1"/>
            <a:endParaRPr lang="pl-PL" sz="2400" smtClean="0"/>
          </a:p>
        </p:txBody>
      </p:sp>
      <p:pic>
        <p:nvPicPr>
          <p:cNvPr id="12292" name="Picture 2" descr="Znalezione obrazy dla zapytania pochwała rodzicó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506788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smtClean="0"/>
              <a:t>Motywacja wewnętrzna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2400" dirty="0" smtClean="0"/>
              <a:t>Jest</a:t>
            </a:r>
            <a:r>
              <a:rPr lang="pl-PL" sz="2400" b="1" dirty="0" smtClean="0"/>
              <a:t> korzystniejsza</a:t>
            </a:r>
            <a:r>
              <a:rPr lang="pl-PL" sz="2400" dirty="0" smtClean="0"/>
              <a:t>, ponieważ: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sz="20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000" dirty="0" smtClean="0"/>
              <a:t>dla dziecka najważniejszy jest sam proces zdobywania wiedzy i </a:t>
            </a:r>
            <a:r>
              <a:rPr lang="pl-PL" sz="2000" b="1" dirty="0" smtClean="0"/>
              <a:t>zaspokajanie ciekawości.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000" b="1" dirty="0" smtClean="0"/>
              <a:t>nigdy się nie kończy</a:t>
            </a:r>
            <a:r>
              <a:rPr lang="pl-PL" sz="2000" dirty="0" smtClean="0"/>
              <a:t>, nowe informacje rodzą kolejne pytania i wątpliwości.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000" b="1" dirty="0" smtClean="0"/>
              <a:t>sukces edukacyjny </a:t>
            </a:r>
            <a:r>
              <a:rPr lang="pl-PL" sz="2000" dirty="0" smtClean="0"/>
              <a:t>jest jedynie kwestią czasu oraz wytrwałości</a:t>
            </a:r>
            <a:r>
              <a:rPr lang="pl-PL" sz="2200" dirty="0" smtClean="0"/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/>
          </a:p>
        </p:txBody>
      </p:sp>
      <p:sp>
        <p:nvSpPr>
          <p:cNvPr id="13316" name="AutoShape 2" descr="Znalezione obrazy dla zapytania ciekawość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Tw Cen MT" pitchFamily="34" charset="-18"/>
            </a:endParaRPr>
          </a:p>
        </p:txBody>
      </p:sp>
      <p:sp>
        <p:nvSpPr>
          <p:cNvPr id="13317" name="AutoShape 4" descr="Znalezione obrazy dla zapytania ciekawość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Tw Cen MT" pitchFamily="34" charset="-18"/>
            </a:endParaRPr>
          </a:p>
        </p:txBody>
      </p:sp>
      <p:pic>
        <p:nvPicPr>
          <p:cNvPr id="13318" name="Picture 8" descr="Znalezione obrazy dla zapytania dziecko z lup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96952"/>
            <a:ext cx="3614738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sz="3600" b="1" smtClean="0"/>
              <a:t>Wpływ rodzica na motywację dziecka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l-PL" sz="2400" dirty="0" smtClean="0"/>
              <a:t>Dziecko potrafi być gotowy do pracy, jeśli widzi jej </a:t>
            </a:r>
            <a:r>
              <a:rPr lang="pl-PL" sz="2400" b="1" dirty="0" smtClean="0"/>
              <a:t>sens.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l-PL" sz="2400" dirty="0" smtClean="0"/>
              <a:t>	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l-PL" sz="2400" dirty="0" smtClean="0"/>
              <a:t>Gdy go nie widzi potrzebuje dorosłych, by go zmobilizowali.</a:t>
            </a:r>
          </a:p>
          <a:p>
            <a:pPr algn="ctr" eaLnBrk="1" hangingPunct="1">
              <a:buFont typeface="Wingdings" pitchFamily="2" charset="2"/>
              <a:buNone/>
            </a:pPr>
            <a:endParaRPr lang="pl-PL" sz="2400" dirty="0" smtClean="0"/>
          </a:p>
          <a:p>
            <a:pPr algn="ctr" eaLnBrk="1" hangingPunct="1">
              <a:buFont typeface="Wingdings" pitchFamily="2" charset="2"/>
              <a:buNone/>
            </a:pPr>
            <a:endParaRPr lang="pl-PL" sz="2400" dirty="0" smtClean="0"/>
          </a:p>
          <a:p>
            <a:pPr algn="ctr" eaLnBrk="1" hangingPunct="1"/>
            <a:endParaRPr lang="pl-PL" sz="24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pl-PL" sz="2400" dirty="0" smtClean="0"/>
              <a:t>	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l-PL" sz="2400" dirty="0" smtClean="0"/>
              <a:t>	Zadaniem rodzica jest zapewnienie </a:t>
            </a:r>
            <a:r>
              <a:rPr lang="pl-PL" sz="2400" b="1" dirty="0" smtClean="0"/>
              <a:t>odpowiednich warunków </a:t>
            </a:r>
            <a:r>
              <a:rPr lang="pl-PL" sz="2400" dirty="0" smtClean="0"/>
              <a:t>do zdobywania wiedzy.</a:t>
            </a:r>
          </a:p>
        </p:txBody>
      </p:sp>
      <p:sp>
        <p:nvSpPr>
          <p:cNvPr id="4" name="Schemat blokowy: łącznik 3"/>
          <p:cNvSpPr/>
          <p:nvPr/>
        </p:nvSpPr>
        <p:spPr>
          <a:xfrm>
            <a:off x="827088" y="3284538"/>
            <a:ext cx="2305050" cy="12239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Motywacja zewnętrzna  </a:t>
            </a:r>
          </a:p>
        </p:txBody>
      </p:sp>
      <p:sp>
        <p:nvSpPr>
          <p:cNvPr id="5" name="Schemat blokowy: łącznik 4"/>
          <p:cNvSpPr/>
          <p:nvPr/>
        </p:nvSpPr>
        <p:spPr>
          <a:xfrm>
            <a:off x="6156325" y="3213100"/>
            <a:ext cx="2232025" cy="13684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/>
              <a:t>Motywacja wewnętrzna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3635375" y="3716338"/>
            <a:ext cx="208915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l-PL" sz="4800" u="sng" smtClean="0"/>
              <a:t/>
            </a:r>
            <a:br>
              <a:rPr lang="pl-PL" sz="4800" u="sng" smtClean="0"/>
            </a:br>
            <a:r>
              <a:rPr lang="pl-PL" b="1" smtClean="0"/>
              <a:t>Właściwa organizacja czasu </a:t>
            </a:r>
            <a:r>
              <a:rPr lang="pl-PL" sz="4800" b="1" u="sng" smtClean="0">
                <a:solidFill>
                  <a:srgbClr val="FF0066"/>
                </a:solidFill>
              </a:rPr>
              <a:t/>
            </a:r>
            <a:br>
              <a:rPr lang="pl-PL" sz="4800" b="1" u="sng" smtClean="0">
                <a:solidFill>
                  <a:srgbClr val="FF0066"/>
                </a:solidFill>
              </a:rPr>
            </a:br>
            <a:endParaRPr lang="pl-PL" sz="4800" smtClean="0"/>
          </a:p>
        </p:txBody>
      </p:sp>
      <p:sp>
        <p:nvSpPr>
          <p:cNvPr id="1536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pl-PL" sz="2000" b="1" smtClean="0"/>
          </a:p>
          <a:p>
            <a:pPr eaLnBrk="1" hangingPunct="1"/>
            <a:r>
              <a:rPr lang="pl-PL" sz="2000" b="1" smtClean="0"/>
              <a:t>Odrabianie lekcji o</a:t>
            </a:r>
            <a:r>
              <a:rPr lang="pl-PL" sz="2000" smtClean="0"/>
              <a:t> </a:t>
            </a:r>
            <a:r>
              <a:rPr lang="pl-PL" sz="2000" b="1" smtClean="0"/>
              <a:t>stałej porze </a:t>
            </a:r>
            <a:r>
              <a:rPr lang="pl-PL" sz="2000" smtClean="0"/>
              <a:t>wdraża do systematyczności</a:t>
            </a:r>
          </a:p>
          <a:p>
            <a:pPr eaLnBrk="1" hangingPunct="1"/>
            <a:r>
              <a:rPr lang="pl-PL" sz="2000" b="1" smtClean="0"/>
              <a:t> </a:t>
            </a:r>
            <a:r>
              <a:rPr lang="pl-PL" sz="2000" smtClean="0"/>
              <a:t>Bezpośrednio po szkole wskazany jest krótki odpoczynek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000" smtClean="0"/>
              <a:t>	(czas na posiłek i rozmowę z rodzicami)</a:t>
            </a:r>
          </a:p>
          <a:p>
            <a:pPr eaLnBrk="1" hangingPunct="1"/>
            <a:r>
              <a:rPr lang="pl-PL" sz="2000" smtClean="0"/>
              <a:t>Po </a:t>
            </a:r>
            <a:r>
              <a:rPr lang="pl-PL" sz="2000" b="1" smtClean="0"/>
              <a:t>30-40 min nauki </a:t>
            </a:r>
            <a:r>
              <a:rPr lang="pl-PL" sz="2000" smtClean="0"/>
              <a:t>potrzebne jest </a:t>
            </a:r>
            <a:r>
              <a:rPr lang="pl-PL" sz="2000" b="1" smtClean="0"/>
              <a:t>5-10 min przerwy </a:t>
            </a:r>
            <a:r>
              <a:rPr lang="pl-PL" sz="2000" smtClean="0"/>
              <a:t>na krótką aktywność np. gimnastykę lub drobną przekąskę</a:t>
            </a:r>
          </a:p>
          <a:p>
            <a:pPr eaLnBrk="1" hangingPunct="1"/>
            <a:r>
              <a:rPr lang="pl-PL" sz="2000" smtClean="0"/>
              <a:t>Ważne, by dziecko miało w ciągu dnia również czas na:</a:t>
            </a:r>
          </a:p>
          <a:p>
            <a:pPr lvl="1" eaLnBrk="1" hangingPunct="1"/>
            <a:r>
              <a:rPr lang="pl-PL" sz="2000" smtClean="0"/>
              <a:t>odpoczynek, </a:t>
            </a:r>
          </a:p>
          <a:p>
            <a:pPr lvl="1" eaLnBrk="1" hangingPunct="1"/>
            <a:r>
              <a:rPr lang="pl-PL" sz="2000" smtClean="0"/>
              <a:t>aktywność ruchową,</a:t>
            </a:r>
          </a:p>
          <a:p>
            <a:pPr lvl="1" eaLnBrk="1" hangingPunct="1"/>
            <a:r>
              <a:rPr lang="pl-PL" sz="2000" smtClean="0"/>
              <a:t>hobby.</a:t>
            </a:r>
            <a:endParaRPr lang="pl-PL" sz="3200" smtClean="0"/>
          </a:p>
          <a:p>
            <a:pPr eaLnBrk="1" hangingPunct="1">
              <a:buFont typeface="Wingdings" pitchFamily="2" charset="2"/>
              <a:buNone/>
            </a:pPr>
            <a:endParaRPr lang="pl-PL" smtClean="0"/>
          </a:p>
          <a:p>
            <a:pPr eaLnBrk="1" hangingPunct="1"/>
            <a:endParaRPr lang="pl-PL" smtClean="0"/>
          </a:p>
        </p:txBody>
      </p:sp>
      <p:pic>
        <p:nvPicPr>
          <p:cNvPr id="15364" name="Picture 5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581525"/>
            <a:ext cx="1952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pl-PL" b="1" smtClean="0"/>
              <a:t>Właściwe warunki do nauki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pl-PL" sz="2000" b="1" dirty="0" smtClean="0"/>
              <a:t>Zamknij drzwi, </a:t>
            </a:r>
            <a:r>
              <a:rPr lang="pl-PL" sz="2000" dirty="0" smtClean="0"/>
              <a:t>aby nikt z domowników nie rozpraszał dziecka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l-PL" sz="2000" dirty="0" smtClean="0"/>
              <a:t>Wyłącz hałasujący telewizor/radio i </a:t>
            </a:r>
            <a:r>
              <a:rPr lang="pl-PL" sz="2000" b="1" dirty="0" smtClean="0"/>
              <a:t>wycisz telefon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l-PL" sz="2000" dirty="0" smtClean="0"/>
              <a:t>Przygotuj przekąskę i </a:t>
            </a:r>
            <a:r>
              <a:rPr lang="pl-PL" sz="2000" b="1" dirty="0" smtClean="0"/>
              <a:t>szklankę wody</a:t>
            </a:r>
            <a:endParaRPr lang="pl-PL" sz="2000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pl-PL" sz="2000" dirty="0" smtClean="0"/>
              <a:t>Zadbaj o odpowiednie </a:t>
            </a:r>
            <a:r>
              <a:rPr lang="pl-PL" sz="2000" b="1" dirty="0" smtClean="0"/>
              <a:t>oświetlenie i wygodne krzesło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l-PL" sz="2000" b="1" dirty="0" smtClean="0"/>
              <a:t>Uporządkujcie biurko </a:t>
            </a:r>
            <a:r>
              <a:rPr lang="pl-PL" sz="2000" dirty="0" smtClean="0"/>
              <a:t>- tylko niezbędne przybory i zeszyt ćwiczeń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l-PL" sz="2000" dirty="0" smtClean="0"/>
              <a:t>Ważna jest kolejność odrabiania zadań:  </a:t>
            </a:r>
          </a:p>
          <a:p>
            <a:pPr lvl="1" eaLnBrk="1" hangingPunct="1"/>
            <a:r>
              <a:rPr lang="pl-PL" sz="2000" b="1" dirty="0" smtClean="0"/>
              <a:t>od najtrudniejszych </a:t>
            </a:r>
          </a:p>
          <a:p>
            <a:pPr lvl="1" eaLnBrk="1" hangingPunct="1"/>
            <a:r>
              <a:rPr lang="pl-PL" sz="2000" dirty="0" smtClean="0"/>
              <a:t>do łatwych i lubianych</a:t>
            </a:r>
          </a:p>
          <a:p>
            <a:endParaRPr lang="pl-PL" dirty="0" smtClean="0"/>
          </a:p>
        </p:txBody>
      </p:sp>
      <p:pic>
        <p:nvPicPr>
          <p:cNvPr id="16388" name="Picture 19" descr="Znalezione obrazy dla zapytania biurko dziec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3852863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l-PL" b="1" smtClean="0"/>
              <a:t>Mądra mobilizacja do pracy</a:t>
            </a:r>
            <a:endParaRPr lang="pl-PL" smtClean="0"/>
          </a:p>
        </p:txBody>
      </p:sp>
      <p:sp>
        <p:nvSpPr>
          <p:cNvPr id="17411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l-PL" sz="2400" dirty="0" smtClean="0"/>
              <a:t>By pobudzić do zdobywania wiedzy rodzice mogą stosować różne motywujące </a:t>
            </a:r>
            <a:r>
              <a:rPr lang="pl-PL" sz="2400" b="1" dirty="0" smtClean="0"/>
              <a:t>nagrody: </a:t>
            </a:r>
          </a:p>
          <a:p>
            <a:pPr eaLnBrk="1" hangingPunct="1"/>
            <a:endParaRPr lang="pl-PL" sz="2000" dirty="0" smtClean="0"/>
          </a:p>
          <a:p>
            <a:pPr lvl="1" eaLnBrk="1" hangingPunct="1"/>
            <a:r>
              <a:rPr lang="pl-PL" sz="2000" dirty="0" smtClean="0"/>
              <a:t>uśmiech, przytulenie dziecka, pochwała słowna</a:t>
            </a:r>
          </a:p>
          <a:p>
            <a:pPr lvl="1" eaLnBrk="1" hangingPunct="1"/>
            <a:r>
              <a:rPr lang="pl-PL" sz="2000" dirty="0" smtClean="0"/>
              <a:t>wspólne spędzanie wolnego czasu (gra planszowa, wyjście na rower )</a:t>
            </a:r>
          </a:p>
          <a:p>
            <a:pPr lvl="1" eaLnBrk="1" hangingPunct="1"/>
            <a:r>
              <a:rPr lang="pl-PL" sz="2000" dirty="0" smtClean="0"/>
              <a:t>małe nagrody rzeczowe/</a:t>
            </a:r>
            <a:r>
              <a:rPr lang="pl-PL" sz="2000" dirty="0" err="1" smtClean="0"/>
              <a:t>słodyczowe</a:t>
            </a:r>
            <a:endParaRPr lang="pl-PL" sz="2000" dirty="0" smtClean="0"/>
          </a:p>
          <a:p>
            <a:pPr lvl="1" eaLnBrk="1" hangingPunct="1"/>
            <a:r>
              <a:rPr lang="pl-PL" sz="2000" dirty="0" smtClean="0"/>
              <a:t>zwolnienie z obowiązku domowego</a:t>
            </a:r>
          </a:p>
          <a:p>
            <a:pPr eaLnBrk="1" hangingPunct="1">
              <a:buFont typeface="Wingdings" pitchFamily="2" charset="2"/>
              <a:buNone/>
            </a:pPr>
            <a:endParaRPr lang="pl-PL" sz="2400" dirty="0" smtClean="0"/>
          </a:p>
          <a:p>
            <a:pPr eaLnBrk="1" hangingPunct="1">
              <a:lnSpc>
                <a:spcPct val="90000"/>
              </a:lnSpc>
            </a:pPr>
            <a:r>
              <a:rPr lang="pl-PL" sz="2400" dirty="0" smtClean="0"/>
              <a:t>Należy</a:t>
            </a:r>
            <a:r>
              <a:rPr lang="pl-PL" sz="2400" b="1" dirty="0" smtClean="0"/>
              <a:t> unikać stosowania kar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b="1" dirty="0" smtClean="0"/>
              <a:t>	</a:t>
            </a:r>
            <a:r>
              <a:rPr lang="pl-PL" sz="2400" dirty="0" smtClean="0"/>
              <a:t>za słabe wyniki w nauce.</a:t>
            </a:r>
          </a:p>
        </p:txBody>
      </p:sp>
      <p:pic>
        <p:nvPicPr>
          <p:cNvPr id="17412" name="Picture 2" descr="Znalezione obrazy dla zapytania gra planszowa z rodzicam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632494"/>
            <a:ext cx="2601938" cy="20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elkomiejski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10402</TotalTime>
  <Words>434</Words>
  <Application>Microsoft Office PowerPoint</Application>
  <PresentationFormat>Pokaz na ekranie (4:3)</PresentationFormat>
  <Paragraphs>162</Paragraphs>
  <Slides>16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Średni</vt:lpstr>
      <vt:lpstr>                Prelekcja dla rodziców    SP MAŁKOCIN </vt:lpstr>
      <vt:lpstr>Motywacja do nauki  to zaangażowanie się w proces uczenia</vt:lpstr>
      <vt:lpstr>Rodzaje motywacji</vt:lpstr>
      <vt:lpstr>Motywacja zewnętrzna</vt:lpstr>
      <vt:lpstr>Motywacja wewnętrzna</vt:lpstr>
      <vt:lpstr>Wpływ rodzica na motywację dziecka</vt:lpstr>
      <vt:lpstr> Właściwa organizacja czasu  </vt:lpstr>
      <vt:lpstr>Właściwe warunki do nauki</vt:lpstr>
      <vt:lpstr>Mądra mobilizacja do pracy</vt:lpstr>
      <vt:lpstr>Doceniaj starania, a nie stopnie</vt:lpstr>
      <vt:lpstr> Wspieraj w nauce, ale nie wyręczaj </vt:lpstr>
      <vt:lpstr> Okazuj zainteresowanie trudnościami szkolnymi dziecka </vt:lpstr>
      <vt:lpstr>Stawiaj wymagania adekwatne do możliwości</vt:lpstr>
      <vt:lpstr>Buduj w dziecku poczucie własnej wartości</vt:lpstr>
      <vt:lpstr>Stopniowo kształtuj obowiązkowość</vt:lpstr>
      <vt:lpstr>Dziękuję za uwagę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Ewa Radoń</dc:creator>
  <cp:lastModifiedBy>Malkocin</cp:lastModifiedBy>
  <cp:revision>355</cp:revision>
  <dcterms:created xsi:type="dcterms:W3CDTF">2016-10-30T15:43:41Z</dcterms:created>
  <dcterms:modified xsi:type="dcterms:W3CDTF">2018-04-11T13:55:07Z</dcterms:modified>
</cp:coreProperties>
</file>