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0" r:id="rId1"/>
  </p:sldMasterIdLst>
  <p:sldIdLst>
    <p:sldId id="302" r:id="rId2"/>
    <p:sldId id="303" r:id="rId3"/>
    <p:sldId id="304" r:id="rId4"/>
    <p:sldId id="258" r:id="rId5"/>
    <p:sldId id="306" r:id="rId6"/>
    <p:sldId id="307" r:id="rId7"/>
    <p:sldId id="308" r:id="rId8"/>
    <p:sldId id="309" r:id="rId9"/>
    <p:sldId id="310" r:id="rId10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65A4F1"/>
    <a:srgbClr val="788DB0"/>
    <a:srgbClr val="80B3D6"/>
    <a:srgbClr val="A66CD2"/>
    <a:srgbClr val="9C5BCD"/>
    <a:srgbClr val="F3F074"/>
    <a:srgbClr val="EAED69"/>
    <a:srgbClr val="F2F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728" autoAdjust="0"/>
  </p:normalViewPr>
  <p:slideViewPr>
    <p:cSldViewPr>
      <p:cViewPr>
        <p:scale>
          <a:sx n="70" d="100"/>
          <a:sy n="70" d="100"/>
        </p:scale>
        <p:origin x="-785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E06EF3-2D9C-452E-B49C-7B634B20DAC4}" type="slidenum">
              <a:rPr lang="sk-SK" altLang="en-US" smtClean="0"/>
              <a:pPr>
                <a:defRPr/>
              </a:pPr>
              <a:t>‹#›</a:t>
            </a:fld>
            <a:endParaRPr lang="sk-SK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sk-SK" alt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7418AD-7DE1-446F-8A99-D70CC987C580}" type="slidenum">
              <a:rPr lang="sk-SK" altLang="en-US" smtClean="0"/>
              <a:pPr>
                <a:defRPr/>
              </a:pPr>
              <a:t>‹#›</a:t>
            </a:fld>
            <a:endParaRPr lang="sk-SK" alt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12339-A672-44C0-98F8-F7F92F5FBE13}" type="slidenum">
              <a:rPr lang="sk-SK" altLang="en-US" smtClean="0"/>
              <a:pPr>
                <a:defRPr/>
              </a:pPr>
              <a:t>‹#›</a:t>
            </a:fld>
            <a:endParaRPr lang="sk-SK" alt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DC8F6-E58C-4A94-8ECE-DA79F11ED42E}" type="slidenum">
              <a:rPr lang="sk-SK" altLang="en-US" smtClean="0"/>
              <a:pPr>
                <a:defRPr/>
              </a:pPr>
              <a:t>‹#›</a:t>
            </a:fld>
            <a:endParaRPr lang="sk-S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671E91-6CA2-4F4A-888B-4A217C8DED72}" type="slidenum">
              <a:rPr lang="sk-SK" altLang="en-US" smtClean="0"/>
              <a:pPr>
                <a:defRPr/>
              </a:pPr>
              <a:t>‹#›</a:t>
            </a:fld>
            <a:endParaRPr lang="sk-SK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462BC-1FAE-4CE7-B671-942903DE1B7D}" type="slidenum">
              <a:rPr lang="sk-SK" altLang="en-US" smtClean="0"/>
              <a:pPr>
                <a:defRPr/>
              </a:pPr>
              <a:t>‹#›</a:t>
            </a:fld>
            <a:endParaRPr lang="sk-SK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534C96-A03D-4BFC-AFA4-BF2C75CFC571}" type="slidenum">
              <a:rPr lang="sk-SK" altLang="en-US" smtClean="0"/>
              <a:pPr>
                <a:defRPr/>
              </a:pPr>
              <a:t>‹#›</a:t>
            </a:fld>
            <a:endParaRPr lang="sk-SK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8A89B4-8F61-47F7-AA30-4BCF39047F47}" type="slidenum">
              <a:rPr lang="sk-SK" altLang="en-US" smtClean="0"/>
              <a:pPr>
                <a:defRPr/>
              </a:pPr>
              <a:t>‹#›</a:t>
            </a:fld>
            <a:endParaRPr lang="sk-SK" alt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4EA7F5-023E-4AB1-A6EA-BA3CD114006D}" type="slidenum">
              <a:rPr lang="sk-SK" altLang="en-US" smtClean="0"/>
              <a:pPr>
                <a:defRPr/>
              </a:pPr>
              <a:t>‹#›</a:t>
            </a:fld>
            <a:endParaRPr lang="sk-SK" alt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D4DDE-4402-4706-BDFF-B8A283BB0A6E}" type="slidenum">
              <a:rPr lang="sk-SK" altLang="en-US" smtClean="0"/>
              <a:pPr>
                <a:defRPr/>
              </a:pPr>
              <a:t>‹#›</a:t>
            </a:fld>
            <a:endParaRPr lang="sk-SK" alt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BA4FE-1BD9-417C-8D59-D8A81E2FDAE6}" type="slidenum">
              <a:rPr lang="sk-SK" altLang="en-US" smtClean="0"/>
              <a:pPr>
                <a:defRPr/>
              </a:pPr>
              <a:t>‹#›</a:t>
            </a:fld>
            <a:endParaRPr lang="sk-SK" alt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4FADC8F6-E58C-4A94-8ECE-DA79F11ED42E}" type="slidenum">
              <a:rPr lang="sk-SK" altLang="en-US" smtClean="0"/>
              <a:pPr>
                <a:defRPr/>
              </a:pPr>
              <a:t>‹#›</a:t>
            </a:fld>
            <a:endParaRPr lang="sk-SK" alt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32" r:id="rId2"/>
    <p:sldLayoutId id="2147484333" r:id="rId3"/>
    <p:sldLayoutId id="2147484334" r:id="rId4"/>
    <p:sldLayoutId id="2147484335" r:id="rId5"/>
    <p:sldLayoutId id="2147484336" r:id="rId6"/>
    <p:sldLayoutId id="2147484337" r:id="rId7"/>
    <p:sldLayoutId id="2147484338" r:id="rId8"/>
    <p:sldLayoutId id="2147484339" r:id="rId9"/>
    <p:sldLayoutId id="2147484340" r:id="rId10"/>
    <p:sldLayoutId id="2147484341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435975" cy="774700"/>
          </a:xfrm>
        </p:spPr>
        <p:txBody>
          <a:bodyPr/>
          <a:lstStyle/>
          <a:p>
            <a:pPr eaLnBrk="1" hangingPunct="1"/>
            <a:r>
              <a:rPr lang="sk-SK" sz="3600" b="1" dirty="0" smtClean="0">
                <a:ln>
                  <a:noFill/>
                </a:ln>
                <a:latin typeface="Arial" panose="020B0604020202020204" pitchFamily="34" charset="0"/>
              </a:rPr>
              <a:t>Počítačová klávesnica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196975"/>
            <a:ext cx="7921625" cy="15843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sz="2800" dirty="0" smtClean="0">
                <a:solidFill>
                  <a:schemeClr val="tx1"/>
                </a:solidFill>
              </a:rPr>
              <a:t>je základné vstupné zariadenie ktoré slúži na zadávanie znakov a ovládanie počítača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3140968"/>
            <a:ext cx="6078957" cy="2249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435975" cy="774700"/>
          </a:xfrm>
        </p:spPr>
        <p:txBody>
          <a:bodyPr/>
          <a:lstStyle/>
          <a:p>
            <a:pPr eaLnBrk="1" hangingPunct="1"/>
            <a:r>
              <a:rPr lang="sk-SK" sz="3600" b="1" smtClean="0">
                <a:ln>
                  <a:noFill/>
                </a:ln>
                <a:latin typeface="Arial" panose="020B0604020202020204" pitchFamily="34" charset="0"/>
              </a:rPr>
              <a:t>Princíp fungovania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196975"/>
            <a:ext cx="7921625" cy="1655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sz="2800" dirty="0" smtClean="0">
                <a:solidFill>
                  <a:schemeClr val="tx1"/>
                </a:solidFill>
              </a:rPr>
              <a:t>počítačová klávesnica funguje na princípe odosielania signálov po stlačení klávesy z </a:t>
            </a:r>
            <a:r>
              <a:rPr lang="sk-SK" sz="2800" dirty="0" err="1" smtClean="0">
                <a:solidFill>
                  <a:schemeClr val="tx1"/>
                </a:solidFill>
              </a:rPr>
              <a:t>mikroradiča</a:t>
            </a:r>
            <a:r>
              <a:rPr lang="sk-SK" sz="2800" dirty="0" smtClean="0">
                <a:solidFill>
                  <a:schemeClr val="tx1"/>
                </a:solidFill>
              </a:rPr>
              <a:t> do počítača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118" y="2971254"/>
            <a:ext cx="4392488" cy="3294366"/>
          </a:xfrm>
          <a:prstGeom prst="ellipse">
            <a:avLst/>
          </a:prstGeom>
          <a:ln>
            <a:noFill/>
          </a:ln>
          <a:effectLst>
            <a:softEdge rad="660400"/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435975" cy="774700"/>
          </a:xfrm>
        </p:spPr>
        <p:txBody>
          <a:bodyPr/>
          <a:lstStyle/>
          <a:p>
            <a:pPr eaLnBrk="1" hangingPunct="1"/>
            <a:r>
              <a:rPr lang="sk-SK" sz="3600" b="1" smtClean="0">
                <a:ln>
                  <a:noFill/>
                </a:ln>
                <a:latin typeface="Arial" panose="020B0604020202020204" pitchFamily="34" charset="0"/>
              </a:rPr>
              <a:t>Spôsob pripojenia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196975"/>
            <a:ext cx="7921625" cy="273685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sk-SK" sz="2800" dirty="0" smtClean="0">
                <a:solidFill>
                  <a:schemeClr val="tx1"/>
                </a:solidFill>
              </a:rPr>
              <a:t>podobne ako u počítačovej myši  prostredníctvom konektorov:</a:t>
            </a:r>
          </a:p>
          <a:p>
            <a:pPr lvl="2" eaLnBrk="1" hangingPunct="1">
              <a:lnSpc>
                <a:spcPct val="80000"/>
              </a:lnSpc>
            </a:pPr>
            <a:r>
              <a:rPr lang="sk-SK" sz="2400" dirty="0" smtClean="0">
                <a:solidFill>
                  <a:schemeClr val="tx1"/>
                </a:solidFill>
              </a:rPr>
              <a:t>PS/2</a:t>
            </a:r>
          </a:p>
          <a:p>
            <a:pPr lvl="2" eaLnBrk="1" hangingPunct="1">
              <a:lnSpc>
                <a:spcPct val="80000"/>
              </a:lnSpc>
            </a:pPr>
            <a:r>
              <a:rPr lang="sk-SK" sz="2400" dirty="0" smtClean="0">
                <a:solidFill>
                  <a:schemeClr val="tx1"/>
                </a:solidFill>
              </a:rPr>
              <a:t>USB</a:t>
            </a:r>
          </a:p>
          <a:p>
            <a:pPr lvl="2" eaLnBrk="1" hangingPunct="1">
              <a:lnSpc>
                <a:spcPct val="80000"/>
              </a:lnSpc>
            </a:pPr>
            <a:r>
              <a:rPr lang="sk-SK" sz="2400" dirty="0" err="1" smtClean="0">
                <a:solidFill>
                  <a:schemeClr val="tx1"/>
                </a:solidFill>
              </a:rPr>
              <a:t>IrDA</a:t>
            </a:r>
            <a:r>
              <a:rPr lang="sk-SK" sz="2400" dirty="0" smtClean="0">
                <a:solidFill>
                  <a:schemeClr val="tx1"/>
                </a:solidFill>
              </a:rPr>
              <a:t> (bezdrôtové infračervené pripojenie)</a:t>
            </a:r>
          </a:p>
          <a:p>
            <a:pPr lvl="2" eaLnBrk="1" hangingPunct="1">
              <a:lnSpc>
                <a:spcPct val="80000"/>
              </a:lnSpc>
            </a:pPr>
            <a:r>
              <a:rPr lang="sk-SK" sz="2400" dirty="0" err="1" smtClean="0">
                <a:solidFill>
                  <a:schemeClr val="tx1"/>
                </a:solidFill>
              </a:rPr>
              <a:t>Bluetooth</a:t>
            </a:r>
            <a:r>
              <a:rPr lang="sk-SK" sz="2400" dirty="0" smtClean="0">
                <a:solidFill>
                  <a:schemeClr val="tx1"/>
                </a:solidFill>
              </a:rPr>
              <a:t> (bezdrôtové rádiové pripojenie</a:t>
            </a:r>
            <a:r>
              <a:rPr lang="sk-SK" sz="2400" dirty="0" smtClean="0"/>
              <a:t>)</a:t>
            </a:r>
          </a:p>
        </p:txBody>
      </p:sp>
      <p:grpSp>
        <p:nvGrpSpPr>
          <p:cNvPr id="10244" name="Skupina 15"/>
          <p:cNvGrpSpPr>
            <a:grpSpLocks/>
          </p:cNvGrpSpPr>
          <p:nvPr/>
        </p:nvGrpSpPr>
        <p:grpSpPr bwMode="auto">
          <a:xfrm>
            <a:off x="1641475" y="4365625"/>
            <a:ext cx="6581775" cy="1690688"/>
            <a:chOff x="1712378" y="4616450"/>
            <a:chExt cx="6582309" cy="1690688"/>
          </a:xfrm>
        </p:grpSpPr>
        <p:sp>
          <p:nvSpPr>
            <p:cNvPr id="10245" name="BlokTextu 7"/>
            <p:cNvSpPr txBox="1">
              <a:spLocks noChangeArrowheads="1"/>
            </p:cNvSpPr>
            <p:nvPr/>
          </p:nvSpPr>
          <p:spPr bwMode="auto">
            <a:xfrm>
              <a:off x="1943100" y="5937250"/>
              <a:ext cx="9366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sk-SK"/>
                <a:t>PS/2</a:t>
              </a:r>
            </a:p>
          </p:txBody>
        </p:sp>
        <p:sp>
          <p:nvSpPr>
            <p:cNvPr id="10246" name="BlokTextu 10"/>
            <p:cNvSpPr txBox="1">
              <a:spLocks noChangeArrowheads="1"/>
            </p:cNvSpPr>
            <p:nvPr/>
          </p:nvSpPr>
          <p:spPr bwMode="auto">
            <a:xfrm>
              <a:off x="3581400" y="5937250"/>
              <a:ext cx="9366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sk-SK"/>
                <a:t>USB</a:t>
              </a:r>
            </a:p>
          </p:txBody>
        </p:sp>
        <p:sp>
          <p:nvSpPr>
            <p:cNvPr id="10247" name="BlokTextu 11"/>
            <p:cNvSpPr txBox="1">
              <a:spLocks noChangeArrowheads="1"/>
            </p:cNvSpPr>
            <p:nvPr/>
          </p:nvSpPr>
          <p:spPr bwMode="auto">
            <a:xfrm>
              <a:off x="5233988" y="5937250"/>
              <a:ext cx="9366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sk-SK"/>
                <a:t>IrDA</a:t>
              </a:r>
            </a:p>
          </p:txBody>
        </p:sp>
        <p:sp>
          <p:nvSpPr>
            <p:cNvPr id="10248" name="BlokTextu 12"/>
            <p:cNvSpPr txBox="1">
              <a:spLocks noChangeArrowheads="1"/>
            </p:cNvSpPr>
            <p:nvPr/>
          </p:nvSpPr>
          <p:spPr bwMode="auto">
            <a:xfrm>
              <a:off x="6880936" y="5937250"/>
              <a:ext cx="12033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sk-SK"/>
                <a:t>Bluetooth</a:t>
              </a:r>
            </a:p>
          </p:txBody>
        </p:sp>
        <p:grpSp>
          <p:nvGrpSpPr>
            <p:cNvPr id="10249" name="Skupina 4"/>
            <p:cNvGrpSpPr>
              <a:grpSpLocks/>
            </p:cNvGrpSpPr>
            <p:nvPr/>
          </p:nvGrpSpPr>
          <p:grpSpPr bwMode="auto">
            <a:xfrm>
              <a:off x="1712378" y="4616450"/>
              <a:ext cx="6582309" cy="1127125"/>
              <a:chOff x="1712378" y="4616450"/>
              <a:chExt cx="6582309" cy="1127125"/>
            </a:xfrm>
          </p:grpSpPr>
          <p:pic>
            <p:nvPicPr>
              <p:cNvPr id="10250" name="Obrázok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48038" y="4678363"/>
                <a:ext cx="1403350" cy="1003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1" name="Obrázok 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19700" y="4616450"/>
                <a:ext cx="1127125" cy="1127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2" name="Obrázok 8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161" b="50000"/>
              <a:stretch>
                <a:fillRect/>
              </a:stretch>
            </p:blipFill>
            <p:spPr bwMode="auto">
              <a:xfrm>
                <a:off x="6815137" y="4863306"/>
                <a:ext cx="1479550" cy="6334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3" name="Obrázok 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5242" t="13602" r="19588" b="16402"/>
              <a:stretch>
                <a:fillRect/>
              </a:stretch>
            </p:blipFill>
            <p:spPr bwMode="auto">
              <a:xfrm>
                <a:off x="1712378" y="4657858"/>
                <a:ext cx="1167347" cy="9727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260350"/>
            <a:ext cx="6192837" cy="720725"/>
          </a:xfrm>
        </p:spPr>
        <p:txBody>
          <a:bodyPr/>
          <a:lstStyle/>
          <a:p>
            <a:pPr eaLnBrk="1" hangingPunct="1"/>
            <a:r>
              <a:rPr lang="sk-SK" sz="3600" b="1" smtClean="0">
                <a:ln>
                  <a:noFill/>
                </a:ln>
                <a:latin typeface="Arial" panose="020B0604020202020204" pitchFamily="34" charset="0"/>
              </a:rPr>
              <a:t>Rozdelenie kláves</a:t>
            </a:r>
          </a:p>
        </p:txBody>
      </p:sp>
      <p:grpSp>
        <p:nvGrpSpPr>
          <p:cNvPr id="11267" name="Skupina 4"/>
          <p:cNvGrpSpPr>
            <a:grpSpLocks/>
          </p:cNvGrpSpPr>
          <p:nvPr/>
        </p:nvGrpSpPr>
        <p:grpSpPr bwMode="auto">
          <a:xfrm>
            <a:off x="179512" y="1124744"/>
            <a:ext cx="8718427" cy="4734719"/>
            <a:chOff x="821730" y="1594351"/>
            <a:chExt cx="8076802" cy="4303349"/>
          </a:xfrm>
        </p:grpSpPr>
        <p:pic>
          <p:nvPicPr>
            <p:cNvPr id="11268" name="Picture 5" descr="http://upload.wikimedia.org/wikipedia/commons/thumb/3/3b/Qwertz_sk.svg/799px-Qwertz_sk.svg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9311"/>
            <a:stretch>
              <a:fillRect/>
            </a:stretch>
          </p:blipFill>
          <p:spPr bwMode="auto">
            <a:xfrm>
              <a:off x="821730" y="1594351"/>
              <a:ext cx="8076802" cy="2751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269" name="Skupina 3"/>
            <p:cNvGrpSpPr>
              <a:grpSpLocks/>
            </p:cNvGrpSpPr>
            <p:nvPr/>
          </p:nvGrpSpPr>
          <p:grpSpPr bwMode="auto">
            <a:xfrm>
              <a:off x="1291892" y="4345187"/>
              <a:ext cx="7064123" cy="1552513"/>
              <a:chOff x="1291892" y="4345187"/>
              <a:chExt cx="7064123" cy="1552513"/>
            </a:xfrm>
          </p:grpSpPr>
          <p:sp>
            <p:nvSpPr>
              <p:cNvPr id="2" name="Zaoblený obdĺžnik 1"/>
              <p:cNvSpPr/>
              <p:nvPr/>
            </p:nvSpPr>
            <p:spPr>
              <a:xfrm>
                <a:off x="1291699" y="4378029"/>
                <a:ext cx="287380" cy="273128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/>
              </a:p>
            </p:txBody>
          </p:sp>
          <p:sp>
            <p:nvSpPr>
              <p:cNvPr id="6" name="Zaoblený obdĺžnik 5"/>
              <p:cNvSpPr/>
              <p:nvPr/>
            </p:nvSpPr>
            <p:spPr>
              <a:xfrm>
                <a:off x="1291699" y="4771841"/>
                <a:ext cx="287380" cy="273128"/>
              </a:xfrm>
              <a:prstGeom prst="roundRect">
                <a:avLst/>
              </a:prstGeom>
              <a:solidFill>
                <a:srgbClr val="7CBAC2"/>
              </a:solidFill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/>
              </a:p>
            </p:txBody>
          </p:sp>
          <p:sp>
            <p:nvSpPr>
              <p:cNvPr id="7" name="Zaoblený obdĺžnik 6"/>
              <p:cNvSpPr/>
              <p:nvPr/>
            </p:nvSpPr>
            <p:spPr>
              <a:xfrm>
                <a:off x="5867548" y="4771841"/>
                <a:ext cx="288968" cy="273128"/>
              </a:xfrm>
              <a:prstGeom prst="roundRect">
                <a:avLst/>
              </a:prstGeom>
              <a:solidFill>
                <a:srgbClr val="82D48A"/>
              </a:solidFill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/>
              </a:p>
            </p:txBody>
          </p:sp>
          <p:sp>
            <p:nvSpPr>
              <p:cNvPr id="8" name="Zaoblený obdĺžnik 7"/>
              <p:cNvSpPr/>
              <p:nvPr/>
            </p:nvSpPr>
            <p:spPr>
              <a:xfrm>
                <a:off x="5867548" y="5559466"/>
                <a:ext cx="288968" cy="273128"/>
              </a:xfrm>
              <a:prstGeom prst="roundRect">
                <a:avLst/>
              </a:prstGeom>
              <a:solidFill>
                <a:srgbClr val="F3F074"/>
              </a:solidFill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/>
              </a:p>
            </p:txBody>
          </p:sp>
          <p:sp>
            <p:nvSpPr>
              <p:cNvPr id="9" name="Zaoblený obdĺžnik 8"/>
              <p:cNvSpPr/>
              <p:nvPr/>
            </p:nvSpPr>
            <p:spPr>
              <a:xfrm>
                <a:off x="1291699" y="5165654"/>
                <a:ext cx="287380" cy="273128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/>
              </a:p>
            </p:txBody>
          </p:sp>
          <p:sp>
            <p:nvSpPr>
              <p:cNvPr id="10" name="Zaoblený obdĺžnik 9"/>
              <p:cNvSpPr/>
              <p:nvPr/>
            </p:nvSpPr>
            <p:spPr>
              <a:xfrm>
                <a:off x="1291699" y="5559466"/>
                <a:ext cx="287380" cy="273128"/>
              </a:xfrm>
              <a:prstGeom prst="roundRect">
                <a:avLst/>
              </a:prstGeom>
              <a:solidFill>
                <a:srgbClr val="A66CD2"/>
              </a:solidFill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/>
              </a:p>
            </p:txBody>
          </p:sp>
          <p:sp>
            <p:nvSpPr>
              <p:cNvPr id="11" name="Zaoblený obdĺžnik 10"/>
              <p:cNvSpPr/>
              <p:nvPr/>
            </p:nvSpPr>
            <p:spPr>
              <a:xfrm>
                <a:off x="5867548" y="5165654"/>
                <a:ext cx="288968" cy="273128"/>
              </a:xfrm>
              <a:prstGeom prst="roundRect">
                <a:avLst/>
              </a:prstGeom>
              <a:solidFill>
                <a:srgbClr val="788DB0"/>
              </a:solidFill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/>
              </a:p>
            </p:txBody>
          </p:sp>
          <p:sp>
            <p:nvSpPr>
              <p:cNvPr id="12" name="Zaoblený obdĺžnik 11"/>
              <p:cNvSpPr/>
              <p:nvPr/>
            </p:nvSpPr>
            <p:spPr>
              <a:xfrm>
                <a:off x="5867548" y="4378029"/>
                <a:ext cx="288968" cy="273128"/>
              </a:xfrm>
              <a:prstGeom prst="round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/>
              </a:p>
            </p:txBody>
          </p:sp>
          <p:sp>
            <p:nvSpPr>
              <p:cNvPr id="11278" name="BlokTextu 2"/>
              <p:cNvSpPr txBox="1">
                <a:spLocks noChangeArrowheads="1"/>
              </p:cNvSpPr>
              <p:nvPr/>
            </p:nvSpPr>
            <p:spPr bwMode="auto">
              <a:xfrm>
                <a:off x="1763042" y="4345187"/>
                <a:ext cx="194421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sk-SK" sz="1600"/>
                  <a:t>Funkčné klávesy</a:t>
                </a:r>
              </a:p>
            </p:txBody>
          </p:sp>
          <p:sp>
            <p:nvSpPr>
              <p:cNvPr id="11279" name="BlokTextu 13"/>
              <p:cNvSpPr txBox="1">
                <a:spLocks noChangeArrowheads="1"/>
              </p:cNvSpPr>
              <p:nvPr/>
            </p:nvSpPr>
            <p:spPr bwMode="auto">
              <a:xfrm>
                <a:off x="1763042" y="4716015"/>
                <a:ext cx="237691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sk-SK" sz="1600"/>
                  <a:t>Alfanumerické klávesy</a:t>
                </a:r>
              </a:p>
            </p:txBody>
          </p:sp>
          <p:sp>
            <p:nvSpPr>
              <p:cNvPr id="11280" name="BlokTextu 14"/>
              <p:cNvSpPr txBox="1">
                <a:spLocks noChangeArrowheads="1"/>
              </p:cNvSpPr>
              <p:nvPr/>
            </p:nvSpPr>
            <p:spPr bwMode="auto">
              <a:xfrm>
                <a:off x="1760531" y="5137580"/>
                <a:ext cx="194421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sk-SK" sz="1600"/>
                  <a:t>Windows klávesy</a:t>
                </a:r>
              </a:p>
            </p:txBody>
          </p:sp>
          <p:sp>
            <p:nvSpPr>
              <p:cNvPr id="11281" name="BlokTextu 15"/>
              <p:cNvSpPr txBox="1">
                <a:spLocks noChangeArrowheads="1"/>
              </p:cNvSpPr>
              <p:nvPr/>
            </p:nvSpPr>
            <p:spPr bwMode="auto">
              <a:xfrm>
                <a:off x="1779818" y="5559146"/>
                <a:ext cx="194421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sk-SK" sz="1600"/>
                  <a:t>Aplikačná klávesa</a:t>
                </a:r>
              </a:p>
            </p:txBody>
          </p:sp>
          <p:sp>
            <p:nvSpPr>
              <p:cNvPr id="11282" name="BlokTextu 16"/>
              <p:cNvSpPr txBox="1">
                <a:spLocks noChangeArrowheads="1"/>
              </p:cNvSpPr>
              <p:nvPr/>
            </p:nvSpPr>
            <p:spPr bwMode="auto">
              <a:xfrm>
                <a:off x="6372846" y="4350099"/>
                <a:ext cx="194421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sk-SK" sz="1600"/>
                  <a:t>Špeciálne klávesy</a:t>
                </a:r>
              </a:p>
            </p:txBody>
          </p:sp>
          <p:sp>
            <p:nvSpPr>
              <p:cNvPr id="11283" name="BlokTextu 17"/>
              <p:cNvSpPr txBox="1">
                <a:spLocks noChangeArrowheads="1"/>
              </p:cNvSpPr>
              <p:nvPr/>
            </p:nvSpPr>
            <p:spPr bwMode="auto">
              <a:xfrm>
                <a:off x="6377868" y="4751893"/>
                <a:ext cx="194421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sk-SK" sz="1600"/>
                  <a:t>Kurzorové klávesy</a:t>
                </a:r>
              </a:p>
            </p:txBody>
          </p:sp>
          <p:sp>
            <p:nvSpPr>
              <p:cNvPr id="11284" name="BlokTextu 18"/>
              <p:cNvSpPr txBox="1">
                <a:spLocks noChangeArrowheads="1"/>
              </p:cNvSpPr>
              <p:nvPr/>
            </p:nvSpPr>
            <p:spPr bwMode="auto">
              <a:xfrm>
                <a:off x="6392331" y="5133096"/>
                <a:ext cx="194421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sk-SK" sz="1600"/>
                  <a:t>Numerické klávesy</a:t>
                </a:r>
              </a:p>
            </p:txBody>
          </p:sp>
          <p:sp>
            <p:nvSpPr>
              <p:cNvPr id="11285" name="BlokTextu 19"/>
              <p:cNvSpPr txBox="1">
                <a:spLocks noChangeArrowheads="1"/>
              </p:cNvSpPr>
              <p:nvPr/>
            </p:nvSpPr>
            <p:spPr bwMode="auto">
              <a:xfrm>
                <a:off x="6411799" y="5536409"/>
                <a:ext cx="194421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sk-SK" sz="1600"/>
                  <a:t>“Enter“ klávesy</a:t>
                </a:r>
              </a:p>
            </p:txBody>
          </p:sp>
        </p:grp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332656"/>
            <a:ext cx="6192837" cy="1223963"/>
          </a:xfrm>
        </p:spPr>
        <p:txBody>
          <a:bodyPr/>
          <a:lstStyle/>
          <a:p>
            <a:pPr eaLnBrk="1" hangingPunct="1"/>
            <a:r>
              <a:rPr lang="sk-SK" sz="3600" b="1" smtClean="0">
                <a:ln>
                  <a:noFill/>
                </a:ln>
                <a:latin typeface="Arial" panose="020B0604020202020204" pitchFamily="34" charset="0"/>
              </a:rPr>
              <a:t>Funkčné klávesy</a:t>
            </a:r>
            <a:br>
              <a:rPr lang="sk-SK" sz="3600" b="1" smtClean="0">
                <a:ln>
                  <a:noFill/>
                </a:ln>
                <a:latin typeface="Arial" panose="020B0604020202020204" pitchFamily="34" charset="0"/>
              </a:rPr>
            </a:br>
            <a:r>
              <a:rPr lang="sk-SK" sz="3600" b="1" smtClean="0">
                <a:ln>
                  <a:noFill/>
                </a:ln>
                <a:latin typeface="Arial" panose="020B0604020202020204" pitchFamily="34" charset="0"/>
              </a:rPr>
              <a:t>ENTER klávesy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898525" y="1700213"/>
            <a:ext cx="7921625" cy="14271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sk-SK" sz="2800" dirty="0" smtClean="0">
                <a:solidFill>
                  <a:schemeClr val="tx1"/>
                </a:solidFill>
              </a:rPr>
              <a:t>Funkčné klávesy (F1-F12) v aplikáciách umožňujú rýchli prístup k niektorým funkciám</a:t>
            </a:r>
          </a:p>
          <a:p>
            <a:pPr eaLnBrk="1" hangingPunct="1">
              <a:lnSpc>
                <a:spcPct val="80000"/>
              </a:lnSpc>
            </a:pPr>
            <a:r>
              <a:rPr lang="sk-SK" sz="2800" dirty="0" smtClean="0">
                <a:solidFill>
                  <a:schemeClr val="tx1"/>
                </a:solidFill>
              </a:rPr>
              <a:t>ENTER klávesy slúžia na  potvrdenie príkazu</a:t>
            </a:r>
          </a:p>
        </p:txBody>
      </p:sp>
      <p:pic>
        <p:nvPicPr>
          <p:cNvPr id="12291" name="Picture 5" descr="http://upload.wikimedia.org/wikipedia/commons/thumb/3/3b/Qwertz_sk.svg/799px-Qwertz_sk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11"/>
          <a:stretch>
            <a:fillRect/>
          </a:stretch>
        </p:blipFill>
        <p:spPr bwMode="auto">
          <a:xfrm>
            <a:off x="1600200" y="3573463"/>
            <a:ext cx="7231063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aoblený obdĺžnik 1"/>
          <p:cNvSpPr/>
          <p:nvPr/>
        </p:nvSpPr>
        <p:spPr>
          <a:xfrm>
            <a:off x="1300585" y="476250"/>
            <a:ext cx="287338" cy="273050"/>
          </a:xfrm>
          <a:prstGeom prst="roundRect">
            <a:avLst/>
          </a:prstGeom>
          <a:solidFill>
            <a:srgbClr val="65A4F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27" name="Zaoblený obdĺžnik 26"/>
          <p:cNvSpPr/>
          <p:nvPr/>
        </p:nvSpPr>
        <p:spPr>
          <a:xfrm>
            <a:off x="1312862" y="1059543"/>
            <a:ext cx="287338" cy="273050"/>
          </a:xfrm>
          <a:prstGeom prst="roundRect">
            <a:avLst/>
          </a:prstGeom>
          <a:solidFill>
            <a:srgbClr val="F3F074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60350"/>
            <a:ext cx="6943725" cy="720725"/>
          </a:xfrm>
        </p:spPr>
        <p:txBody>
          <a:bodyPr/>
          <a:lstStyle/>
          <a:p>
            <a:pPr eaLnBrk="1" hangingPunct="1"/>
            <a:r>
              <a:rPr lang="sk-SK" sz="3600" b="1" smtClean="0">
                <a:ln>
                  <a:noFill/>
                </a:ln>
                <a:latin typeface="Arial" panose="020B0604020202020204" pitchFamily="34" charset="0"/>
              </a:rPr>
              <a:t>Alfanumerické klávesy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052513"/>
            <a:ext cx="7929563" cy="35290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sz="2600" dirty="0" smtClean="0">
                <a:solidFill>
                  <a:schemeClr val="tx1"/>
                </a:solidFill>
              </a:rPr>
              <a:t>slúžia na zadávanie písmen, čísiel a symbolov v texte</a:t>
            </a:r>
          </a:p>
          <a:p>
            <a:pPr lvl="1" eaLnBrk="1" hangingPunct="1">
              <a:lnSpc>
                <a:spcPct val="80000"/>
              </a:lnSpc>
            </a:pPr>
            <a:r>
              <a:rPr lang="sk-SK" sz="2200" dirty="0" smtClean="0">
                <a:solidFill>
                  <a:schemeClr val="tx1"/>
                </a:solidFill>
              </a:rPr>
              <a:t>SHIFT – prepínanie veľkých a malých písmen</a:t>
            </a:r>
          </a:p>
          <a:p>
            <a:pPr lvl="1" eaLnBrk="1" hangingPunct="1">
              <a:lnSpc>
                <a:spcPct val="80000"/>
              </a:lnSpc>
            </a:pPr>
            <a:r>
              <a:rPr lang="sk-SK" sz="2200" dirty="0" smtClean="0">
                <a:solidFill>
                  <a:schemeClr val="tx1"/>
                </a:solidFill>
              </a:rPr>
              <a:t>ALT – prepínanie funkcií kláves</a:t>
            </a:r>
          </a:p>
          <a:p>
            <a:pPr lvl="1" eaLnBrk="1" hangingPunct="1">
              <a:lnSpc>
                <a:spcPct val="80000"/>
              </a:lnSpc>
            </a:pPr>
            <a:r>
              <a:rPr lang="sk-SK" sz="2200" dirty="0" smtClean="0">
                <a:solidFill>
                  <a:schemeClr val="tx1"/>
                </a:solidFill>
              </a:rPr>
              <a:t>CTRL  – prepínanie funkcií kláves  </a:t>
            </a:r>
          </a:p>
          <a:p>
            <a:pPr lvl="1" eaLnBrk="1" hangingPunct="1">
              <a:lnSpc>
                <a:spcPct val="80000"/>
              </a:lnSpc>
            </a:pPr>
            <a:r>
              <a:rPr lang="sk-SK" sz="2200" dirty="0" smtClean="0">
                <a:solidFill>
                  <a:schemeClr val="tx1"/>
                </a:solidFill>
              </a:rPr>
              <a:t>SPACE – medzerník </a:t>
            </a:r>
          </a:p>
          <a:p>
            <a:pPr lvl="1" eaLnBrk="1" hangingPunct="1">
              <a:lnSpc>
                <a:spcPct val="80000"/>
              </a:lnSpc>
            </a:pPr>
            <a:r>
              <a:rPr lang="sk-SK" sz="2200" dirty="0" smtClean="0">
                <a:solidFill>
                  <a:schemeClr val="tx1"/>
                </a:solidFill>
              </a:rPr>
              <a:t>BACKSPACE – mazanie znaku</a:t>
            </a:r>
          </a:p>
          <a:p>
            <a:pPr lvl="1" eaLnBrk="1" hangingPunct="1">
              <a:lnSpc>
                <a:spcPct val="80000"/>
              </a:lnSpc>
            </a:pPr>
            <a:r>
              <a:rPr lang="sk-SK" sz="2200" dirty="0" smtClean="0">
                <a:solidFill>
                  <a:schemeClr val="tx1"/>
                </a:solidFill>
              </a:rPr>
              <a:t>CAPS LOCK – prepína veľké písmena</a:t>
            </a:r>
          </a:p>
          <a:p>
            <a:pPr lvl="1" eaLnBrk="1" hangingPunct="1">
              <a:lnSpc>
                <a:spcPct val="80000"/>
              </a:lnSpc>
            </a:pPr>
            <a:r>
              <a:rPr lang="sk-SK" sz="2200" dirty="0" smtClean="0">
                <a:solidFill>
                  <a:schemeClr val="tx1"/>
                </a:solidFill>
              </a:rPr>
              <a:t>TAB – presun kurzoru do preddefinovanej pozície</a:t>
            </a:r>
          </a:p>
        </p:txBody>
      </p:sp>
      <p:pic>
        <p:nvPicPr>
          <p:cNvPr id="13315" name="Picture 5" descr="http://upload.wikimedia.org/wikipedia/commons/thumb/3/3b/Qwertz_sk.svg/799px-Qwertz_sk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11"/>
          <a:stretch>
            <a:fillRect/>
          </a:stretch>
        </p:blipFill>
        <p:spPr bwMode="auto">
          <a:xfrm>
            <a:off x="1952625" y="4481513"/>
            <a:ext cx="6948488" cy="236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aoblený obdĺžnik 6"/>
          <p:cNvSpPr/>
          <p:nvPr/>
        </p:nvSpPr>
        <p:spPr>
          <a:xfrm>
            <a:off x="1259632" y="484188"/>
            <a:ext cx="288925" cy="273050"/>
          </a:xfrm>
          <a:prstGeom prst="roundRect">
            <a:avLst/>
          </a:prstGeom>
          <a:solidFill>
            <a:srgbClr val="7CBAC2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260648"/>
            <a:ext cx="6192837" cy="11525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k-SK" sz="3600" b="1" dirty="0" smtClean="0">
                <a:ln>
                  <a:noFill/>
                </a:ln>
                <a:latin typeface="Arial" panose="020B0604020202020204" pitchFamily="34" charset="0"/>
              </a:rPr>
              <a:t>Windows klávesy</a:t>
            </a:r>
            <a:br>
              <a:rPr lang="sk-SK" sz="3600" b="1" dirty="0" smtClean="0">
                <a:ln>
                  <a:noFill/>
                </a:ln>
                <a:latin typeface="Arial" panose="020B0604020202020204" pitchFamily="34" charset="0"/>
              </a:rPr>
            </a:br>
            <a:r>
              <a:rPr lang="sk-SK" sz="3600" b="1" dirty="0" smtClean="0">
                <a:ln>
                  <a:noFill/>
                </a:ln>
                <a:latin typeface="Arial" panose="020B0604020202020204" pitchFamily="34" charset="0"/>
              </a:rPr>
              <a:t>Aplikačná </a:t>
            </a:r>
            <a:r>
              <a:rPr lang="sk-SK" sz="3600" b="1" dirty="0" err="1" smtClean="0">
                <a:ln>
                  <a:noFill/>
                </a:ln>
                <a:latin typeface="Arial" panose="020B0604020202020204" pitchFamily="34" charset="0"/>
              </a:rPr>
              <a:t>klávesa</a:t>
            </a:r>
            <a:endParaRPr lang="sk-SK" sz="3600" b="1" dirty="0" smtClean="0">
              <a:ln>
                <a:noFill/>
              </a:ln>
              <a:latin typeface="Arial" panose="020B0604020202020204" pitchFamily="34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773238"/>
            <a:ext cx="7921625" cy="115093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sk-SK" sz="2800" dirty="0" smtClean="0">
                <a:solidFill>
                  <a:schemeClr val="tx1"/>
                </a:solidFill>
              </a:rPr>
              <a:t>Windows klávesy otvárajú ponuku “ŠTART“</a:t>
            </a:r>
          </a:p>
          <a:p>
            <a:pPr eaLnBrk="1" hangingPunct="1">
              <a:lnSpc>
                <a:spcPct val="80000"/>
              </a:lnSpc>
            </a:pPr>
            <a:r>
              <a:rPr lang="sk-SK" sz="2800" dirty="0" smtClean="0">
                <a:solidFill>
                  <a:schemeClr val="tx1"/>
                </a:solidFill>
              </a:rPr>
              <a:t>Aplikačná klávesa vo Windows otvorí miestnu ponuku</a:t>
            </a:r>
          </a:p>
        </p:txBody>
      </p:sp>
      <p:pic>
        <p:nvPicPr>
          <p:cNvPr id="14339" name="Picture 5" descr="http://upload.wikimedia.org/wikipedia/commons/thumb/3/3b/Qwertz_sk.svg/799px-Qwertz_sk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11"/>
          <a:stretch>
            <a:fillRect/>
          </a:stretch>
        </p:blipFill>
        <p:spPr bwMode="auto">
          <a:xfrm>
            <a:off x="1013345" y="3140968"/>
            <a:ext cx="7231063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aoblený obdĺžnik 5"/>
          <p:cNvSpPr/>
          <p:nvPr/>
        </p:nvSpPr>
        <p:spPr>
          <a:xfrm>
            <a:off x="1327531" y="414358"/>
            <a:ext cx="287338" cy="273050"/>
          </a:xfrm>
          <a:prstGeom prst="roundRect">
            <a:avLst/>
          </a:prstGeom>
          <a:solidFill>
            <a:srgbClr val="FF7C8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7" name="Zaoblený obdĺžnik 6"/>
          <p:cNvSpPr/>
          <p:nvPr/>
        </p:nvSpPr>
        <p:spPr>
          <a:xfrm>
            <a:off x="1346282" y="952500"/>
            <a:ext cx="287338" cy="273050"/>
          </a:xfrm>
          <a:prstGeom prst="roundRect">
            <a:avLst/>
          </a:prstGeom>
          <a:solidFill>
            <a:srgbClr val="A66CD2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260350"/>
            <a:ext cx="6192837" cy="11525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k-SK" sz="3600" b="1" dirty="0" smtClean="0">
                <a:ln>
                  <a:noFill/>
                </a:ln>
                <a:latin typeface="Arial" panose="020B0604020202020204" pitchFamily="34" charset="0"/>
              </a:rPr>
              <a:t>Kurzorové klávesy</a:t>
            </a:r>
            <a:br>
              <a:rPr lang="sk-SK" sz="3600" b="1" dirty="0" smtClean="0">
                <a:ln>
                  <a:noFill/>
                </a:ln>
                <a:latin typeface="Arial" panose="020B0604020202020204" pitchFamily="34" charset="0"/>
              </a:rPr>
            </a:br>
            <a:r>
              <a:rPr lang="sk-SK" sz="3600" b="1" dirty="0" smtClean="0">
                <a:ln>
                  <a:noFill/>
                </a:ln>
                <a:latin typeface="Arial" panose="020B0604020202020204" pitchFamily="34" charset="0"/>
              </a:rPr>
              <a:t>Numerické klávesy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773238"/>
            <a:ext cx="7921625" cy="208781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sz="2800" dirty="0" smtClean="0">
                <a:solidFill>
                  <a:schemeClr val="tx1"/>
                </a:solidFill>
              </a:rPr>
              <a:t>Kurzorové klávesy slúžia na posun kurzoru po obrazovke</a:t>
            </a:r>
          </a:p>
          <a:p>
            <a:pPr eaLnBrk="1" hangingPunct="1">
              <a:lnSpc>
                <a:spcPct val="80000"/>
              </a:lnSpc>
            </a:pPr>
            <a:r>
              <a:rPr lang="sk-SK" sz="2800" dirty="0" smtClean="0">
                <a:solidFill>
                  <a:schemeClr val="tx1"/>
                </a:solidFill>
              </a:rPr>
              <a:t>Numerické klávesy slúžia na zadávanie čísel a matematických symbolov</a:t>
            </a:r>
          </a:p>
          <a:p>
            <a:pPr lvl="1" eaLnBrk="1" hangingPunct="1">
              <a:lnSpc>
                <a:spcPct val="80000"/>
              </a:lnSpc>
            </a:pPr>
            <a:r>
              <a:rPr lang="sk-SK" sz="2400" dirty="0" smtClean="0">
                <a:solidFill>
                  <a:schemeClr val="tx1"/>
                </a:solidFill>
              </a:rPr>
              <a:t>NUM LOCK – zapína numerickú klávesnicu</a:t>
            </a:r>
          </a:p>
        </p:txBody>
      </p:sp>
      <p:pic>
        <p:nvPicPr>
          <p:cNvPr id="15363" name="Picture 5" descr="http://upload.wikimedia.org/wikipedia/commons/thumb/3/3b/Qwertz_sk.svg/799px-Qwertz_sk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11"/>
          <a:stretch>
            <a:fillRect/>
          </a:stretch>
        </p:blipFill>
        <p:spPr bwMode="auto">
          <a:xfrm>
            <a:off x="1763713" y="4149725"/>
            <a:ext cx="7231062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aoblený obdĺžnik 7"/>
          <p:cNvSpPr/>
          <p:nvPr/>
        </p:nvSpPr>
        <p:spPr>
          <a:xfrm>
            <a:off x="1395866" y="402483"/>
            <a:ext cx="288925" cy="273050"/>
          </a:xfrm>
          <a:prstGeom prst="roundRect">
            <a:avLst/>
          </a:prstGeom>
          <a:solidFill>
            <a:srgbClr val="82D48A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9" name="Zaoblený obdĺžnik 8"/>
          <p:cNvSpPr/>
          <p:nvPr/>
        </p:nvSpPr>
        <p:spPr>
          <a:xfrm>
            <a:off x="1395865" y="944996"/>
            <a:ext cx="288925" cy="273050"/>
          </a:xfrm>
          <a:prstGeom prst="roundRect">
            <a:avLst/>
          </a:prstGeom>
          <a:solidFill>
            <a:srgbClr val="788DB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155575"/>
            <a:ext cx="6624637" cy="720725"/>
          </a:xfrm>
        </p:spPr>
        <p:txBody>
          <a:bodyPr/>
          <a:lstStyle/>
          <a:p>
            <a:pPr eaLnBrk="1" hangingPunct="1"/>
            <a:r>
              <a:rPr lang="sk-SK" sz="3600" b="1" smtClean="0">
                <a:ln>
                  <a:noFill/>
                </a:ln>
                <a:latin typeface="Arial" panose="020B0604020202020204" pitchFamily="34" charset="0"/>
              </a:rPr>
              <a:t>Špeciálne klávesy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936625" y="981075"/>
            <a:ext cx="8145463" cy="38227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sk-SK" sz="2200" dirty="0" smtClean="0">
                <a:solidFill>
                  <a:schemeClr val="tx1"/>
                </a:solidFill>
              </a:rPr>
              <a:t>PRINT SCREEN – vloží obsah obrazovky do schránky</a:t>
            </a:r>
          </a:p>
          <a:p>
            <a:pPr lvl="1" eaLnBrk="1" hangingPunct="1">
              <a:lnSpc>
                <a:spcPct val="80000"/>
              </a:lnSpc>
            </a:pPr>
            <a:r>
              <a:rPr lang="sk-SK" sz="2200" dirty="0" smtClean="0">
                <a:solidFill>
                  <a:schemeClr val="tx1"/>
                </a:solidFill>
              </a:rPr>
              <a:t>SCROLL LOCK – prepína rolovanie po obrazovke</a:t>
            </a:r>
          </a:p>
          <a:p>
            <a:pPr lvl="1" eaLnBrk="1" hangingPunct="1">
              <a:lnSpc>
                <a:spcPct val="80000"/>
              </a:lnSpc>
            </a:pPr>
            <a:r>
              <a:rPr lang="sk-SK" sz="2200" dirty="0" smtClean="0">
                <a:solidFill>
                  <a:schemeClr val="tx1"/>
                </a:solidFill>
              </a:rPr>
              <a:t>PAUSE BREAK – zastavenie vykonávania programu</a:t>
            </a:r>
          </a:p>
          <a:p>
            <a:pPr lvl="1" eaLnBrk="1" hangingPunct="1">
              <a:lnSpc>
                <a:spcPct val="80000"/>
              </a:lnSpc>
            </a:pPr>
            <a:r>
              <a:rPr lang="sk-SK" sz="2200" dirty="0" smtClean="0">
                <a:solidFill>
                  <a:schemeClr val="tx1"/>
                </a:solidFill>
              </a:rPr>
              <a:t>INSERT – prepína režim vkladania a prepisovania textu</a:t>
            </a:r>
          </a:p>
          <a:p>
            <a:pPr lvl="1" eaLnBrk="1" hangingPunct="1">
              <a:lnSpc>
                <a:spcPct val="80000"/>
              </a:lnSpc>
            </a:pPr>
            <a:r>
              <a:rPr lang="sk-SK" sz="2200" dirty="0" smtClean="0">
                <a:solidFill>
                  <a:schemeClr val="tx1"/>
                </a:solidFill>
              </a:rPr>
              <a:t>HOME – posunie kurzor na začiatok riadku</a:t>
            </a:r>
          </a:p>
          <a:p>
            <a:pPr lvl="1" eaLnBrk="1" hangingPunct="1">
              <a:lnSpc>
                <a:spcPct val="80000"/>
              </a:lnSpc>
            </a:pPr>
            <a:r>
              <a:rPr lang="sk-SK" sz="2200" dirty="0" smtClean="0">
                <a:solidFill>
                  <a:schemeClr val="tx1"/>
                </a:solidFill>
              </a:rPr>
              <a:t>DELETE – maže znak na pozícii kurzoru</a:t>
            </a:r>
          </a:p>
          <a:p>
            <a:pPr lvl="1" eaLnBrk="1" hangingPunct="1">
              <a:lnSpc>
                <a:spcPct val="80000"/>
              </a:lnSpc>
            </a:pPr>
            <a:r>
              <a:rPr lang="sk-SK" sz="2200" dirty="0" smtClean="0">
                <a:solidFill>
                  <a:schemeClr val="tx1"/>
                </a:solidFill>
              </a:rPr>
              <a:t>END – posúva kurzor na koniec riadku</a:t>
            </a:r>
          </a:p>
          <a:p>
            <a:pPr lvl="1" eaLnBrk="1" hangingPunct="1">
              <a:lnSpc>
                <a:spcPct val="80000"/>
              </a:lnSpc>
            </a:pPr>
            <a:r>
              <a:rPr lang="sk-SK" sz="2200" dirty="0" smtClean="0">
                <a:solidFill>
                  <a:schemeClr val="tx1"/>
                </a:solidFill>
              </a:rPr>
              <a:t>PAGE UP/DOWN – posunie dokument o obrazovku hore a dole</a:t>
            </a:r>
          </a:p>
          <a:p>
            <a:pPr lvl="1" eaLnBrk="1" hangingPunct="1">
              <a:lnSpc>
                <a:spcPct val="80000"/>
              </a:lnSpc>
            </a:pPr>
            <a:r>
              <a:rPr lang="sk-SK" sz="2200" dirty="0" smtClean="0">
                <a:solidFill>
                  <a:schemeClr val="tx1"/>
                </a:solidFill>
              </a:rPr>
              <a:t>ESC – prerušuje posledný príkaz</a:t>
            </a:r>
          </a:p>
        </p:txBody>
      </p:sp>
      <p:pic>
        <p:nvPicPr>
          <p:cNvPr id="16387" name="Picture 5" descr="http://upload.wikimedia.org/wikipedia/commons/thumb/3/3b/Qwertz_sk.svg/799px-Qwertz_sk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9" b="33049"/>
          <a:stretch>
            <a:fillRect/>
          </a:stretch>
        </p:blipFill>
        <p:spPr bwMode="auto">
          <a:xfrm>
            <a:off x="1619672" y="4653136"/>
            <a:ext cx="6454775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aoblený obdĺžnik 5"/>
          <p:cNvSpPr/>
          <p:nvPr/>
        </p:nvSpPr>
        <p:spPr>
          <a:xfrm>
            <a:off x="2555875" y="379413"/>
            <a:ext cx="287338" cy="27305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íva">
  <a:themeElements>
    <a:clrScheme name="Exekutíva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ív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í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1645</TotalTime>
  <Words>256</Words>
  <Application>Microsoft Office PowerPoint</Application>
  <PresentationFormat>Prezentácia na obrazovke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Exekutíva</vt:lpstr>
      <vt:lpstr>Počítačová klávesnica</vt:lpstr>
      <vt:lpstr>Princíp fungovania</vt:lpstr>
      <vt:lpstr>Spôsob pripojenia</vt:lpstr>
      <vt:lpstr>Rozdelenie kláves</vt:lpstr>
      <vt:lpstr>Funkčné klávesy ENTER klávesy</vt:lpstr>
      <vt:lpstr>Alfanumerické klávesy</vt:lpstr>
      <vt:lpstr>Windows klávesy Aplikačná klávesa</vt:lpstr>
      <vt:lpstr>Kurzorové klávesy Numerické klávesy</vt:lpstr>
      <vt:lpstr>Špeciálne klávesy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Hardvér a softvér osobného počítača</dc:title>
  <dc:creator>Marcinkovia ml.</dc:creator>
  <cp:lastModifiedBy>skola</cp:lastModifiedBy>
  <cp:revision>187</cp:revision>
  <dcterms:created xsi:type="dcterms:W3CDTF">2011-10-25T17:47:05Z</dcterms:created>
  <dcterms:modified xsi:type="dcterms:W3CDTF">2015-07-27T14:55:55Z</dcterms:modified>
</cp:coreProperties>
</file>