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302" r:id="rId3"/>
    <p:sldId id="294" r:id="rId4"/>
    <p:sldId id="257" r:id="rId5"/>
    <p:sldId id="287" r:id="rId6"/>
    <p:sldId id="316" r:id="rId7"/>
    <p:sldId id="280" r:id="rId8"/>
    <p:sldId id="307" r:id="rId9"/>
    <p:sldId id="309" r:id="rId10"/>
    <p:sldId id="314" r:id="rId11"/>
    <p:sldId id="313" r:id="rId12"/>
    <p:sldId id="301" r:id="rId13"/>
    <p:sldId id="303" r:id="rId14"/>
    <p:sldId id="300" r:id="rId15"/>
    <p:sldId id="305" r:id="rId16"/>
    <p:sldId id="267" r:id="rId17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CC"/>
    <a:srgbClr val="00D661"/>
    <a:srgbClr val="66CCFF"/>
    <a:srgbClr val="FF8585"/>
    <a:srgbClr val="FFFF66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348" autoAdjust="0"/>
  </p:normalViewPr>
  <p:slideViewPr>
    <p:cSldViewPr>
      <p:cViewPr>
        <p:scale>
          <a:sx n="100" d="100"/>
          <a:sy n="100" d="100"/>
        </p:scale>
        <p:origin x="-1122" y="4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1331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885988" y="-12806363"/>
            <a:ext cx="18068926" cy="135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292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14884400" y="-12806363"/>
            <a:ext cx="18067338" cy="13552488"/>
          </a:xfrm>
        </p:spPr>
      </p:sp>
      <p:sp>
        <p:nvSpPr>
          <p:cNvPr id="27650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8692-3FDF-4BA7-8DEB-BC8AAAF69F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60737-93AD-4AE7-B427-378C2C9BDA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3050" y="128588"/>
            <a:ext cx="2054225" cy="59880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3450" cy="59880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87843-94B2-465E-B5FA-734B38F8B7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7466-BF75-4BAA-BDF3-B3CA5726E4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DAD94-73B0-42A5-A07A-375D977670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C339E-4E27-4965-BCEE-51267BED64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93E9B-4AD1-45F4-B596-6357DF6836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B0CB-7DE8-4F32-92F4-F0EA0F5B8D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59601-31E3-4F0A-9685-5E167C943D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820E9-062D-4A11-B685-BE855196EF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5DCD2-3AE3-4C76-9F2D-7C723C7974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00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2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00AF13B-00B5-45E6-9472-1E3EFDFC3D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380288" y="0"/>
            <a:ext cx="1763712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825" y="1219200"/>
            <a:ext cx="5976938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95288" y="2349500"/>
            <a:ext cx="66246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0099"/>
              </a:solidFill>
              <a:latin typeface="Verdana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0099"/>
              </a:solidFill>
              <a:latin typeface="Verdana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>
                <a:solidFill>
                  <a:srgbClr val="000099"/>
                </a:solidFill>
                <a:latin typeface="Verdana" pitchFamily="34" charset="0"/>
              </a:rPr>
              <a:t>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14341" name="Tytuł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/>
          <a:lstStyle/>
          <a:p>
            <a: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REKRUTACJA DO KLAS I</a:t>
            </a:r>
            <a:b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SZKÓŁ PODSTAWOWYCH</a:t>
            </a:r>
            <a:b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2018/2019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827584" y="764705"/>
            <a:ext cx="784887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TYPY  ODDZIAŁÓW:</a:t>
            </a:r>
          </a:p>
          <a:p>
            <a:pPr algn="ctr"/>
            <a:endParaRPr lang="pl-PL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  <a:p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ogólnodostępne</a:t>
            </a:r>
          </a:p>
          <a:p>
            <a:endParaRPr lang="pl-PL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pl-PL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integracyjne </a:t>
            </a: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dla dzieci posiadających orzeczenie o potrzebie    </a:t>
            </a:r>
            <a:b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kształcenia specjalnego </a:t>
            </a: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wydane </a:t>
            </a: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ze względu </a:t>
            </a:r>
            <a:b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na niepełnosprawność lub są w trakcie badania </a:t>
            </a:r>
            <a:b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w  poradni psychologiczno-pedagogicznej</a:t>
            </a:r>
          </a:p>
          <a:p>
            <a:pPr algn="ctr"/>
            <a:endParaRPr lang="pl-PL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sportowe </a:t>
            </a: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dla dzieci, które posiadają bardzo dobry stan zdrowia </a:t>
            </a:r>
            <a:b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potwierdzony orzeczeniem wydanym przez lekarza </a:t>
            </a:r>
            <a:b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podstawowej opieki zdrowotnej </a:t>
            </a:r>
          </a:p>
          <a:p>
            <a:pPr algn="just"/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                      oraz </a:t>
            </a:r>
          </a:p>
          <a:p>
            <a:pPr algn="just"/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uzyskali pozytywny  wynik próby sprawności fizycznej</a:t>
            </a:r>
          </a:p>
          <a:p>
            <a:pPr algn="ctr"/>
            <a:endParaRPr lang="pl-PL" sz="2000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l-PL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pl-PL" sz="1400" b="1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endParaRPr lang="pl-PL" sz="1400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pl-PL" sz="1400" b="1" i="1" dirty="0" smtClean="0">
                <a:solidFill>
                  <a:schemeClr val="tx1"/>
                </a:solidFill>
              </a:rPr>
              <a:t> </a:t>
            </a:r>
            <a:endParaRPr lang="pl-PL" b="1" i="1" dirty="0" smtClean="0">
              <a:solidFill>
                <a:schemeClr val="tx1"/>
              </a:solidFill>
            </a:endParaRPr>
          </a:p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835696" y="692696"/>
            <a:ext cx="60486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pl-PL" dirty="0"/>
          </a:p>
        </p:txBody>
      </p:sp>
      <p:sp>
        <p:nvSpPr>
          <p:cNvPr id="18" name="Pagon 17"/>
          <p:cNvSpPr/>
          <p:nvPr/>
        </p:nvSpPr>
        <p:spPr bwMode="auto">
          <a:xfrm>
            <a:off x="683568" y="1844824"/>
            <a:ext cx="216024" cy="360040"/>
          </a:xfrm>
          <a:prstGeom prst="chevron">
            <a:avLst/>
          </a:prstGeom>
          <a:ln>
            <a:headEnd type="none" w="med" len="med"/>
            <a:tailEnd type="none" w="med" len="med"/>
          </a:ln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Pagon 15"/>
          <p:cNvSpPr/>
          <p:nvPr/>
        </p:nvSpPr>
        <p:spPr bwMode="auto">
          <a:xfrm>
            <a:off x="683568" y="2636912"/>
            <a:ext cx="216024" cy="360040"/>
          </a:xfrm>
          <a:prstGeom prst="chevron">
            <a:avLst/>
          </a:prstGeom>
          <a:ln>
            <a:headEnd type="none" w="med" len="med"/>
            <a:tailEnd type="none" w="med" len="med"/>
          </a:ln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Pagon 18"/>
          <p:cNvSpPr/>
          <p:nvPr/>
        </p:nvSpPr>
        <p:spPr bwMode="auto">
          <a:xfrm>
            <a:off x="683568" y="4077072"/>
            <a:ext cx="216024" cy="360040"/>
          </a:xfrm>
          <a:prstGeom prst="chevron">
            <a:avLst/>
          </a:prstGeom>
          <a:ln>
            <a:headEnd type="none" w="med" len="med"/>
            <a:tailEnd type="none" w="med" len="med"/>
          </a:ln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827584" y="1772816"/>
            <a:ext cx="784887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b="1" dirty="0" smtClean="0">
              <a:solidFill>
                <a:schemeClr val="tx1"/>
              </a:solidFill>
              <a:latin typeface="+mn-lt"/>
            </a:endParaRPr>
          </a:p>
          <a:p>
            <a:endParaRPr lang="pl-PL" sz="1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12.03. –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29.03.2018 </a:t>
            </a:r>
            <a:r>
              <a:rPr lang="pl-PL" sz="1400" b="1" dirty="0" err="1" smtClean="0">
                <a:solidFill>
                  <a:schemeClr val="tx1"/>
                </a:solidFill>
                <a:latin typeface="+mn-lt"/>
              </a:rPr>
              <a:t>r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	      </a:t>
            </a:r>
            <a:r>
              <a:rPr lang="pl-PL" sz="1400" b="1" dirty="0" smtClean="0">
                <a:solidFill>
                  <a:schemeClr val="tx1"/>
                </a:solidFill>
              </a:rPr>
              <a:t>–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składanie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„Zgłoszeń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…”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200" i="1" dirty="0" smtClean="0">
                <a:solidFill>
                  <a:schemeClr val="tx1"/>
                </a:solidFill>
                <a:latin typeface="+mn-lt"/>
              </a:rPr>
              <a:t>(uczeń obwodowy)/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200" dirty="0" smtClean="0">
                <a:solidFill>
                  <a:schemeClr val="tx1"/>
                </a:solidFill>
                <a:latin typeface="+mn-lt"/>
              </a:rPr>
              <a:t> „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Wniosków …”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200" i="1" dirty="0" smtClean="0">
                <a:solidFill>
                  <a:schemeClr val="tx1"/>
                </a:solidFill>
                <a:latin typeface="+mn-lt"/>
              </a:rPr>
              <a:t>(uczeń spoza obwodu)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+mn-lt"/>
              </a:rPr>
              <a:t>				         o przyjęcie dziecka do klasy I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podstawowej 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</a:t>
            </a: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16.04.2018 r. , </a:t>
            </a:r>
            <a:r>
              <a:rPr lang="pl-PL" sz="1200" b="1" dirty="0" smtClean="0">
                <a:solidFill>
                  <a:schemeClr val="tx1"/>
                </a:solidFill>
                <a:latin typeface="+mn-lt"/>
              </a:rPr>
              <a:t>godz. 12.00      </a:t>
            </a:r>
            <a:r>
              <a:rPr lang="pl-PL" sz="1400" b="1" dirty="0" smtClean="0">
                <a:solidFill>
                  <a:schemeClr val="tx1"/>
                </a:solidFill>
              </a:rPr>
              <a:t>–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podanie do publicznej wiadomości listy kandydatów 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zakwalifikowanych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+mn-lt"/>
              </a:rPr>
              <a:t>				          i 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niezakwalifikowanych</a:t>
            </a:r>
          </a:p>
          <a:p>
            <a:endParaRPr lang="pl-PL" sz="1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endParaRPr lang="pl-PL" sz="1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16.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b="1" dirty="0" smtClean="0">
                <a:solidFill>
                  <a:schemeClr val="tx1"/>
                </a:solidFill>
              </a:rPr>
              <a:t>–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19.04.2018 r., 	      </a:t>
            </a:r>
            <a:r>
              <a:rPr lang="pl-PL" sz="1400" b="1" dirty="0" smtClean="0">
                <a:solidFill>
                  <a:schemeClr val="tx1"/>
                </a:solidFill>
              </a:rPr>
              <a:t>–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potwierdzenie przez rodzica kandydata woli przyjęcia w  formie pisemnego  </a:t>
            </a:r>
            <a:br>
              <a:rPr lang="pl-PL" sz="14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b="1" dirty="0" smtClean="0">
                <a:solidFill>
                  <a:schemeClr val="tx1"/>
                </a:solidFill>
                <a:latin typeface="+mn-lt"/>
              </a:rPr>
              <a:t>do godz. 15.00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                               oświadczenia</a:t>
            </a: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23.04.2018 r. , </a:t>
            </a:r>
            <a:r>
              <a:rPr lang="pl-PL" sz="1200" b="1" dirty="0" smtClean="0">
                <a:solidFill>
                  <a:schemeClr val="tx1"/>
                </a:solidFill>
                <a:latin typeface="+mn-lt"/>
              </a:rPr>
              <a:t>godz. 12.00      </a:t>
            </a:r>
            <a:r>
              <a:rPr lang="pl-PL" sz="1400" b="1" dirty="0" smtClean="0">
                <a:solidFill>
                  <a:schemeClr val="tx1"/>
                </a:solidFill>
              </a:rPr>
              <a:t>–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ogłoszenie wyników rekrutacji, podanie do publicznej wiadomości listy 						kandydatów 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przyjętych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i 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nieprzyjętych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do klas I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szkół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podstawowych</a:t>
            </a: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endParaRPr lang="pl-PL" sz="1400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pl-PL" sz="1400" b="1" i="1" dirty="0" smtClean="0">
                <a:solidFill>
                  <a:schemeClr val="tx1"/>
                </a:solidFill>
              </a:rPr>
              <a:t> </a:t>
            </a:r>
            <a:endParaRPr lang="pl-PL" b="1" i="1" dirty="0" smtClean="0">
              <a:solidFill>
                <a:schemeClr val="tx1"/>
              </a:solidFill>
            </a:endParaRPr>
          </a:p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835696" y="692696"/>
            <a:ext cx="60486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TERMINY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REKRUTACJI </a:t>
            </a: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DO KLAS I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OGÓLNODOSTĘPNYCH</a:t>
            </a:r>
            <a:endParaRPr lang="pl-PL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755576" y="1772817"/>
            <a:ext cx="78488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b="1" dirty="0" smtClean="0">
              <a:solidFill>
                <a:schemeClr val="tx1"/>
              </a:solidFill>
              <a:latin typeface="+mn-lt"/>
            </a:endParaRPr>
          </a:p>
          <a:p>
            <a:endParaRPr lang="pl-PL" sz="1400" b="1" dirty="0" smtClean="0">
              <a:solidFill>
                <a:schemeClr val="tx1"/>
              </a:solidFill>
              <a:latin typeface="+mn-lt"/>
            </a:endParaRPr>
          </a:p>
          <a:p>
            <a:endParaRPr lang="pl-PL" sz="1400" b="1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endParaRPr lang="pl-PL" sz="1400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pl-PL" sz="1400" b="1" i="1" dirty="0" smtClean="0">
                <a:solidFill>
                  <a:schemeClr val="tx1"/>
                </a:solidFill>
              </a:rPr>
              <a:t> </a:t>
            </a:r>
            <a:endParaRPr lang="pl-PL" b="1" i="1" dirty="0" smtClean="0">
              <a:solidFill>
                <a:schemeClr val="tx1"/>
              </a:solidFill>
            </a:endParaRPr>
          </a:p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187624" y="692696"/>
            <a:ext cx="720080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TERMINY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REKRUTACJI DO KLAS I </a:t>
            </a:r>
          </a:p>
          <a:p>
            <a:pPr algn="ctr" eaLnBrk="0" hangingPunct="0">
              <a:buClr>
                <a:srgbClr val="000000"/>
              </a:buClr>
              <a:buSzPct val="100000"/>
            </a:pPr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INTEGRACYJNYCH</a:t>
            </a:r>
            <a:endParaRPr lang="pl-PL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endParaRPr lang="pl-PL" sz="1200" b="1" dirty="0" smtClean="0">
              <a:solidFill>
                <a:schemeClr val="tx1"/>
              </a:solidFill>
            </a:endParaRPr>
          </a:p>
          <a:p>
            <a:r>
              <a:rPr lang="pl-PL" sz="1200" b="1" dirty="0" smtClean="0">
                <a:solidFill>
                  <a:schemeClr val="tx1"/>
                </a:solidFill>
              </a:rPr>
              <a:t>12.03. – 29.03.2018r.</a:t>
            </a:r>
            <a:r>
              <a:rPr lang="pl-PL" sz="1200" dirty="0" smtClean="0">
                <a:solidFill>
                  <a:schemeClr val="tx1"/>
                </a:solidFill>
              </a:rPr>
              <a:t> 	      </a:t>
            </a:r>
            <a:r>
              <a:rPr lang="pl-PL" sz="1200" b="1" dirty="0" smtClean="0">
                <a:solidFill>
                  <a:schemeClr val="tx1"/>
                </a:solidFill>
              </a:rPr>
              <a:t>–</a:t>
            </a:r>
            <a:r>
              <a:rPr lang="pl-PL" sz="1200" dirty="0" smtClean="0">
                <a:solidFill>
                  <a:schemeClr val="tx1"/>
                </a:solidFill>
              </a:rPr>
              <a:t>  składanie </a:t>
            </a:r>
            <a:r>
              <a:rPr lang="pl-PL" sz="1100" dirty="0" smtClean="0">
                <a:solidFill>
                  <a:schemeClr val="tx1"/>
                </a:solidFill>
              </a:rPr>
              <a:t>„</a:t>
            </a:r>
            <a:r>
              <a:rPr lang="pl-PL" sz="1200" b="1" dirty="0" smtClean="0">
                <a:solidFill>
                  <a:schemeClr val="tx1"/>
                </a:solidFill>
              </a:rPr>
              <a:t>Wniosków …”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sz="1200" dirty="0" smtClean="0">
                <a:solidFill>
                  <a:schemeClr val="tx1"/>
                </a:solidFill>
              </a:rPr>
              <a:t>                                                                     wraz </a:t>
            </a:r>
          </a:p>
          <a:p>
            <a:r>
              <a:rPr lang="pl-PL" sz="1200" dirty="0" smtClean="0">
                <a:solidFill>
                  <a:schemeClr val="tx1"/>
                </a:solidFill>
              </a:rPr>
              <a:t>                                                   z </a:t>
            </a:r>
            <a:r>
              <a:rPr lang="pl-PL" sz="1200" b="1" dirty="0" smtClean="0">
                <a:solidFill>
                  <a:schemeClr val="tx1"/>
                </a:solidFill>
              </a:rPr>
              <a:t>dodatkową dokumentacją </a:t>
            </a:r>
            <a:r>
              <a:rPr lang="pl-PL" sz="1200" dirty="0" smtClean="0">
                <a:solidFill>
                  <a:schemeClr val="tx1"/>
                </a:solidFill>
              </a:rPr>
              <a:t>(</a:t>
            </a:r>
            <a:r>
              <a:rPr lang="pl-PL" sz="1200" i="1" dirty="0" smtClean="0">
                <a:solidFill>
                  <a:schemeClr val="tx1"/>
                </a:solidFill>
              </a:rPr>
              <a:t>Orzeczeniem o potrzebie kształcenia    </a:t>
            </a:r>
            <a:br>
              <a:rPr lang="pl-PL" sz="1200" i="1" dirty="0" smtClean="0">
                <a:solidFill>
                  <a:schemeClr val="tx1"/>
                </a:solidFill>
              </a:rPr>
            </a:br>
            <a:r>
              <a:rPr lang="pl-PL" sz="1200" i="1" dirty="0" smtClean="0">
                <a:solidFill>
                  <a:schemeClr val="tx1"/>
                </a:solidFill>
              </a:rPr>
              <a:t>                                                   specjalnego lub Informacją o wyznaczonym terminie badania w Poradni </a:t>
            </a:r>
            <a:br>
              <a:rPr lang="pl-PL" sz="1200" i="1" dirty="0" smtClean="0">
                <a:solidFill>
                  <a:schemeClr val="tx1"/>
                </a:solidFill>
              </a:rPr>
            </a:br>
            <a:r>
              <a:rPr lang="pl-PL" sz="1200" i="1" dirty="0" smtClean="0">
                <a:solidFill>
                  <a:schemeClr val="tx1"/>
                </a:solidFill>
              </a:rPr>
              <a:t>                                                   Psychologiczno-Pedagogicznej oraz jeśli dziecko posiada to również </a:t>
            </a:r>
            <a:br>
              <a:rPr lang="pl-PL" sz="1200" i="1" dirty="0" smtClean="0">
                <a:solidFill>
                  <a:schemeClr val="tx1"/>
                </a:solidFill>
              </a:rPr>
            </a:br>
            <a:r>
              <a:rPr lang="pl-PL" sz="1200" i="1" dirty="0" smtClean="0">
                <a:solidFill>
                  <a:schemeClr val="tx1"/>
                </a:solidFill>
              </a:rPr>
              <a:t>                                                   Orzeczenie o potrzebie nauczania indywidualnego</a:t>
            </a:r>
            <a:r>
              <a:rPr lang="pl-PL" sz="1200" dirty="0" smtClean="0">
                <a:solidFill>
                  <a:schemeClr val="tx1"/>
                </a:solidFill>
              </a:rPr>
              <a:t>)    </a:t>
            </a:r>
          </a:p>
          <a:p>
            <a:r>
              <a:rPr lang="pl-PL" sz="1200" dirty="0" smtClean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l-PL" sz="1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 ! </a:t>
            </a:r>
            <a:r>
              <a:rPr lang="pl-PL" sz="1100" i="1" dirty="0" smtClean="0">
                <a:solidFill>
                  <a:schemeClr val="tx1"/>
                </a:solidFill>
              </a:rPr>
              <a:t>Jeżeli oddział integracyjny nie jest wskazany we Wniosku w pierwszym </a:t>
            </a:r>
            <a:r>
              <a:rPr lang="pl-PL" sz="1100" i="1" dirty="0" smtClean="0">
                <a:solidFill>
                  <a:schemeClr val="tx1"/>
                </a:solidFill>
              </a:rPr>
              <a:t>wierszu, </a:t>
            </a:r>
            <a:r>
              <a:rPr lang="pl-PL" sz="1100" i="1" dirty="0" smtClean="0">
                <a:solidFill>
                  <a:schemeClr val="tx1"/>
                </a:solidFill>
              </a:rPr>
              <a:t>wówczas należy </a:t>
            </a:r>
            <a:r>
              <a:rPr lang="pl-PL" sz="1100" b="1" i="1" dirty="0" smtClean="0">
                <a:solidFill>
                  <a:schemeClr val="tx1"/>
                </a:solidFill>
              </a:rPr>
              <a:t>dodatkowo Orzeczenie o potrzebie kształcenia  specjalnego lub Informację o terminie badania złożyć </a:t>
            </a:r>
            <a:br>
              <a:rPr lang="pl-PL" sz="1100" b="1" i="1" dirty="0" smtClean="0">
                <a:solidFill>
                  <a:schemeClr val="tx1"/>
                </a:solidFill>
              </a:rPr>
            </a:br>
            <a:r>
              <a:rPr lang="pl-PL" sz="1100" b="1" i="1" dirty="0" smtClean="0">
                <a:solidFill>
                  <a:schemeClr val="tx1"/>
                </a:solidFill>
              </a:rPr>
              <a:t>w szkole z oddziałem integracyjnym.</a:t>
            </a:r>
          </a:p>
          <a:p>
            <a:pPr algn="just"/>
            <a:r>
              <a:rPr lang="pl-PL" sz="1100" i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pl-PL" sz="1200" b="1" dirty="0" smtClean="0">
                <a:solidFill>
                  <a:schemeClr val="tx1"/>
                </a:solidFill>
              </a:rPr>
              <a:t>16.04.2018 r. , </a:t>
            </a:r>
            <a:r>
              <a:rPr lang="pl-PL" sz="1100" b="1" dirty="0" smtClean="0">
                <a:solidFill>
                  <a:schemeClr val="tx1"/>
                </a:solidFill>
              </a:rPr>
              <a:t>godz. 12.00      </a:t>
            </a:r>
            <a:r>
              <a:rPr lang="pl-PL" sz="1200" b="1" dirty="0" smtClean="0">
                <a:solidFill>
                  <a:schemeClr val="tx1"/>
                </a:solidFill>
              </a:rPr>
              <a:t>– </a:t>
            </a:r>
            <a:r>
              <a:rPr lang="pl-PL" sz="1200" dirty="0" smtClean="0">
                <a:solidFill>
                  <a:schemeClr val="tx1"/>
                </a:solidFill>
              </a:rPr>
              <a:t>podanie do publicznej wiadomości listy kandydatów    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200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pl-PL" sz="1200" b="1" dirty="0" smtClean="0">
                <a:solidFill>
                  <a:schemeClr val="accent1">
                    <a:lumMod val="50000"/>
                  </a:schemeClr>
                </a:solidFill>
              </a:rPr>
              <a:t>zakwalifikowanych</a:t>
            </a:r>
            <a:r>
              <a:rPr lang="pl-PL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200" dirty="0" smtClean="0">
                <a:solidFill>
                  <a:schemeClr val="tx1"/>
                </a:solidFill>
              </a:rPr>
              <a:t>i </a:t>
            </a:r>
            <a:r>
              <a:rPr lang="pl-PL" sz="1200" b="1" dirty="0" smtClean="0">
                <a:solidFill>
                  <a:schemeClr val="accent1">
                    <a:lumMod val="50000"/>
                  </a:schemeClr>
                </a:solidFill>
              </a:rPr>
              <a:t>niezakwalifikowanych</a:t>
            </a:r>
          </a:p>
          <a:p>
            <a:endParaRPr lang="pl-PL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l-PL" sz="1200" b="1" dirty="0" smtClean="0">
                <a:solidFill>
                  <a:schemeClr val="tx1"/>
                </a:solidFill>
              </a:rPr>
              <a:t>16.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  <a:r>
              <a:rPr lang="pl-PL" sz="1200" b="1" dirty="0" smtClean="0">
                <a:solidFill>
                  <a:schemeClr val="tx1"/>
                </a:solidFill>
              </a:rPr>
              <a:t>– 19.04.2018 r., 	     – </a:t>
            </a:r>
            <a:r>
              <a:rPr lang="pl-PL" sz="1200" dirty="0" smtClean="0">
                <a:solidFill>
                  <a:schemeClr val="tx1"/>
                </a:solidFill>
              </a:rPr>
              <a:t>potwierdzenie przez rodzica kandydata woli przyjęcia    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100" b="1" dirty="0" smtClean="0">
                <a:solidFill>
                  <a:schemeClr val="tx1"/>
                </a:solidFill>
              </a:rPr>
              <a:t>do </a:t>
            </a:r>
            <a:r>
              <a:rPr lang="pl-PL" sz="1100" b="1" dirty="0" smtClean="0">
                <a:solidFill>
                  <a:schemeClr val="tx1"/>
                </a:solidFill>
              </a:rPr>
              <a:t>godz.15.00</a:t>
            </a:r>
            <a:r>
              <a:rPr lang="pl-PL" sz="1200" dirty="0" smtClean="0">
                <a:solidFill>
                  <a:schemeClr val="tx1"/>
                </a:solidFill>
              </a:rPr>
              <a:t>                            </a:t>
            </a:r>
            <a:r>
              <a:rPr lang="pl-PL" sz="1200" dirty="0" smtClean="0">
                <a:solidFill>
                  <a:schemeClr val="tx1"/>
                </a:solidFill>
              </a:rPr>
              <a:t>w  formie pisemnego  oświadczenia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200" dirty="0" smtClean="0">
                <a:solidFill>
                  <a:schemeClr val="tx1"/>
                </a:solidFill>
              </a:rPr>
              <a:t>                               </a:t>
            </a:r>
          </a:p>
          <a:p>
            <a:endParaRPr lang="pl-PL" sz="1200" dirty="0" smtClean="0">
              <a:solidFill>
                <a:schemeClr val="tx1"/>
              </a:solidFill>
            </a:endParaRPr>
          </a:p>
          <a:p>
            <a:r>
              <a:rPr lang="pl-PL" sz="1200" b="1" dirty="0" smtClean="0">
                <a:solidFill>
                  <a:schemeClr val="tx1"/>
                </a:solidFill>
              </a:rPr>
              <a:t>23.04.2018 r. , </a:t>
            </a:r>
            <a:r>
              <a:rPr lang="pl-PL" sz="1100" b="1" dirty="0" smtClean="0">
                <a:solidFill>
                  <a:schemeClr val="tx1"/>
                </a:solidFill>
              </a:rPr>
              <a:t>godz. 12.00      </a:t>
            </a:r>
            <a:r>
              <a:rPr lang="pl-PL" sz="1200" b="1" dirty="0" smtClean="0">
                <a:solidFill>
                  <a:schemeClr val="tx1"/>
                </a:solidFill>
              </a:rPr>
              <a:t>– </a:t>
            </a:r>
            <a:r>
              <a:rPr lang="pl-PL" sz="1200" dirty="0" smtClean="0">
                <a:solidFill>
                  <a:schemeClr val="tx1"/>
                </a:solidFill>
              </a:rPr>
              <a:t>ogłoszenie wyników rekrutacji, podanie do publicznej 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200" dirty="0" smtClean="0">
                <a:solidFill>
                  <a:schemeClr val="tx1"/>
                </a:solidFill>
              </a:rPr>
              <a:t>                                                  wiadomości listy kandydatów </a:t>
            </a:r>
            <a:r>
              <a:rPr lang="pl-PL" sz="1200" b="1" dirty="0" smtClean="0">
                <a:solidFill>
                  <a:schemeClr val="accent1">
                    <a:lumMod val="50000"/>
                  </a:schemeClr>
                </a:solidFill>
              </a:rPr>
              <a:t>przyjętych</a:t>
            </a:r>
            <a:r>
              <a:rPr lang="pl-PL" sz="1200" dirty="0" smtClean="0">
                <a:solidFill>
                  <a:schemeClr val="tx1"/>
                </a:solidFill>
              </a:rPr>
              <a:t> i </a:t>
            </a:r>
            <a:r>
              <a:rPr lang="pl-PL" sz="1200" b="1" dirty="0" smtClean="0">
                <a:solidFill>
                  <a:schemeClr val="accent1">
                    <a:lumMod val="50000"/>
                  </a:schemeClr>
                </a:solidFill>
              </a:rPr>
              <a:t>nieprzyjętych</a:t>
            </a:r>
            <a:r>
              <a:rPr lang="pl-PL" sz="1200" dirty="0" smtClean="0">
                <a:solidFill>
                  <a:schemeClr val="tx1"/>
                </a:solidFill>
              </a:rPr>
              <a:t> do klas I </a:t>
            </a:r>
            <a:r>
              <a:rPr lang="pl-PL" sz="1200" dirty="0" err="1" smtClean="0">
                <a:solidFill>
                  <a:schemeClr val="tx1"/>
                </a:solidFill>
              </a:rPr>
              <a:t>szkół</a:t>
            </a:r>
            <a:r>
              <a:rPr lang="pl-PL" sz="1200" dirty="0" smtClean="0">
                <a:solidFill>
                  <a:schemeClr val="tx1"/>
                </a:solidFill>
              </a:rPr>
              <a:t>  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200" dirty="0" smtClean="0">
                <a:solidFill>
                  <a:schemeClr val="tx1"/>
                </a:solidFill>
              </a:rPr>
              <a:t>                                                  podstawowych</a:t>
            </a:r>
          </a:p>
          <a:p>
            <a:pPr algn="ctr" eaLnBrk="0" hangingPunct="0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1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755576" y="1628800"/>
            <a:ext cx="7992888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15 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Zespole Szkół Ogólnokształcących Nr 9, ul. A. Małkowskiego 12, </a:t>
            </a:r>
          </a:p>
          <a:p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tel. 91/ 4892926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21  z Oddziałami Integracyjnymi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S. I. Witkiewicza 40, tel. 91/ 4532480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41  z Oddziałami Integracyjnymi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Cyryla i Metodego 44, tel. 91/ 4220234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45  z Oddziałami Integracyjnymi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Benesza 75, tel. 91/ 4327293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54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gen. L. Rayskiego 9, tel. 91/ 4345004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63 z Oddziałami Integracyjnymi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Grodzka 23, tel. 91/ 4332924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74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Seledynowa 50, tel. 91/ 4631791</a:t>
            </a:r>
          </a:p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475656" y="692697"/>
            <a:ext cx="66967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WYKAZ SZKÓŁ,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W KTÓRYCH PLANUJE SIĘ UTWORZENIE KLAS I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INTEGRACYJNYCH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827584" y="1471910"/>
            <a:ext cx="7992888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3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pl-PL" sz="12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pl-PL" sz="12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pl-PL" sz="12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12.03 – 16.03.2018 r. –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składanie </a:t>
            </a:r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Wniosków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228600" indent="-228600" algn="just"/>
            <a:endParaRPr lang="pl-PL" sz="1200" dirty="0" smtClean="0">
              <a:solidFill>
                <a:schemeClr val="tx1"/>
              </a:solidFill>
              <a:latin typeface="+mj-lt"/>
            </a:endParaRPr>
          </a:p>
          <a:p>
            <a:pPr lvl="0"/>
            <a:endParaRPr lang="pl-PL" sz="1200" dirty="0" smtClean="0">
              <a:solidFill>
                <a:schemeClr val="accent2"/>
              </a:solidFill>
              <a:latin typeface="+mj-lt"/>
            </a:endParaRPr>
          </a:p>
          <a:p>
            <a:pPr algn="just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16.03. – 22.03.2018 r. –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przeprowadzenie prób sprawności fizycznej</a:t>
            </a:r>
          </a:p>
          <a:p>
            <a:pPr algn="just"/>
            <a:r>
              <a:rPr lang="pl-PL" sz="1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 !</a:t>
            </a:r>
            <a:r>
              <a:rPr lang="pl-PL" sz="1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l-PL" sz="1100" i="1" dirty="0" smtClean="0">
                <a:solidFill>
                  <a:schemeClr val="tx1"/>
                </a:solidFill>
                <a:latin typeface="+mn-lt"/>
              </a:rPr>
              <a:t>1)</a:t>
            </a:r>
            <a:r>
              <a:rPr lang="pl-PL" sz="1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i="1" dirty="0" smtClean="0">
                <a:solidFill>
                  <a:schemeClr val="tx1"/>
                </a:solidFill>
              </a:rPr>
              <a:t>Każda ze </a:t>
            </a:r>
            <a:r>
              <a:rPr lang="pl-PL" sz="1000" i="1" dirty="0" err="1" smtClean="0">
                <a:solidFill>
                  <a:schemeClr val="tx1"/>
                </a:solidFill>
              </a:rPr>
              <a:t>szkół</a:t>
            </a:r>
            <a:r>
              <a:rPr lang="pl-PL" sz="1000" i="1" dirty="0" smtClean="0">
                <a:solidFill>
                  <a:schemeClr val="tx1"/>
                </a:solidFill>
              </a:rPr>
              <a:t> sportowych ustala własne terminy prób sprawności fizycznej, dlatego należy zapoznać się ze szczegółowym harmonogramem przeprowadzenia prób sprawności fizycznej w wybranej szkole.</a:t>
            </a:r>
          </a:p>
          <a:p>
            <a:pPr algn="just"/>
            <a:r>
              <a:rPr lang="pl-PL" sz="1000" i="1" dirty="0" smtClean="0">
                <a:solidFill>
                  <a:schemeClr val="tx1"/>
                </a:solidFill>
              </a:rPr>
              <a:t>	       2) Przystąpienie kandydata do próby sprawności fizycznej jest obowiązkowe. </a:t>
            </a:r>
          </a:p>
          <a:p>
            <a:pPr lvl="0" algn="just"/>
            <a:endParaRPr lang="pl-PL" sz="1200" dirty="0" smtClean="0">
              <a:solidFill>
                <a:schemeClr val="tx1"/>
              </a:solidFill>
              <a:latin typeface="+mj-lt"/>
            </a:endParaRPr>
          </a:p>
          <a:p>
            <a:pPr lvl="0" algn="just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23.03.2018 r., godz.12.00 –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podanie do publicznej wiadomości listy kandydatów, którzy uzyskali pozytywne wyniki    </a:t>
            </a:r>
            <a:br>
              <a:rPr lang="pl-PL" sz="1300" dirty="0" smtClean="0">
                <a:solidFill>
                  <a:schemeClr val="tx1"/>
                </a:solidFill>
                <a:latin typeface="+mj-lt"/>
              </a:rPr>
            </a:b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                                                   prób sprawności fizycznej</a:t>
            </a:r>
          </a:p>
          <a:p>
            <a:pPr lvl="0" algn="just"/>
            <a:endParaRPr lang="pl-PL" sz="1300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16.04.2018 r., godz. 12.00 –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podanie do publicznej wiadomości listy kandydatów zakwalifikowanych</a:t>
            </a:r>
            <a:br>
              <a:rPr lang="pl-PL" sz="1300" dirty="0" smtClean="0">
                <a:solidFill>
                  <a:schemeClr val="tx1"/>
                </a:solidFill>
                <a:latin typeface="+mj-lt"/>
              </a:rPr>
            </a:b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                                                  i niezakwalifikowanych</a:t>
            </a:r>
          </a:p>
          <a:p>
            <a:pPr lvl="0" algn="just"/>
            <a:endParaRPr lang="pl-PL" sz="1200" dirty="0" smtClean="0">
              <a:solidFill>
                <a:schemeClr val="tx1"/>
              </a:solidFill>
              <a:latin typeface="+mj-lt"/>
            </a:endParaRPr>
          </a:p>
          <a:p>
            <a:pPr lvl="0" algn="just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16.04. – 19.04.2018 r. –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potwierdzenie przez rodzica kandydata  woli przyjęcia w formie pisemnego oświadczenia</a:t>
            </a:r>
          </a:p>
          <a:p>
            <a:pPr lvl="0" algn="just"/>
            <a:endParaRPr lang="pl-PL" sz="1300" dirty="0" smtClean="0">
              <a:solidFill>
                <a:schemeClr val="tx1"/>
              </a:solidFill>
              <a:latin typeface="+mj-lt"/>
            </a:endParaRPr>
          </a:p>
          <a:p>
            <a:pPr lvl="0" algn="just"/>
            <a:endParaRPr lang="pl-PL" sz="1200" dirty="0" smtClean="0">
              <a:solidFill>
                <a:schemeClr val="tx1"/>
              </a:solidFill>
              <a:latin typeface="+mj-lt"/>
            </a:endParaRPr>
          </a:p>
          <a:p>
            <a:pPr lvl="0" algn="just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23.04.2018 r., godz. 12.00  – 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podanie do publicznej wiadomości listy kandydatów przyjętych i nieprzyjętych</a:t>
            </a:r>
          </a:p>
          <a:p>
            <a:endParaRPr lang="pl-PL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835696" y="620688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TERMINY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REKRUTACJI DO KLAS I </a:t>
            </a:r>
          </a:p>
          <a:p>
            <a:pPr algn="ctr" eaLnBrk="0" hangingPunct="0">
              <a:buClr>
                <a:srgbClr val="000000"/>
              </a:buClr>
              <a:buSzPct val="100000"/>
            </a:pPr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SPORTOWYCH</a:t>
            </a:r>
            <a:endParaRPr lang="pl-PL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251520" y="1628800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3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l-PL" sz="1300" b="1" dirty="0" smtClean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Sportowa Szkoła Podstawowa</a:t>
            </a:r>
            <a:r>
              <a:rPr lang="pl-PL" sz="1200" dirty="0" smtClean="0">
                <a:solidFill>
                  <a:schemeClr val="tx1"/>
                </a:solidFill>
              </a:rPr>
              <a:t> w Centrum Mistrzostwa Sportowego </a:t>
            </a:r>
            <a:r>
              <a:rPr lang="pl-PL" sz="1200" i="1" dirty="0" smtClean="0">
                <a:solidFill>
                  <a:schemeClr val="tx1"/>
                </a:solidFill>
              </a:rPr>
              <a:t>(profil pływacki)</a:t>
            </a:r>
            <a:r>
              <a:rPr lang="pl-PL" sz="1200" dirty="0" smtClean="0">
                <a:solidFill>
                  <a:schemeClr val="tx1"/>
                </a:solidFill>
              </a:rPr>
              <a:t>, ul. Mazurska 40, tel. 91 4885288</a:t>
            </a:r>
          </a:p>
          <a:p>
            <a:pPr lvl="0">
              <a:buFontTx/>
              <a:buChar char="-"/>
            </a:pPr>
            <a:endParaRPr lang="pl-PL" sz="1200" b="1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Sportowa Szkoła Podstawowa Nr 2 </a:t>
            </a:r>
            <a:r>
              <a:rPr lang="pl-PL" sz="1200" dirty="0" smtClean="0">
                <a:solidFill>
                  <a:schemeClr val="tx1"/>
                </a:solidFill>
              </a:rPr>
              <a:t>w Centrum Kształcenia Sportowego </a:t>
            </a:r>
            <a:r>
              <a:rPr lang="pl-PL" sz="1200" i="1" dirty="0" smtClean="0">
                <a:solidFill>
                  <a:schemeClr val="tx1"/>
                </a:solidFill>
              </a:rPr>
              <a:t>(profil pływacki)</a:t>
            </a:r>
            <a:r>
              <a:rPr lang="pl-PL" sz="1200" dirty="0" smtClean="0">
                <a:solidFill>
                  <a:schemeClr val="tx1"/>
                </a:solidFill>
              </a:rPr>
              <a:t>,  ul. L. Rydla 49, tel. 91 4627260</a:t>
            </a:r>
          </a:p>
          <a:p>
            <a:pPr lvl="0">
              <a:buFontTx/>
              <a:buChar char="-"/>
            </a:pPr>
            <a:endParaRPr lang="pl-PL" sz="1200" b="1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Sportowa Szkoła Podstawowa Nr 33 </a:t>
            </a:r>
            <a:r>
              <a:rPr lang="pl-PL" sz="1200" dirty="0" smtClean="0">
                <a:solidFill>
                  <a:schemeClr val="tx1"/>
                </a:solidFill>
              </a:rPr>
              <a:t>w Zespole Szkół Sportowych </a:t>
            </a:r>
            <a:r>
              <a:rPr lang="pl-PL" sz="1200" i="1" dirty="0" smtClean="0">
                <a:solidFill>
                  <a:schemeClr val="tx1"/>
                </a:solidFill>
              </a:rPr>
              <a:t>(gimnastyka sportowa, gimnastyka artystyczna dziewcząt, tenis stołowy),</a:t>
            </a:r>
            <a:r>
              <a:rPr lang="pl-PL" sz="1200" dirty="0" smtClean="0">
                <a:solidFill>
                  <a:schemeClr val="tx1"/>
                </a:solidFill>
              </a:rPr>
              <a:t> ul. Małopolska 22, tel. 91 4335897</a:t>
            </a:r>
          </a:p>
          <a:p>
            <a:pPr lvl="0"/>
            <a:endParaRPr lang="pl-PL" sz="1200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Szkoła Podstawowa Nr 35 </a:t>
            </a:r>
            <a:r>
              <a:rPr lang="pl-PL" sz="1200" i="1" dirty="0" smtClean="0">
                <a:solidFill>
                  <a:schemeClr val="tx1"/>
                </a:solidFill>
              </a:rPr>
              <a:t>(gimnastyka artystyczna dziewcząt, gimnastyka sportowa chłopców)</a:t>
            </a:r>
            <a:r>
              <a:rPr lang="pl-PL" sz="1200" dirty="0" smtClean="0">
                <a:solidFill>
                  <a:schemeClr val="tx1"/>
                </a:solidFill>
              </a:rPr>
              <a:t>, ul. </a:t>
            </a:r>
            <a:r>
              <a:rPr lang="pl-PL" sz="1200" dirty="0" err="1" smtClean="0">
                <a:solidFill>
                  <a:schemeClr val="tx1"/>
                </a:solidFill>
              </a:rPr>
              <a:t>Świętoborzyców</a:t>
            </a:r>
            <a:r>
              <a:rPr lang="pl-PL" sz="1200" dirty="0" smtClean="0">
                <a:solidFill>
                  <a:schemeClr val="tx1"/>
                </a:solidFill>
              </a:rPr>
              <a:t> 40,  tel. 91 4422465</a:t>
            </a:r>
          </a:p>
          <a:p>
            <a:pPr lvl="0"/>
            <a:endParaRPr lang="pl-PL" sz="1200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Szkoła Podstawowa Nr 51 </a:t>
            </a:r>
            <a:r>
              <a:rPr lang="pl-PL" sz="1200" i="1" dirty="0" smtClean="0">
                <a:solidFill>
                  <a:schemeClr val="tx1"/>
                </a:solidFill>
              </a:rPr>
              <a:t>(profil pływacki)</a:t>
            </a:r>
            <a:r>
              <a:rPr lang="pl-PL" sz="1200" dirty="0" smtClean="0">
                <a:solidFill>
                  <a:schemeClr val="tx1"/>
                </a:solidFill>
              </a:rPr>
              <a:t>, ul. Jodłowa 21, tel. 91 4523324</a:t>
            </a:r>
          </a:p>
          <a:p>
            <a:pPr lvl="0"/>
            <a:endParaRPr lang="pl-PL" sz="1200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Szkoła Podstawowa Nr 55 </a:t>
            </a:r>
            <a:r>
              <a:rPr lang="pl-PL" sz="1200" dirty="0" smtClean="0">
                <a:solidFill>
                  <a:schemeClr val="tx1"/>
                </a:solidFill>
              </a:rPr>
              <a:t>w Zespole Szkół Ogólnokształcących Nr 3 </a:t>
            </a:r>
            <a:r>
              <a:rPr lang="pl-PL" sz="1200" i="1" dirty="0" smtClean="0">
                <a:solidFill>
                  <a:schemeClr val="tx1"/>
                </a:solidFill>
              </a:rPr>
              <a:t>(profil pływacki, gimnastyka artystyczna dziewcząt, gimnastyka sportowa chłopców)</a:t>
            </a:r>
            <a:r>
              <a:rPr lang="pl-PL" sz="1200" dirty="0" smtClean="0">
                <a:solidFill>
                  <a:schemeClr val="tx1"/>
                </a:solidFill>
              </a:rPr>
              <a:t>, ul. Orawska 1, tel. 91 4820078</a:t>
            </a:r>
          </a:p>
          <a:p>
            <a:pPr lvl="0">
              <a:buFontTx/>
              <a:buChar char="-"/>
            </a:pPr>
            <a:endParaRPr lang="pl-PL" sz="1200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Szkoła Podstawowa Nr 56 </a:t>
            </a:r>
            <a:r>
              <a:rPr lang="pl-PL" sz="1200" i="1" dirty="0" smtClean="0">
                <a:solidFill>
                  <a:schemeClr val="tx1"/>
                </a:solidFill>
              </a:rPr>
              <a:t>(profil pływacki)</a:t>
            </a:r>
            <a:r>
              <a:rPr lang="pl-PL" sz="1200" dirty="0" smtClean="0">
                <a:solidFill>
                  <a:schemeClr val="tx1"/>
                </a:solidFill>
              </a:rPr>
              <a:t>, ul. Malczewskiego 22, tel. 91 8121665</a:t>
            </a:r>
          </a:p>
          <a:p>
            <a:pPr algn="just"/>
            <a:endParaRPr lang="pl-PL" sz="1300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pl-PL" sz="1300" b="1" dirty="0" smtClean="0">
              <a:solidFill>
                <a:schemeClr val="tx1"/>
              </a:solidFill>
              <a:latin typeface="+mj-lt"/>
            </a:endParaRPr>
          </a:p>
          <a:p>
            <a:endParaRPr lang="pl-PL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835696" y="620688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WYKAZ SZKÓŁ,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 KTÓRYCH PLANUJE SIĘ UTWORZENIE KLAS I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SPORTOWYCH</a:t>
            </a:r>
            <a:endParaRPr lang="pl-PL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9144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355975" y="2205038"/>
            <a:ext cx="2371725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969696"/>
                </a:solidFill>
              </a:rPr>
              <a:t>Wydział Oświaty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969696"/>
                </a:solidFill>
              </a:rPr>
              <a:t>Urząd Miasta Szczecin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969696"/>
                </a:solidFill>
              </a:rPr>
              <a:t>2018</a:t>
            </a:r>
            <a:endParaRPr lang="pl-PL" sz="1600" b="1" dirty="0">
              <a:solidFill>
                <a:srgbClr val="969696"/>
              </a:solidFill>
            </a:endParaRP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2000250"/>
            <a:ext cx="1601788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771900" y="5802313"/>
            <a:ext cx="14192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ts val="5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>
                <a:solidFill>
                  <a:srgbClr val="000000"/>
                </a:solidFill>
                <a:latin typeface="Calibri" pitchFamily="34" charset="0"/>
              </a:rPr>
              <a:t>www.szczecin.eu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1258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ytuł 15"/>
          <p:cNvSpPr txBox="1">
            <a:spLocks/>
          </p:cNvSpPr>
          <p:nvPr/>
        </p:nvSpPr>
        <p:spPr bwMode="auto">
          <a:xfrm>
            <a:off x="457200" y="128588"/>
            <a:ext cx="8507413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INFORMACJE O SZKOŁACH, DOKUMENTY,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INSTRUKCJE, ZASADY, KRYTERIA I TERMINY REKRUTACJI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DO KLAS PIERWSZYCH SZKÓŁ PODSTAWOWYCH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NA ROK SZKOLNY 2018/2019</a:t>
            </a:r>
            <a:endParaRPr lang="pl-PL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endParaRPr lang="pl-PL" sz="2000" b="1" dirty="0"/>
          </a:p>
          <a:p>
            <a:r>
              <a:rPr lang="pl-PL" sz="2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INFORMATOR: </a:t>
            </a:r>
          </a:p>
          <a:p>
            <a:pPr algn="ctr"/>
            <a:r>
              <a:rPr lang="pl-PL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pl-PL" sz="20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://nabor.pcss.pl/szczecin</a:t>
            </a:r>
            <a:r>
              <a:rPr lang="pl-PL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/>
            <a:endParaRPr lang="pl-PL" sz="1400" b="1" u="sng" dirty="0" smtClean="0">
              <a:solidFill>
                <a:srgbClr val="262699"/>
              </a:solidFill>
            </a:endParaRPr>
          </a:p>
          <a:p>
            <a:endParaRPr lang="pl-PL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l-PL" sz="1100" i="1" dirty="0" smtClean="0">
              <a:solidFill>
                <a:schemeClr val="tx1"/>
              </a:solidFill>
              <a:latin typeface="+mj-lt"/>
            </a:endParaRPr>
          </a:p>
          <a:p>
            <a:endParaRPr lang="pl-PL" sz="1400" i="1" dirty="0" smtClean="0">
              <a:solidFill>
                <a:schemeClr val="tx1"/>
              </a:solidFill>
            </a:endParaRP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endParaRPr lang="pl-PL" sz="1400" b="1" u="sng" dirty="0" smtClean="0">
              <a:solidFill>
                <a:srgbClr val="262699"/>
              </a:solidFill>
            </a:endParaRPr>
          </a:p>
          <a:p>
            <a:pPr algn="ctr"/>
            <a:endParaRPr lang="pl-PL" sz="1400" b="1" u="sng" dirty="0" smtClean="0">
              <a:solidFill>
                <a:srgbClr val="262699"/>
              </a:solidFill>
            </a:endParaRPr>
          </a:p>
          <a:p>
            <a:pPr algn="ctr"/>
            <a:endParaRPr lang="pl-PL" sz="1400" b="1" u="sng" dirty="0" smtClean="0">
              <a:solidFill>
                <a:srgbClr val="262699"/>
              </a:solidFill>
            </a:endParaRPr>
          </a:p>
          <a:p>
            <a:pPr algn="ctr"/>
            <a:endParaRPr lang="pl-PL" sz="1400" b="1" u="sng" dirty="0" smtClean="0">
              <a:solidFill>
                <a:srgbClr val="262699"/>
              </a:solidFill>
            </a:endParaRPr>
          </a:p>
          <a:p>
            <a:pPr algn="ctr"/>
            <a:endParaRPr lang="pl-PL" sz="1400" b="1" dirty="0" smtClean="0">
              <a:solidFill>
                <a:srgbClr val="262699"/>
              </a:solidFill>
            </a:endParaRPr>
          </a:p>
          <a:p>
            <a:pPr algn="ctr"/>
            <a:endParaRPr lang="pl-PL" b="1" dirty="0" smtClean="0">
              <a:solidFill>
                <a:srgbClr val="002060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lvl="0"/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200" dirty="0" smtClean="0">
              <a:solidFill>
                <a:schemeClr val="tx1"/>
              </a:solidFill>
            </a:endParaRPr>
          </a:p>
          <a:p>
            <a:endParaRPr lang="pl-PL" sz="1200" dirty="0" smtClean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  <a:p>
            <a:pPr algn="ctr" eaLnBrk="0" hangingPunct="0">
              <a:buClr>
                <a:srgbClr val="000000"/>
              </a:buClr>
              <a:buSzPct val="100000"/>
            </a:pPr>
            <a:endParaRPr lang="pl-PL" sz="1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</a:pPr>
            <a:endParaRPr lang="pl-PL" sz="1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</a:pPr>
            <a:endParaRPr lang="pl-PL" sz="1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</a:pPr>
            <a:r>
              <a:rPr lang="pl-PL" sz="1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pl-PL" sz="1400" dirty="0">
              <a:solidFill>
                <a:schemeClr val="tx1"/>
              </a:solidFill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3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Symbol zastępczy zawartości 16"/>
          <p:cNvSpPr txBox="1">
            <a:spLocks/>
          </p:cNvSpPr>
          <p:nvPr/>
        </p:nvSpPr>
        <p:spPr>
          <a:xfrm>
            <a:off x="395536" y="1124744"/>
            <a:ext cx="8353425" cy="52562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2000" kern="0" dirty="0">
              <a:solidFill>
                <a:srgbClr val="000000"/>
              </a:solidFill>
              <a:latin typeface="+mn-lt"/>
              <a:sym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ytuł 15"/>
          <p:cNvSpPr txBox="1">
            <a:spLocks/>
          </p:cNvSpPr>
          <p:nvPr/>
        </p:nvSpPr>
        <p:spPr>
          <a:xfrm>
            <a:off x="457200" y="128588"/>
            <a:ext cx="8220075" cy="121218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sz="3200" kern="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l-PL" sz="3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PODSTAWOWE </a:t>
            </a:r>
            <a:r>
              <a:rPr lang="pl-PL" sz="32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AKTY PRAWNE:</a:t>
            </a:r>
          </a:p>
        </p:txBody>
      </p:sp>
      <p:sp>
        <p:nvSpPr>
          <p:cNvPr id="4" name="Symbol zastępczy zawartości 16"/>
          <p:cNvSpPr txBox="1">
            <a:spLocks/>
          </p:cNvSpPr>
          <p:nvPr/>
        </p:nvSpPr>
        <p:spPr>
          <a:xfrm>
            <a:off x="395288" y="1557338"/>
            <a:ext cx="8220075" cy="4516437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pl-PL" b="1" kern="0" dirty="0">
                <a:solidFill>
                  <a:srgbClr val="000000"/>
                </a:solidFill>
                <a:latin typeface="+mj-lt"/>
                <a:sym typeface="Symbol"/>
              </a:rPr>
              <a:t>Ustawa z </a:t>
            </a:r>
            <a:r>
              <a:rPr lang="pl-PL" b="1" kern="0" dirty="0" smtClean="0">
                <a:solidFill>
                  <a:srgbClr val="000000"/>
                </a:solidFill>
                <a:latin typeface="+mj-lt"/>
                <a:sym typeface="Symbol"/>
              </a:rPr>
              <a:t>dnia 14 grudnia 2016 r. – Prawo oświatowe </a:t>
            </a:r>
            <a:r>
              <a:rPr lang="pl-PL" kern="0" dirty="0" smtClean="0">
                <a:solidFill>
                  <a:srgbClr val="000000"/>
                </a:solidFill>
                <a:latin typeface="+mj-lt"/>
                <a:sym typeface="Symbol"/>
              </a:rPr>
              <a:t>(Dz. U. z 2017 r. poz. 59 </a:t>
            </a:r>
            <a:br>
              <a:rPr lang="pl-PL" kern="0" dirty="0" smtClean="0">
                <a:solidFill>
                  <a:srgbClr val="000000"/>
                </a:solidFill>
                <a:latin typeface="+mj-lt"/>
                <a:sym typeface="Symbol"/>
              </a:rPr>
            </a:br>
            <a:r>
              <a:rPr lang="pl-PL" kern="0" dirty="0" smtClean="0">
                <a:solidFill>
                  <a:srgbClr val="000000"/>
                </a:solidFill>
                <a:latin typeface="+mj-lt"/>
                <a:sym typeface="Symbol"/>
              </a:rPr>
              <a:t>z </a:t>
            </a:r>
            <a:r>
              <a:rPr lang="pl-PL" kern="0" dirty="0" err="1" smtClean="0">
                <a:solidFill>
                  <a:srgbClr val="000000"/>
                </a:solidFill>
                <a:latin typeface="+mj-lt"/>
                <a:sym typeface="Symbol"/>
              </a:rPr>
              <a:t>późn</a:t>
            </a:r>
            <a:r>
              <a:rPr lang="pl-PL" kern="0" dirty="0" smtClean="0">
                <a:solidFill>
                  <a:srgbClr val="000000"/>
                </a:solidFill>
                <a:latin typeface="+mj-lt"/>
                <a:sym typeface="Symbol"/>
              </a:rPr>
              <a:t>. zm.)</a:t>
            </a: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pl-PL" b="1" kern="0" dirty="0" smtClean="0">
                <a:solidFill>
                  <a:srgbClr val="000000"/>
                </a:solidFill>
                <a:latin typeface="+mj-lt"/>
                <a:sym typeface="Symbol"/>
              </a:rPr>
              <a:t>Ustawa z dnia 14 grudnia 2016 r. Przepisy wprowadzające ustawę – Prawo oświatowe </a:t>
            </a:r>
            <a:r>
              <a:rPr lang="pl-PL" kern="0" dirty="0" smtClean="0">
                <a:solidFill>
                  <a:srgbClr val="000000"/>
                </a:solidFill>
                <a:latin typeface="+mj-lt"/>
                <a:sym typeface="Symbol"/>
              </a:rPr>
              <a:t> (Dz. U. z 2017 r. poz. 60)</a:t>
            </a: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b="1" kern="0" dirty="0" smtClean="0">
              <a:solidFill>
                <a:srgbClr val="000000"/>
              </a:solidFill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1400" b="1" kern="0" dirty="0" smtClean="0">
                <a:solidFill>
                  <a:srgbClr val="000000"/>
                </a:solidFill>
                <a:latin typeface="+mj-lt"/>
                <a:sym typeface="Symbol"/>
              </a:rPr>
              <a:t>Art. 35  ust. 2</a:t>
            </a:r>
            <a:r>
              <a:rPr lang="pl-PL" sz="1400" kern="0" dirty="0" smtClean="0">
                <a:solidFill>
                  <a:srgbClr val="000000"/>
                </a:solidFill>
                <a:latin typeface="+mj-lt"/>
                <a:sym typeface="Symbol"/>
              </a:rPr>
              <a:t>:</a:t>
            </a:r>
            <a:endParaRPr lang="pl-PL" sz="1400" i="1" u="sng" kern="0" dirty="0" smtClean="0">
              <a:solidFill>
                <a:srgbClr val="000000"/>
              </a:solidFill>
              <a:latin typeface="+mj-lt"/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1400" kern="0" dirty="0" smtClean="0">
                <a:solidFill>
                  <a:srgbClr val="000000"/>
                </a:solidFill>
                <a:latin typeface="+mj-lt"/>
                <a:sym typeface="Symbol"/>
              </a:rPr>
              <a:t>„Obowiązek szkolny dziecka rozpoczyna się z początkiem roku szkolnego w roku kalendarzowym, w którym dziecko kończy 7 lat […].”   </a:t>
            </a:r>
            <a:r>
              <a:rPr lang="pl-PL" sz="1400" b="1" kern="0" dirty="0" smtClean="0">
                <a:solidFill>
                  <a:schemeClr val="accent2"/>
                </a:solidFill>
                <a:latin typeface="+mj-lt"/>
                <a:sym typeface="Symbol"/>
              </a:rPr>
              <a:t>7-latek do kl. I</a:t>
            </a: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1400" b="1" kern="0" dirty="0" smtClean="0">
                <a:solidFill>
                  <a:srgbClr val="000000"/>
                </a:solidFill>
                <a:latin typeface="+mj-lt"/>
                <a:sym typeface="Symbol"/>
              </a:rPr>
              <a:t>Art. 36  ust. 1 i 2 :</a:t>
            </a:r>
            <a:endParaRPr lang="pl-PL" sz="1400" i="1" u="sng" kern="0" dirty="0" smtClean="0">
              <a:solidFill>
                <a:srgbClr val="000000"/>
              </a:solidFill>
              <a:latin typeface="+mj-lt"/>
              <a:sym typeface="Symbol"/>
            </a:endParaRPr>
          </a:p>
          <a:p>
            <a:pPr marL="342900" indent="-342900" algn="just" eaLnBrk="0" hangingPunct="0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pl-PL" sz="1400" kern="0" dirty="0" smtClean="0">
                <a:solidFill>
                  <a:srgbClr val="000000"/>
                </a:solidFill>
                <a:latin typeface="+mj-lt"/>
                <a:sym typeface="Symbol"/>
              </a:rPr>
              <a:t>„1. Na wniosek rodziców naukę w szkole podstawowej może rozpocząć dziecko, które w danym roku kalendarzowym kończy 6 lat.”</a:t>
            </a:r>
            <a:r>
              <a:rPr lang="pl-PL" sz="1400" kern="0" dirty="0" smtClean="0">
                <a:solidFill>
                  <a:schemeClr val="accent2"/>
                </a:solidFill>
                <a:latin typeface="+mj-lt"/>
                <a:sym typeface="Symbol"/>
              </a:rPr>
              <a:t>   </a:t>
            </a:r>
            <a:r>
              <a:rPr lang="pl-PL" sz="1400" b="1" kern="0" dirty="0" smtClean="0">
                <a:solidFill>
                  <a:schemeClr val="accent2"/>
                </a:solidFill>
                <a:latin typeface="+mj-lt"/>
                <a:sym typeface="Symbol"/>
              </a:rPr>
              <a:t>6-latek do  kl. I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„2. Dyrektor </a:t>
            </a:r>
            <a:r>
              <a:rPr lang="pl-PL" sz="1400" dirty="0" err="1" smtClean="0">
                <a:solidFill>
                  <a:schemeClr val="tx1"/>
                </a:solidFill>
                <a:latin typeface="+mj-lt"/>
                <a:sym typeface="Symbol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 podstawowej przyjmuje dziecko, o którym mowa w ust. 1, jeżeli dziecko: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1) korzystało z wychowania przedszkolnego w roku szkolnym poprzedzającym rok szkolny, w którym ma rozpocząć naukę w szkole podstawowej, albo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2) posiada opinię o możliwości rozpoczęcia nauki w szkole podstawowej, wydaną przez publiczną poradnię psychologiczno-pedagogiczną albo niepubliczną […].” </a:t>
            </a:r>
            <a:endParaRPr lang="pl-PL" sz="1400" b="1" dirty="0" smtClean="0">
              <a:solidFill>
                <a:srgbClr val="FF0000"/>
              </a:solidFill>
              <a:latin typeface="+mj-lt"/>
              <a:sym typeface="Symbol"/>
            </a:endParaRPr>
          </a:p>
          <a:p>
            <a:pPr marL="342900" indent="-342900" algn="just" eaLnBrk="0" hangingPunct="0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endParaRPr lang="pl-PL" sz="1400" b="1" kern="0" dirty="0" smtClean="0">
              <a:solidFill>
                <a:schemeClr val="accent2"/>
              </a:solidFill>
              <a:latin typeface="+mj-lt"/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kern="0" dirty="0" smtClean="0">
              <a:solidFill>
                <a:srgbClr val="000000"/>
              </a:solidFill>
              <a:latin typeface="+mj-lt"/>
              <a:sym typeface="Symbol"/>
            </a:endParaRPr>
          </a:p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2000" kern="0" dirty="0" smtClean="0">
              <a:solidFill>
                <a:srgbClr val="000000"/>
              </a:solidFill>
              <a:latin typeface="+mn-lt"/>
              <a:sym typeface="Symbol"/>
            </a:endParaRPr>
          </a:p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2000" kern="0" dirty="0">
              <a:solidFill>
                <a:srgbClr val="000000"/>
              </a:solidFill>
              <a:latin typeface="+mn-lt"/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kern="0" dirty="0" smtClean="0">
              <a:solidFill>
                <a:srgbClr val="000000"/>
              </a:solidFill>
              <a:latin typeface="+mn-lt"/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kern="0" dirty="0">
              <a:solidFill>
                <a:srgbClr val="000000"/>
              </a:solidFill>
              <a:latin typeface="+mn-lt"/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1400" kern="0" dirty="0">
                <a:solidFill>
                  <a:srgbClr val="000000"/>
                </a:solidFill>
                <a:latin typeface="+mn-lt"/>
                <a:sym typeface="Symbol"/>
              </a:rPr>
              <a:t>	</a:t>
            </a:r>
          </a:p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sz="1400" kern="0" dirty="0">
              <a:solidFill>
                <a:srgbClr val="000000"/>
              </a:solidFill>
              <a:latin typeface="+mn-lt"/>
              <a:sym typeface="Symbo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-34925" y="260350"/>
            <a:ext cx="9144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4925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ole tekstowe 11"/>
          <p:cNvSpPr txBox="1"/>
          <p:nvPr/>
        </p:nvSpPr>
        <p:spPr>
          <a:xfrm>
            <a:off x="467544" y="1124744"/>
            <a:ext cx="777686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Uchwała Nr XXVIII/723/17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Rady Miasta Szczecin z dnia 28 marca 2017 r. w sprawie określenia kryteriów postępowania rekrutacyjnego do publicznych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szkół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podstawowych prowadzonych przez Gminę Miasto Szczecin […]</a:t>
            </a:r>
          </a:p>
          <a:p>
            <a:pPr algn="just"/>
            <a:endParaRPr lang="pl-PL" sz="12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l-PL" sz="1200" dirty="0" smtClean="0">
                <a:solidFill>
                  <a:schemeClr val="tx1"/>
                </a:solidFill>
                <a:latin typeface="+mj-lt"/>
              </a:rPr>
              <a:t>W roku szkolnym 2018/2019 obowiązują  następujące kryteria naboru wraz z liczbą punktów:</a:t>
            </a:r>
          </a:p>
          <a:p>
            <a:pPr marL="228600" indent="-228600" algn="just">
              <a:buAutoNum type="arabicPeriod"/>
            </a:pP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Przynajmniej jedno z rodzeństwa kandydata do klasy I uczęszcza już do </a:t>
            </a:r>
            <a:r>
              <a:rPr lang="pl-PL" sz="1200" dirty="0" err="1" smtClean="0">
                <a:solidFill>
                  <a:schemeClr val="tx1"/>
                </a:solidFill>
                <a:latin typeface="+mj-lt"/>
              </a:rPr>
              <a:t>szkoły</a:t>
            </a: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 podstawowej, do której ubiega się </a:t>
            </a:r>
            <a:br>
              <a:rPr lang="pl-PL" sz="1200" dirty="0" smtClean="0">
                <a:solidFill>
                  <a:schemeClr val="tx1"/>
                </a:solidFill>
                <a:latin typeface="+mj-lt"/>
              </a:rPr>
            </a:b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o przyjęcie – </a:t>
            </a:r>
            <a:r>
              <a:rPr lang="pl-PL" sz="1200" b="1" dirty="0" smtClean="0">
                <a:solidFill>
                  <a:schemeClr val="tx1"/>
                </a:solidFill>
                <a:latin typeface="+mj-lt"/>
              </a:rPr>
              <a:t>10 pkt</a:t>
            </a: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28600" indent="-228600" algn="just">
              <a:buAutoNum type="arabicPeriod"/>
            </a:pP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Przynajmniej jedno z rodziców (opiekunów prawnych) kandydata do klasy I pracuje w obwodzie </a:t>
            </a:r>
            <a:r>
              <a:rPr lang="pl-PL" sz="1200" dirty="0" err="1" smtClean="0">
                <a:solidFill>
                  <a:schemeClr val="tx1"/>
                </a:solidFill>
                <a:latin typeface="+mj-lt"/>
              </a:rPr>
              <a:t>szkoły</a:t>
            </a: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 podstawowej, do której ubiega się o przyjęcie – </a:t>
            </a:r>
            <a:r>
              <a:rPr lang="pl-PL" sz="1200" b="1" dirty="0" smtClean="0">
                <a:solidFill>
                  <a:schemeClr val="tx1"/>
                </a:solidFill>
                <a:latin typeface="+mj-lt"/>
              </a:rPr>
              <a:t>5 pkt</a:t>
            </a: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. </a:t>
            </a:r>
          </a:p>
          <a:p>
            <a:pPr marL="228600" indent="-228600" algn="just"/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Uwaga: W celu wykazania spełnienia kryterium rodzice (opiekunowie prawni) zobowiązani są dołączyć do wniosku zaświadczenie od pracodawcy o miejscu świadczenia pracy, zaświadczenie od zleceniodawcy o miejscu wykonywania umowy zlecenia/umowy o dzieło, wydruk z Krajowego Rejestru Sądowego lub zaświadczenie </a:t>
            </a:r>
            <a:br>
              <a:rPr lang="pl-PL" sz="1200" i="1" dirty="0" smtClean="0">
                <a:solidFill>
                  <a:schemeClr val="tx1"/>
                </a:solidFill>
                <a:latin typeface="+mj-lt"/>
              </a:rPr>
            </a:br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o wpisie w Centralnej Ewidencji i Informacji o Działalności Gospodarczej, potwierdzające wykonywanie pracy </a:t>
            </a:r>
            <a:br>
              <a:rPr lang="pl-PL" sz="1200" i="1" dirty="0" smtClean="0">
                <a:solidFill>
                  <a:schemeClr val="tx1"/>
                </a:solidFill>
                <a:latin typeface="+mj-lt"/>
              </a:rPr>
            </a:br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w obwodzie </a:t>
            </a:r>
            <a:r>
              <a:rPr lang="pl-PL" sz="1200" i="1" dirty="0" err="1" smtClean="0">
                <a:solidFill>
                  <a:schemeClr val="tx1"/>
                </a:solidFill>
                <a:latin typeface="+mj-lt"/>
              </a:rPr>
              <a:t>szkoły</a:t>
            </a:r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. </a:t>
            </a:r>
          </a:p>
          <a:p>
            <a:pPr marL="228600" indent="-228600" algn="just">
              <a:buAutoNum type="arabicPeriod" startAt="3"/>
            </a:pP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Rodzice (prawni opiekunowie) kandydata do klasy I zamieszkują wraz z dzieckiem w Gminie Miasto Szczecin – </a:t>
            </a:r>
            <a:br>
              <a:rPr lang="pl-PL" sz="1200" dirty="0" smtClean="0">
                <a:solidFill>
                  <a:schemeClr val="tx1"/>
                </a:solidFill>
                <a:latin typeface="+mj-lt"/>
              </a:rPr>
            </a:br>
            <a:r>
              <a:rPr lang="pl-PL" sz="1200" b="1" dirty="0" smtClean="0">
                <a:solidFill>
                  <a:schemeClr val="tx1"/>
                </a:solidFill>
                <a:latin typeface="+mj-lt"/>
              </a:rPr>
              <a:t>3 pkt</a:t>
            </a: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28600" indent="-228600" algn="just"/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Uwaga: W celu wykazania spełnienia kryterium rodzice (opiekunowie prawni) zobowiązani są złożyć pisemne oświadczenie </a:t>
            </a:r>
            <a:br>
              <a:rPr lang="pl-PL" sz="1200" i="1" dirty="0" smtClean="0">
                <a:solidFill>
                  <a:schemeClr val="tx1"/>
                </a:solidFill>
                <a:latin typeface="+mj-lt"/>
              </a:rPr>
            </a:br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o zamieszkiwaniu na terenie Gminy Miasto Szczecin.</a:t>
            </a:r>
          </a:p>
          <a:p>
            <a:pPr algn="just"/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buFontTx/>
              <a:buChar char="-"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Zarządzenie Nr 28/18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Prezydenta Miasta Szczecin z dnia 16 stycznia 2018 r. w sprawie określenia terminów przeprowadzenia postępowania rekrutacyjnego i postępowania uzupełniającego […] do klas I publicznych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szkół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podstawowych. </a:t>
            </a: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258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ytuł 15"/>
          <p:cNvSpPr txBox="1">
            <a:spLocks/>
          </p:cNvSpPr>
          <p:nvPr/>
        </p:nvSpPr>
        <p:spPr>
          <a:xfrm>
            <a:off x="457200" y="128588"/>
            <a:ext cx="8220075" cy="1068164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sz="3200" kern="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l-PL" sz="3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DOKUMENTY</a:t>
            </a:r>
            <a:r>
              <a:rPr lang="pl-PL" sz="32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Symbol zastępczy zawartości 16"/>
          <p:cNvSpPr txBox="1">
            <a:spLocks/>
          </p:cNvSpPr>
          <p:nvPr/>
        </p:nvSpPr>
        <p:spPr>
          <a:xfrm>
            <a:off x="395288" y="1557338"/>
            <a:ext cx="8353425" cy="489585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2000" b="1" dirty="0">
                <a:solidFill>
                  <a:schemeClr val="tx1"/>
                </a:solidFill>
                <a:latin typeface="+mn-lt"/>
              </a:rPr>
              <a:t>„</a:t>
            </a:r>
            <a:r>
              <a:rPr lang="pl-PL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Zgłoszenie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do </a:t>
            </a:r>
            <a:r>
              <a:rPr lang="pl-PL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szkoły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podstawowej obwodowej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</a:rPr>
              <a:t>”</a:t>
            </a:r>
            <a:endParaRPr lang="pl-PL" sz="1400" b="1" dirty="0">
              <a:solidFill>
                <a:schemeClr val="tx1"/>
              </a:solidFill>
              <a:latin typeface="+mn-lt"/>
            </a:endParaRPr>
          </a:p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b="1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pl-PL" sz="1400" dirty="0">
                <a:solidFill>
                  <a:schemeClr val="tx1"/>
                </a:solidFill>
                <a:latin typeface="+mn-lt"/>
              </a:rPr>
              <a:t>Wypełnia rodzic, który chce zapisać dziecko do szkoły obwodowej (żadna inna szkoła go nie interesuje). </a:t>
            </a:r>
          </a:p>
          <a:p>
            <a:pPr>
              <a:defRPr/>
            </a:pPr>
            <a:endParaRPr lang="pl-PL" sz="14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pl-PL" sz="1400" dirty="0">
                <a:solidFill>
                  <a:schemeClr val="tx1"/>
                </a:solidFill>
                <a:latin typeface="+mn-lt"/>
              </a:rPr>
              <a:t>Do szkoły obwodowej dziecko zostaje przyjęte z urzędu i </a:t>
            </a:r>
            <a:r>
              <a:rPr lang="pl-PL" sz="1400" b="1" u="sng" dirty="0">
                <a:solidFill>
                  <a:schemeClr val="tx1"/>
                </a:solidFill>
                <a:latin typeface="+mn-lt"/>
              </a:rPr>
              <a:t>nie podlega</a:t>
            </a:r>
            <a:r>
              <a:rPr lang="pl-PL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w ogóle procesowi </a:t>
            </a:r>
            <a:r>
              <a:rPr lang="pl-PL" sz="1400" b="1" u="sng" dirty="0">
                <a:solidFill>
                  <a:schemeClr val="tx1"/>
                </a:solidFill>
                <a:latin typeface="+mn-lt"/>
              </a:rPr>
              <a:t>rekrutacji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defRPr/>
            </a:pPr>
            <a:r>
              <a:rPr lang="pl-PL" sz="1400" dirty="0">
                <a:solidFill>
                  <a:schemeClr val="tx1"/>
                </a:solidFill>
                <a:latin typeface="+mn-lt"/>
              </a:rPr>
              <a:t>"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Zgłoszenie …"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po wypełnieniu należy wydrukować, podpisać i złożyć w szkole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obwodowej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najpóźniej do dnia 29.03.2018 r.</a:t>
            </a:r>
            <a:endParaRPr lang="pl-PL" sz="1400" b="1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pl-PL" sz="14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pl-PL" sz="14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pl-PL" sz="1400" b="1" i="1" dirty="0">
                <a:solidFill>
                  <a:schemeClr val="tx1"/>
                </a:solidFill>
                <a:latin typeface="+mn-lt"/>
              </a:rPr>
              <a:t>UWAGA:</a:t>
            </a:r>
          </a:p>
          <a:p>
            <a:pPr marL="342900" indent="-342900">
              <a:buAutoNum type="arabicPeriod"/>
              <a:defRPr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Do klasy I publicznej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podstawowej, której ustalono obwód, przyjmuje się  na podstawie zgłoszenia rodziców dzieci i młodzież zamieszkałe w tym obwodzie.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(art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.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133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ust. 1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Ustawy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z dnia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14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grudnia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2016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r.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– Prawo oświatowe ,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Dz. U.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2017,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poz.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59 z </a:t>
            </a:r>
            <a:r>
              <a:rPr lang="pl-PL" sz="1000" dirty="0" err="1" smtClean="0">
                <a:solidFill>
                  <a:schemeClr val="tx1"/>
                </a:solidFill>
                <a:latin typeface="+mn-lt"/>
              </a:rPr>
              <a:t>późn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. zm.)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342900" indent="-342900">
              <a:buAutoNum type="arabicPeriod"/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Dziecko, które w bieżącym roku szkolnym realizuje obowiązkowe roczne przygotowanie przedszkolne </a:t>
            </a:r>
            <a:b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</a:b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w oddziale przedszkolnym w szkole podstawowej </a:t>
            </a:r>
            <a:r>
              <a:rPr lang="pl-PL" sz="1400" b="1" u="sng" dirty="0" smtClean="0">
                <a:solidFill>
                  <a:schemeClr val="tx1"/>
                </a:solidFill>
                <a:latin typeface="+mj-lt"/>
                <a:sym typeface="Symbol"/>
              </a:rPr>
              <a:t>innej niż </a:t>
            </a:r>
            <a:r>
              <a:rPr lang="pl-PL" sz="1400" b="1" u="sng" dirty="0" err="1" smtClean="0">
                <a:solidFill>
                  <a:schemeClr val="tx1"/>
                </a:solidFill>
                <a:latin typeface="+mj-lt"/>
                <a:sym typeface="Symbol"/>
              </a:rPr>
              <a:t>szkoła</a:t>
            </a:r>
            <a:r>
              <a:rPr lang="pl-PL" sz="1400" b="1" u="sng" dirty="0" smtClean="0">
                <a:solidFill>
                  <a:schemeClr val="tx1"/>
                </a:solidFill>
                <a:latin typeface="+mj-lt"/>
                <a:sym typeface="Symbol"/>
              </a:rPr>
              <a:t>, w obwodzie której dziecko mieszka</a:t>
            </a: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, </a:t>
            </a:r>
            <a:b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</a:b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na </a:t>
            </a:r>
            <a:r>
              <a:rPr lang="pl-PL" sz="1400" b="1" u="sng" dirty="0" smtClean="0">
                <a:solidFill>
                  <a:schemeClr val="tx1"/>
                </a:solidFill>
                <a:latin typeface="+mj-lt"/>
                <a:sym typeface="Symbol"/>
              </a:rPr>
              <a:t>wniosek rodziców</a:t>
            </a: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, jest przyjmowane do klasy pierwszej tej </a:t>
            </a:r>
            <a:r>
              <a:rPr lang="pl-PL" sz="1400" dirty="0" err="1" smtClean="0">
                <a:solidFill>
                  <a:schemeClr val="tx1"/>
                </a:solidFill>
                <a:latin typeface="+mj-lt"/>
                <a:sym typeface="Symbol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  </a:t>
            </a:r>
            <a:r>
              <a:rPr lang="pl-PL" sz="1400" b="1" u="sng" dirty="0" smtClean="0">
                <a:solidFill>
                  <a:schemeClr val="tx1"/>
                </a:solidFill>
                <a:latin typeface="+mj-lt"/>
                <a:sym typeface="Symbol"/>
              </a:rPr>
              <a:t>bez przeprowadzania postępowania rekrutacyjnego.</a:t>
            </a:r>
            <a:r>
              <a:rPr lang="pl-PL" sz="1400" b="1" dirty="0" smtClean="0">
                <a:solidFill>
                  <a:schemeClr val="tx1"/>
                </a:solidFill>
                <a:latin typeface="+mj-lt"/>
                <a:sym typeface="Symbol"/>
              </a:rPr>
              <a:t>  </a:t>
            </a:r>
            <a:r>
              <a:rPr lang="pl-PL" sz="1200" i="1" dirty="0" smtClean="0">
                <a:solidFill>
                  <a:schemeClr val="tx1"/>
                </a:solidFill>
                <a:latin typeface="+mj-lt"/>
                <a:sym typeface="Symbol"/>
              </a:rPr>
              <a:t>(w tym przypadku rodzic również wypełnia </a:t>
            </a:r>
            <a:r>
              <a:rPr lang="pl-PL" sz="1200" b="1" i="1" dirty="0" smtClean="0">
                <a:solidFill>
                  <a:schemeClr val="tx1"/>
                </a:solidFill>
                <a:latin typeface="+mj-lt"/>
                <a:sym typeface="Symbol"/>
              </a:rPr>
              <a:t>„Zgłoszenie …” </a:t>
            </a:r>
            <a:r>
              <a:rPr lang="pl-PL" sz="1200" i="1" dirty="0" smtClean="0">
                <a:solidFill>
                  <a:schemeClr val="tx1"/>
                </a:solidFill>
                <a:latin typeface="+mj-lt"/>
                <a:sym typeface="Symbol"/>
              </a:rPr>
              <a:t>i składa je do dyrektora </a:t>
            </a:r>
            <a:r>
              <a:rPr lang="pl-PL" sz="1200" i="1" dirty="0" err="1" smtClean="0">
                <a:solidFill>
                  <a:schemeClr val="tx1"/>
                </a:solidFill>
                <a:latin typeface="+mj-lt"/>
                <a:sym typeface="Symbol"/>
              </a:rPr>
              <a:t>szkoły</a:t>
            </a:r>
            <a:r>
              <a:rPr lang="pl-PL" sz="1200" i="1" dirty="0" smtClean="0">
                <a:solidFill>
                  <a:schemeClr val="tx1"/>
                </a:solidFill>
                <a:latin typeface="+mj-lt"/>
                <a:sym typeface="Symbol"/>
              </a:rPr>
              <a:t> </a:t>
            </a:r>
            <a:r>
              <a:rPr lang="pl-PL" sz="1200" b="1" i="1" dirty="0" smtClean="0">
                <a:solidFill>
                  <a:schemeClr val="tx1"/>
                </a:solidFill>
                <a:latin typeface="+mj-lt"/>
                <a:sym typeface="Symbol"/>
              </a:rPr>
              <a:t>do 29.03.2018 r</a:t>
            </a:r>
            <a:r>
              <a:rPr lang="pl-PL" sz="1200" i="1" dirty="0" smtClean="0">
                <a:solidFill>
                  <a:schemeClr val="tx1"/>
                </a:solidFill>
                <a:latin typeface="+mj-lt"/>
                <a:sym typeface="Symbol"/>
              </a:rPr>
              <a:t>.)</a:t>
            </a:r>
          </a:p>
          <a:p>
            <a:pPr marL="342900" indent="-342900">
              <a:buAutoNum type="arabicPeriod"/>
              <a:defRPr/>
            </a:pPr>
            <a:endParaRPr lang="pl-PL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pl-PL" sz="1400" dirty="0">
              <a:solidFill>
                <a:schemeClr val="tx1"/>
              </a:solidFill>
            </a:endParaRPr>
          </a:p>
          <a:p>
            <a:pPr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27280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475656" y="476673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Tak wygląda „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Zgłoszenie</a:t>
            </a:r>
            <a:r>
              <a:rPr lang="pl-PL" dirty="0" smtClean="0">
                <a:solidFill>
                  <a:schemeClr val="tx1"/>
                </a:solidFill>
              </a:rPr>
              <a:t> do </a:t>
            </a:r>
            <a:r>
              <a:rPr lang="pl-PL" dirty="0" err="1" smtClean="0">
                <a:solidFill>
                  <a:schemeClr val="tx1"/>
                </a:solidFill>
              </a:rPr>
              <a:t>szkoły</a:t>
            </a:r>
            <a:r>
              <a:rPr lang="pl-PL" dirty="0" smtClean="0">
                <a:solidFill>
                  <a:schemeClr val="tx1"/>
                </a:solidFill>
              </a:rPr>
              <a:t> podstawowej obwodowej”: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9"/>
            <a:ext cx="1258888" cy="122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ytuł 15"/>
          <p:cNvSpPr txBox="1">
            <a:spLocks/>
          </p:cNvSpPr>
          <p:nvPr/>
        </p:nvSpPr>
        <p:spPr>
          <a:xfrm>
            <a:off x="457200" y="404664"/>
            <a:ext cx="8291263" cy="576064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l-PL" sz="3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DOKUMENTY</a:t>
            </a:r>
            <a:r>
              <a:rPr lang="pl-PL" sz="32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Symbol zastępczy zawartości 16"/>
          <p:cNvSpPr txBox="1">
            <a:spLocks/>
          </p:cNvSpPr>
          <p:nvPr/>
        </p:nvSpPr>
        <p:spPr>
          <a:xfrm>
            <a:off x="215008" y="1124744"/>
            <a:ext cx="8928992" cy="547246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2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               „</a:t>
            </a:r>
            <a:r>
              <a:rPr lang="pl-PL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Wniosek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 przyjęcie dziecka do </a:t>
            </a:r>
            <a:r>
              <a:rPr lang="pl-PL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szkoły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podstawowej 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</a:rPr>
              <a:t>”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pl-PL" sz="1400" b="1" dirty="0">
                <a:solidFill>
                  <a:schemeClr val="tx1"/>
                </a:solidFill>
                <a:latin typeface="+mn-lt"/>
              </a:rPr>
              <a:t>innej niż obwodowa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400" dirty="0" smtClean="0">
                <a:solidFill>
                  <a:schemeClr val="tx1"/>
                </a:solidFill>
                <a:latin typeface="+mn-lt"/>
              </a:rPr>
            </a:b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oraz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</a:t>
            </a:r>
            <a:br>
              <a:rPr lang="pl-PL" sz="1400" dirty="0" smtClean="0">
                <a:solidFill>
                  <a:schemeClr val="tx1"/>
                </a:solidFill>
                <a:latin typeface="+mn-lt"/>
              </a:rPr>
            </a:b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           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</a:rPr>
              <a:t>„</a:t>
            </a:r>
            <a:r>
              <a:rPr lang="pl-PL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Załącznik  do wniosku 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informacja o spełnianiu kryteriów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</a:rPr>
              <a:t>”</a:t>
            </a:r>
            <a:endParaRPr lang="pl-PL" sz="2000" b="1" dirty="0">
              <a:solidFill>
                <a:schemeClr val="tx1"/>
              </a:solidFill>
              <a:latin typeface="+mn-lt"/>
            </a:endParaRPr>
          </a:p>
          <a:p>
            <a:pPr indent="-342900" eaLnBrk="0" hangingPunct="0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pl-PL" sz="1200" i="1" dirty="0">
                <a:solidFill>
                  <a:schemeClr val="tx1"/>
                </a:solidFill>
                <a:latin typeface="+mn-lt"/>
              </a:rPr>
              <a:t>Prawo: Na wniosek rodziców (prawnych opiekunów) dziecko zamieszkałe </a:t>
            </a:r>
            <a:r>
              <a:rPr lang="pl-PL" sz="1200" i="1" u="sng" dirty="0">
                <a:solidFill>
                  <a:schemeClr val="tx1"/>
                </a:solidFill>
                <a:latin typeface="+mn-lt"/>
              </a:rPr>
              <a:t>poza obwodem</a:t>
            </a:r>
            <a:r>
              <a:rPr lang="pl-PL" sz="1200" i="1" dirty="0">
                <a:solidFill>
                  <a:schemeClr val="tx1"/>
                </a:solidFill>
                <a:latin typeface="+mn-lt"/>
              </a:rPr>
              <a:t> może zostać przyjęte do klasy I w przypadku, gdy szkoła dysponuje wolnymi miejscami, po przeprowadzeniu postępowania rekrutacyjnego na podstawie </a:t>
            </a:r>
            <a:r>
              <a:rPr lang="pl-PL" sz="1200" i="1" dirty="0" smtClean="0">
                <a:solidFill>
                  <a:schemeClr val="tx1"/>
                </a:solidFill>
                <a:latin typeface="+mn-lt"/>
              </a:rPr>
              <a:t>kryteriów określonych przez organ prowadzący </a:t>
            </a:r>
          </a:p>
          <a:p>
            <a:pPr algn="just">
              <a:defRPr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Jeśli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rodzic chce zapisać dziecko do szkoły innej niż obwodowa, wypełnia "Wniosek o przyjęcie dziecka do szkoły podstawowej" i dziecko bierze udział w </a:t>
            </a:r>
            <a:r>
              <a:rPr lang="pl-PL" sz="1400" b="1" dirty="0">
                <a:solidFill>
                  <a:schemeClr val="tx1"/>
                </a:solidFill>
                <a:latin typeface="+mn-lt"/>
              </a:rPr>
              <a:t>rekrutacji na wolne miejsca w szkole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algn="just">
              <a:defRPr/>
            </a:pPr>
            <a:r>
              <a:rPr lang="pl-PL" sz="1400" dirty="0">
                <a:solidFill>
                  <a:schemeClr val="tx1"/>
                </a:solidFill>
                <a:latin typeface="+mn-lt"/>
              </a:rPr>
              <a:t>Rodzic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może wskazać we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"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Wniosku …"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maksymalnie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3 </a:t>
            </a:r>
            <a:r>
              <a:rPr lang="pl-PL" sz="1400" dirty="0" err="1">
                <a:solidFill>
                  <a:schemeClr val="tx1"/>
                </a:solidFill>
                <a:latin typeface="+mn-lt"/>
              </a:rPr>
              <a:t>szkoły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podstawowe oraz różne typy oddziałów w tych szkołach (sportowe, ogólnodostępne, integracyjne), ustawiając je w preferowanej kolejności, tzn. od oddziału (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) najbardziej preferowanego do oddziału najmniej preferowanego.  Przykład:</a:t>
            </a: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Dodatkowo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we "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Wniosku ..."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rodzic wskazuje </a:t>
            </a:r>
            <a:r>
              <a:rPr lang="pl-PL" sz="1400" u="sng" dirty="0">
                <a:solidFill>
                  <a:schemeClr val="tx1"/>
                </a:solidFill>
                <a:latin typeface="+mn-lt"/>
              </a:rPr>
              <a:t>szkołę obwodową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, ponieważ jeśli dziecko nie dostanie się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do wybranych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szkół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, system przypisze dziecko do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obwodowej. </a:t>
            </a:r>
            <a:endParaRPr lang="pl-PL" sz="140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"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Wniosek ..." </a:t>
            </a:r>
            <a:r>
              <a:rPr lang="pl-PL" sz="1400" b="1" dirty="0" smtClean="0">
                <a:solidFill>
                  <a:schemeClr val="tx1"/>
                </a:solidFill>
                <a:latin typeface="+mj-lt"/>
              </a:rPr>
              <a:t>oraz „Załącznik …” (kryteria) po </a:t>
            </a:r>
            <a:r>
              <a:rPr lang="pl-PL" sz="1400" b="1" dirty="0">
                <a:solidFill>
                  <a:schemeClr val="tx1"/>
                </a:solidFill>
                <a:latin typeface="+mj-lt"/>
              </a:rPr>
              <a:t>wypełnieniu należy wydrukować, podpisać i złożyć w szkole pierwszej </a:t>
            </a:r>
            <a:r>
              <a:rPr lang="pl-PL" sz="1400" b="1" dirty="0" smtClean="0">
                <a:solidFill>
                  <a:schemeClr val="tx1"/>
                </a:solidFill>
                <a:latin typeface="+mj-lt"/>
              </a:rPr>
              <a:t>preferencji </a:t>
            </a:r>
            <a:r>
              <a:rPr lang="pl-PL" sz="1400" dirty="0" smtClean="0">
                <a:solidFill>
                  <a:schemeClr val="tx1"/>
                </a:solidFill>
                <a:latin typeface="+mj-lt"/>
              </a:rPr>
              <a:t>(tzn. wpisanej w pierwszym wierszu).</a:t>
            </a:r>
            <a:endParaRPr lang="pl-PL" sz="14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3645024"/>
          <a:ext cx="446449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376264"/>
                <a:gridCol w="1656184"/>
              </a:tblGrid>
              <a:tr h="216024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1.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SP nr 45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oddział integracyjny</a:t>
                      </a:r>
                      <a:endParaRPr lang="pl-PL" sz="1000" dirty="0"/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2.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SP nr 35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gimnastyka artystyczna</a:t>
                      </a:r>
                      <a:endParaRPr lang="pl-PL" sz="1000" dirty="0"/>
                    </a:p>
                  </a:txBody>
                  <a:tcPr/>
                </a:tc>
              </a:tr>
              <a:tr h="183272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3. 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SP nr 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oddział ogólnodostępny</a:t>
                      </a:r>
                      <a:endParaRPr lang="pl-PL" sz="1000" dirty="0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4.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SP 33 w ZSS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gimnastyka artystyczna</a:t>
                      </a:r>
                      <a:endParaRPr lang="pl-PL" sz="1000" dirty="0"/>
                    </a:p>
                  </a:txBody>
                  <a:tcPr/>
                </a:tc>
              </a:tr>
              <a:tr h="199648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5.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SP 33 w ZSS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tenis stołowy</a:t>
                      </a:r>
                      <a:endParaRPr lang="pl-PL" sz="1000" dirty="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6.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SP nr 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oddział ogólnodostępny</a:t>
                      </a:r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7.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8.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0075" cy="504056"/>
          </a:xfrm>
        </p:spPr>
        <p:txBody>
          <a:bodyPr/>
          <a:lstStyle/>
          <a:p>
            <a:r>
              <a:rPr lang="pl-PL" sz="1800" dirty="0" smtClean="0">
                <a:solidFill>
                  <a:schemeClr val="tx1"/>
                </a:solidFill>
              </a:rPr>
              <a:t>Tak wygląda „</a:t>
            </a:r>
            <a:r>
              <a:rPr lang="pl-P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Wniosek</a:t>
            </a:r>
            <a:r>
              <a:rPr lang="pl-PL" sz="1800" b="1" dirty="0" smtClean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o przyjęcie dziecka do </a:t>
            </a:r>
            <a:r>
              <a:rPr lang="pl-PL" sz="1800" dirty="0" err="1" smtClean="0">
                <a:solidFill>
                  <a:schemeClr val="tx1"/>
                </a:solidFill>
              </a:rPr>
              <a:t>szkoły</a:t>
            </a:r>
            <a:r>
              <a:rPr lang="pl-PL" sz="1800" dirty="0" smtClean="0">
                <a:solidFill>
                  <a:schemeClr val="tx1"/>
                </a:solidFill>
              </a:rPr>
              <a:t> podstawowej”: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56895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0075" cy="576064"/>
          </a:xfrm>
        </p:spPr>
        <p:txBody>
          <a:bodyPr/>
          <a:lstStyle/>
          <a:p>
            <a:r>
              <a:rPr lang="pl-PL" sz="1800" dirty="0" smtClean="0">
                <a:solidFill>
                  <a:schemeClr val="tx1"/>
                </a:solidFill>
              </a:rPr>
              <a:t>Tak wygląda „</a:t>
            </a:r>
            <a:r>
              <a:rPr lang="pl-P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Załącznik</a:t>
            </a:r>
            <a:r>
              <a:rPr lang="pl-PL" sz="1800" dirty="0" smtClean="0">
                <a:solidFill>
                  <a:schemeClr val="tx1"/>
                </a:solidFill>
              </a:rPr>
              <a:t> do wniosku – informacja o spełnianiu kryteriów”: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7129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10005</TotalTime>
  <Words>794</Words>
  <Application>Microsoft Office PowerPoint</Application>
  <PresentationFormat>Pokaz na ekranie (4:3)</PresentationFormat>
  <Paragraphs>253</Paragraphs>
  <Slides>16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Projekt domyślny</vt:lpstr>
      <vt:lpstr>REKRUTACJA DO KLAS I SZKÓŁ PODSTAWOWYCH 2018/2019</vt:lpstr>
      <vt:lpstr>Slajd 2</vt:lpstr>
      <vt:lpstr>Slajd 3</vt:lpstr>
      <vt:lpstr>Slajd 4</vt:lpstr>
      <vt:lpstr>Slajd 5</vt:lpstr>
      <vt:lpstr>Slajd 6</vt:lpstr>
      <vt:lpstr>Slajd 7</vt:lpstr>
      <vt:lpstr>Tak wygląda „Wniosek o przyjęcie dziecka do szkoły podstawowej”:</vt:lpstr>
      <vt:lpstr>Tak wygląda „Załącznik do wniosku – informacja o spełnianiu kryteriów”: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kadamski</dc:creator>
  <cp:lastModifiedBy>wzmorzyn</cp:lastModifiedBy>
  <cp:revision>676</cp:revision>
  <cp:lastPrinted>1601-01-01T00:00:00Z</cp:lastPrinted>
  <dcterms:created xsi:type="dcterms:W3CDTF">2008-10-13T15:02:05Z</dcterms:created>
  <dcterms:modified xsi:type="dcterms:W3CDTF">2018-03-06T11:28:28Z</dcterms:modified>
</cp:coreProperties>
</file>