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0" r:id="rId6"/>
    <p:sldId id="259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 varScale="1">
        <p:scale>
          <a:sx n="44" d="100"/>
          <a:sy n="44" d="100"/>
        </p:scale>
        <p:origin x="-21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F84887-7C0B-44C8-A6FD-1AA14B0773C4}" type="datetimeFigureOut">
              <a:rPr lang="sk-SK" smtClean="0"/>
              <a:t>8. 2. 2018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414119-6281-44FC-AE7B-D40D7E10181F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34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887-7C0B-44C8-A6FD-1AA14B0773C4}" type="datetimeFigureOut">
              <a:rPr lang="sk-SK" smtClean="0"/>
              <a:t>8. 2. 2018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4119-6281-44FC-AE7B-D40D7E1018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789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887-7C0B-44C8-A6FD-1AA14B0773C4}" type="datetimeFigureOut">
              <a:rPr lang="sk-SK" smtClean="0"/>
              <a:t>8. 2. 2018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4119-6281-44FC-AE7B-D40D7E1018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998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887-7C0B-44C8-A6FD-1AA14B0773C4}" type="datetimeFigureOut">
              <a:rPr lang="sk-SK" smtClean="0"/>
              <a:t>8. 2. 2018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4119-6281-44FC-AE7B-D40D7E1018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864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887-7C0B-44C8-A6FD-1AA14B0773C4}" type="datetimeFigureOut">
              <a:rPr lang="sk-SK" smtClean="0"/>
              <a:t>8. 2. 2018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4119-6281-44FC-AE7B-D40D7E10181F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91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887-7C0B-44C8-A6FD-1AA14B0773C4}" type="datetimeFigureOut">
              <a:rPr lang="sk-SK" smtClean="0"/>
              <a:t>8. 2. 2018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4119-6281-44FC-AE7B-D40D7E1018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61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887-7C0B-44C8-A6FD-1AA14B0773C4}" type="datetimeFigureOut">
              <a:rPr lang="sk-SK" smtClean="0"/>
              <a:t>8. 2. 2018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4119-6281-44FC-AE7B-D40D7E1018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753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887-7C0B-44C8-A6FD-1AA14B0773C4}" type="datetimeFigureOut">
              <a:rPr lang="sk-SK" smtClean="0"/>
              <a:t>8. 2. 2018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4119-6281-44FC-AE7B-D40D7E1018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502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887-7C0B-44C8-A6FD-1AA14B0773C4}" type="datetimeFigureOut">
              <a:rPr lang="sk-SK" smtClean="0"/>
              <a:t>8. 2. 2018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4119-6281-44FC-AE7B-D40D7E1018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242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887-7C0B-44C8-A6FD-1AA14B0773C4}" type="datetimeFigureOut">
              <a:rPr lang="sk-SK" smtClean="0"/>
              <a:t>8. 2. 2018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4119-6281-44FC-AE7B-D40D7E1018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481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887-7C0B-44C8-A6FD-1AA14B0773C4}" type="datetimeFigureOut">
              <a:rPr lang="sk-SK" smtClean="0"/>
              <a:t>8. 2. 2018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4119-6281-44FC-AE7B-D40D7E1018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655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5F84887-7C0B-44C8-A6FD-1AA14B0773C4}" type="datetimeFigureOut">
              <a:rPr lang="sk-SK" smtClean="0"/>
              <a:t>8. 2. 2018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0414119-6281-44FC-AE7B-D40D7E1018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558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Fa%C5%A1iangy" TargetMode="External"/><Relationship Id="rId2" Type="http://schemas.openxmlformats.org/officeDocument/2006/relationships/hyperlink" Target="https://www.moneo.sk/clanky/detail/fasiangy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slovenske-zvyky.webnode.sk/kalendar-akcii/zima/fasiangy/" TargetMode="External"/><Relationship Id="rId4" Type="http://schemas.openxmlformats.org/officeDocument/2006/relationships/hyperlink" Target="https://www.rodinka.sk/vazne-veci/tradicie/masky-sisky-zabavy-alebo-o-com-su-fasiangy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54C35ED-A19C-4EE6-BC84-CC8C277E2A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fašiangy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957D8787-40C3-45B6-B238-079C275061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Jana </a:t>
            </a:r>
            <a:r>
              <a:rPr lang="sk-SK" dirty="0" err="1"/>
              <a:t>Svačeková</a:t>
            </a:r>
            <a:endParaRPr lang="sk-SK" dirty="0"/>
          </a:p>
          <a:p>
            <a:r>
              <a:rPr lang="sk-SK" dirty="0" err="1"/>
              <a:t>Vanessa</a:t>
            </a:r>
            <a:r>
              <a:rPr lang="sk-SK" dirty="0"/>
              <a:t> </a:t>
            </a:r>
            <a:r>
              <a:rPr lang="sk-SK" dirty="0" err="1"/>
              <a:t>Paušurová</a:t>
            </a:r>
            <a:endParaRPr lang="sk-SK" dirty="0"/>
          </a:p>
          <a:p>
            <a:r>
              <a:rPr lang="sk-SK" dirty="0"/>
              <a:t>Martina </a:t>
            </a:r>
            <a:r>
              <a:rPr lang="sk-SK" dirty="0" err="1"/>
              <a:t>Dovičinová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2263277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7A53C2-E52B-41DC-87C6-DB11CC86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b="1" dirty="0"/>
              <a:t>Fašiangy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="" xmlns:a16="http://schemas.microsoft.com/office/drawing/2014/main" id="{3CEFA2FC-5EF8-4AD3-A948-21889BD65F1E}"/>
              </a:ext>
            </a:extLst>
          </p:cNvPr>
          <p:cNvSpPr txBox="1"/>
          <p:nvPr/>
        </p:nvSpPr>
        <p:spPr>
          <a:xfrm>
            <a:off x="1027043" y="2133600"/>
            <a:ext cx="1013791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sk-SK" sz="2400" b="1" dirty="0"/>
              <a:t> </a:t>
            </a:r>
            <a:r>
              <a:rPr lang="sk-SK" sz="2400" b="1" dirty="0">
                <a:solidFill>
                  <a:srgbClr val="FF0000"/>
                </a:solidFill>
              </a:rPr>
              <a:t>symbol veselosti, zábavy, hodovania </a:t>
            </a:r>
          </a:p>
          <a:p>
            <a:r>
              <a:rPr lang="sk-SK" sz="2400" b="1" dirty="0"/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sk-SK" sz="2400" b="1" dirty="0"/>
              <a:t> </a:t>
            </a:r>
            <a:r>
              <a:rPr lang="sk-SK" sz="2400" b="1" dirty="0">
                <a:solidFill>
                  <a:srgbClr val="FF0000"/>
                </a:solidFill>
              </a:rPr>
              <a:t>obdobie od Troch kráľov až do polnoci pred škaredou – Popolcovou stredou</a:t>
            </a:r>
          </a:p>
          <a:p>
            <a:endParaRPr lang="sk-SK" sz="24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sk-SK" sz="2400" b="1" dirty="0"/>
              <a:t> potom nasleduje 40 dňový pôst až do Veľkého piatku</a:t>
            </a:r>
          </a:p>
          <a:p>
            <a:endParaRPr lang="sk-SK" sz="24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400" b="1" dirty="0"/>
              <a:t> je to prechodné obdobie medzi zimou a jarou</a:t>
            </a:r>
          </a:p>
          <a:p>
            <a:endParaRPr lang="pl-PL" sz="2400" b="1" dirty="0"/>
          </a:p>
          <a:p>
            <a:endParaRPr lang="sk-SK" sz="24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653330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="" xmlns:a16="http://schemas.microsoft.com/office/drawing/2014/main" id="{4EF89C6E-68B6-43E1-A274-4B39B5112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381" y="780844"/>
            <a:ext cx="2857500" cy="20097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25A850A5-DBD3-41DC-AE3C-63FA76F7F1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154" y="824144"/>
            <a:ext cx="2685692" cy="23509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Obrázok 6">
            <a:extLst>
              <a:ext uri="{FF2B5EF4-FFF2-40B4-BE49-F238E27FC236}">
                <a16:creationId xmlns="" xmlns:a16="http://schemas.microsoft.com/office/drawing/2014/main" id="{56FAC401-659F-44E0-A5A1-8B9339B811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120" y="1000540"/>
            <a:ext cx="2857499" cy="20097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ázok 8">
            <a:extLst>
              <a:ext uri="{FF2B5EF4-FFF2-40B4-BE49-F238E27FC236}">
                <a16:creationId xmlns="" xmlns:a16="http://schemas.microsoft.com/office/drawing/2014/main" id="{41475373-9C54-4F28-9FA9-90F2518434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7260">
            <a:off x="1381333" y="3584345"/>
            <a:ext cx="3549626" cy="2499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ázok 10">
            <a:extLst>
              <a:ext uri="{FF2B5EF4-FFF2-40B4-BE49-F238E27FC236}">
                <a16:creationId xmlns="" xmlns:a16="http://schemas.microsoft.com/office/drawing/2014/main" id="{4A3DC7D3-EA1A-402D-9E15-E60CA53AC2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1957">
            <a:off x="7459273" y="3770150"/>
            <a:ext cx="3039302" cy="24284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345840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8534CBF-3744-47AC-A77A-BBC21F7B1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Fašiangové tradície a zvyky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="" xmlns:a16="http://schemas.microsoft.com/office/drawing/2014/main" id="{F15E18D8-C87F-4BE4-90E4-78E3BEAA576B}"/>
              </a:ext>
            </a:extLst>
          </p:cNvPr>
          <p:cNvSpPr txBox="1"/>
          <p:nvPr/>
        </p:nvSpPr>
        <p:spPr>
          <a:xfrm>
            <a:off x="1126435" y="2107096"/>
            <a:ext cx="98993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sk-SK" sz="2400" b="1" dirty="0">
                <a:solidFill>
                  <a:srgbClr val="FF0000"/>
                </a:solidFill>
              </a:rPr>
              <a:t>na tučný štvrtok </a:t>
            </a:r>
            <a:r>
              <a:rPr lang="sk-SK" sz="2400" b="1" dirty="0"/>
              <a:t>má každý veľa jesť a piť, aby bol po celý rok silný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sk-SK" sz="2400" b="1" dirty="0">
                <a:solidFill>
                  <a:srgbClr val="FF0000"/>
                </a:solidFill>
              </a:rPr>
              <a:t>na fašiangový pondelok</a:t>
            </a:r>
            <a:r>
              <a:rPr lang="sk-SK" sz="2400" b="1" dirty="0"/>
              <a:t>, keď sa konal tzv. </a:t>
            </a:r>
            <a:r>
              <a:rPr lang="en-US" sz="2400" b="1" dirty="0"/>
              <a:t>’’mu</a:t>
            </a:r>
            <a:r>
              <a:rPr lang="sk-SK" sz="2400" b="1" dirty="0" err="1"/>
              <a:t>žský</a:t>
            </a:r>
            <a:r>
              <a:rPr lang="sk-SK" sz="2400" b="1" dirty="0"/>
              <a:t> bál</a:t>
            </a:r>
            <a:r>
              <a:rPr lang="en-US" sz="2400" b="1" dirty="0"/>
              <a:t>” </a:t>
            </a:r>
            <a:r>
              <a:rPr lang="en-US" sz="2400" b="1" dirty="0" err="1"/>
              <a:t>kam</a:t>
            </a:r>
            <a:r>
              <a:rPr lang="en-US" sz="2400" b="1" dirty="0"/>
              <a:t> </a:t>
            </a:r>
            <a:r>
              <a:rPr lang="en-US" sz="2400" b="1" dirty="0" err="1"/>
              <a:t>smeli</a:t>
            </a:r>
            <a:r>
              <a:rPr lang="en-US" sz="2400" b="1" dirty="0"/>
              <a:t> </a:t>
            </a:r>
            <a:r>
              <a:rPr lang="en-US" sz="2400" b="1" dirty="0" err="1"/>
              <a:t>len</a:t>
            </a:r>
            <a:r>
              <a:rPr lang="en-US" sz="2400" b="1" dirty="0"/>
              <a:t> </a:t>
            </a:r>
            <a:r>
              <a:rPr lang="sk-SK" sz="2400" b="1" dirty="0"/>
              <a:t>ženatí a vydaté, sedliak vyhadzoval pri tanci sečku vysoko, aby sa mu na poli urodil vysoký ľan a ovos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sk-SK" sz="2400" b="1" dirty="0">
                <a:solidFill>
                  <a:srgbClr val="FF0000"/>
                </a:solidFill>
              </a:rPr>
              <a:t>na fašiangový utorok </a:t>
            </a:r>
            <a:r>
              <a:rPr lang="sk-SK" sz="2400" b="1" dirty="0"/>
              <a:t>sa sliepkam sypalo zrno do kruhu z reťaze, aby nezablúdili a nezanášali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sk-SK" sz="2400" b="1" dirty="0"/>
              <a:t>ženy nesmeli šiť, aby sliepky dobre niesli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sk-SK" sz="2400" b="1" dirty="0"/>
              <a:t>Fašiangom končil tanec. Tancovať sa smelo až zase v máji pri stavaní a </a:t>
            </a:r>
            <a:r>
              <a:rPr lang="sk-SK" sz="2400" b="1" dirty="0" err="1"/>
              <a:t>vaľaní</a:t>
            </a:r>
            <a:r>
              <a:rPr lang="sk-SK" sz="2400" b="1" dirty="0"/>
              <a:t> májov a potom až neskoro cez jesenné obdobie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sk-SK" sz="2400" b="1" dirty="0"/>
              <a:t>pochovávanie basy</a:t>
            </a:r>
          </a:p>
        </p:txBody>
      </p:sp>
    </p:spTree>
    <p:extLst>
      <p:ext uri="{BB962C8B-B14F-4D97-AF65-F5344CB8AC3E}">
        <p14:creationId xmlns:p14="http://schemas.microsoft.com/office/powerpoint/2010/main" val="3062873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2636F28-DA7A-4E5C-BC8E-DAFDEABB4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Fašiangy v meste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="" xmlns:a16="http://schemas.microsoft.com/office/drawing/2014/main" id="{EA5D841C-4432-41E5-BFB5-2BE68AD86F6F}"/>
              </a:ext>
            </a:extLst>
          </p:cNvPr>
          <p:cNvSpPr txBox="1"/>
          <p:nvPr/>
        </p:nvSpPr>
        <p:spPr>
          <a:xfrm>
            <a:off x="1126435" y="2120348"/>
            <a:ext cx="99126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sk-SK" sz="2400" b="1" dirty="0"/>
              <a:t>robili ich remeselnícke cechy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sk-SK" sz="2400" b="1" dirty="0"/>
              <a:t>  </a:t>
            </a:r>
            <a:r>
              <a:rPr lang="sk-SK" sz="2400" b="1" dirty="0">
                <a:solidFill>
                  <a:srgbClr val="FF0000"/>
                </a:solidFill>
              </a:rPr>
              <a:t>konali sa zábavy</a:t>
            </a:r>
            <a:r>
              <a:rPr lang="sk-SK" sz="2400" b="1" dirty="0"/>
              <a:t>, ktorých hlavnými organizátormi boli tovariši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sk-SK" sz="2400" b="1" dirty="0"/>
              <a:t>väčšinou sa konali v dome majstra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sk-SK" sz="2400" b="1" dirty="0"/>
              <a:t>v Kežmarku bolo typické kúpanie v studenej a potom teplej vode, nosenie na žrdi atď.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400" b="1" dirty="0"/>
              <a:t>mlynári behali na chodúľoch, debnári krútili nad hlavami obručami a podobne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sk-SK" sz="2400" b="1" dirty="0"/>
              <a:t>remeselnícke fašiangové zvyky zanikli pred 1. svetovou vojnou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D502993E-1995-4BA5-B617-60F1776A7D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459" y="503583"/>
            <a:ext cx="2466975" cy="184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5666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79FF917-FD2C-463E-8F21-B00B7C0A7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Fašiangy na dedine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="" xmlns:a16="http://schemas.microsoft.com/office/drawing/2014/main" id="{7152ED55-D6E1-493D-8B0D-AFFF86740B37}"/>
              </a:ext>
            </a:extLst>
          </p:cNvPr>
          <p:cNvSpPr txBox="1"/>
          <p:nvPr/>
        </p:nvSpPr>
        <p:spPr>
          <a:xfrm>
            <a:off x="-1205948" y="13782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sp>
        <p:nvSpPr>
          <p:cNvPr id="4" name="BlokTextu 3">
            <a:extLst>
              <a:ext uri="{FF2B5EF4-FFF2-40B4-BE49-F238E27FC236}">
                <a16:creationId xmlns="" xmlns:a16="http://schemas.microsoft.com/office/drawing/2014/main" id="{0B7AF505-E4F5-433D-A0C9-911D7657E06D}"/>
              </a:ext>
            </a:extLst>
          </p:cNvPr>
          <p:cNvSpPr txBox="1"/>
          <p:nvPr/>
        </p:nvSpPr>
        <p:spPr>
          <a:xfrm>
            <a:off x="1126435" y="2133600"/>
            <a:ext cx="99523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sk-SK" sz="2400" b="1" dirty="0"/>
              <a:t>oslavy fašiangov sa regionálne líšili, aj keď sa vyskytovali aj spoločné črty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sk-SK" sz="2400" b="1" dirty="0"/>
              <a:t>mládenci </a:t>
            </a:r>
            <a:r>
              <a:rPr lang="sk-SK" sz="2400" b="1" dirty="0">
                <a:solidFill>
                  <a:srgbClr val="FF0000"/>
                </a:solidFill>
              </a:rPr>
              <a:t>najprv týždeň pred zábavou </a:t>
            </a:r>
            <a:r>
              <a:rPr lang="sk-SK" sz="2400" b="1" dirty="0"/>
              <a:t>chodili po dedine a pozývali dievčatá, ale aj starších na zábavu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sk-SK" sz="2400" b="1" dirty="0"/>
              <a:t>pri tejto obchôdzke nezabudli zozbierať vajíčka a slaninu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sk-SK" sz="2400" b="1" dirty="0"/>
              <a:t>v Honte bolo zvykom robiť pálenku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="" xmlns:a16="http://schemas.microsoft.com/office/drawing/2014/main" id="{7F27D5EC-C674-40D4-B51B-5EB82F6EBC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373" y="4035353"/>
            <a:ext cx="3502550" cy="221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59DADDB-8A69-4745-88F0-F0134229C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Typické fašiangové jedlá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="" xmlns:a16="http://schemas.microsoft.com/office/drawing/2014/main" id="{9E7641A1-CC09-4A73-9380-E796A6F52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185" y="3429000"/>
            <a:ext cx="3213651" cy="2581483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="" xmlns:a16="http://schemas.microsoft.com/office/drawing/2014/main" id="{0C16C263-91B5-40FF-8659-60344A64C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104" y="2138258"/>
            <a:ext cx="3213652" cy="2581483"/>
          </a:xfrm>
          <a:prstGeom prst="rect">
            <a:avLst/>
          </a:prstGeom>
        </p:spPr>
      </p:pic>
      <p:pic>
        <p:nvPicPr>
          <p:cNvPr id="10" name="Obrázok 9">
            <a:extLst>
              <a:ext uri="{FF2B5EF4-FFF2-40B4-BE49-F238E27FC236}">
                <a16:creationId xmlns="" xmlns:a16="http://schemas.microsoft.com/office/drawing/2014/main" id="{877FFDCA-CDF9-4C8C-AD01-46F2AC501D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44" y="2310558"/>
            <a:ext cx="2647673" cy="258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5341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5BDAE34-CDBD-40C1-AD00-01420C804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Zdroje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="" xmlns:a16="http://schemas.microsoft.com/office/drawing/2014/main" id="{7F30A7A7-25EA-4438-A994-8871BF084570}"/>
              </a:ext>
            </a:extLst>
          </p:cNvPr>
          <p:cNvSpPr txBox="1"/>
          <p:nvPr/>
        </p:nvSpPr>
        <p:spPr>
          <a:xfrm>
            <a:off x="1126435" y="2133600"/>
            <a:ext cx="99126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hlinkClick r:id="rId2"/>
              </a:rPr>
              <a:t>https://www.moneo.sk/clanky/detail/fasiangy/</a:t>
            </a:r>
            <a:endParaRPr lang="sk-SK" sz="2400" dirty="0"/>
          </a:p>
          <a:p>
            <a:r>
              <a:rPr lang="sk-SK" sz="2400" dirty="0">
                <a:hlinkClick r:id="rId3"/>
              </a:rPr>
              <a:t>https://sk.wikipedia.org/wiki/Fa%C5%A1iangy</a:t>
            </a:r>
            <a:endParaRPr lang="sk-SK" sz="2400" dirty="0"/>
          </a:p>
          <a:p>
            <a:r>
              <a:rPr lang="sk-SK" sz="2400" dirty="0">
                <a:hlinkClick r:id="rId4"/>
              </a:rPr>
              <a:t>https://www.rodinka.sk/vazne-veci/tradicie/masky-sisky-zabavy-alebo-o-com-su-fasiangy/</a:t>
            </a:r>
            <a:endParaRPr lang="sk-SK" sz="2400" dirty="0"/>
          </a:p>
          <a:p>
            <a:r>
              <a:rPr lang="sk-SK" sz="2400" dirty="0">
                <a:hlinkClick r:id="rId5"/>
              </a:rPr>
              <a:t>https://slovenske-zvyky.webnode.sk/kalendar-akcii/zima/fasiangy/</a:t>
            </a:r>
            <a:endParaRPr lang="sk-SK" sz="24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63242994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BFB3555-DB15-449B-905E-9A1DA7FF1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Ďakujeme za pozornosť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="" xmlns:a16="http://schemas.microsoft.com/office/drawing/2014/main" id="{1EBAC4B6-F35E-4E66-A63C-E524D298F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435" y="1965960"/>
            <a:ext cx="3623227" cy="3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68735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</Template>
  <TotalTime>370</TotalTime>
  <Words>285</Words>
  <Application>Microsoft Office PowerPoint</Application>
  <PresentationFormat>Vlastná</PresentationFormat>
  <Paragraphs>39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Základ</vt:lpstr>
      <vt:lpstr>fašiangy</vt:lpstr>
      <vt:lpstr>Fašiangy</vt:lpstr>
      <vt:lpstr>Prezentácia programu PowerPoint</vt:lpstr>
      <vt:lpstr>Fašiangové tradície a zvyky</vt:lpstr>
      <vt:lpstr>Fašiangy v meste</vt:lpstr>
      <vt:lpstr>Fašiangy na dedine</vt:lpstr>
      <vt:lpstr>Typické fašiangové jedlá</vt:lpstr>
      <vt:lpstr>Zdroje</vt:lpstr>
      <vt:lpstr>Ďakujeme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fašiangy</dc:title>
  <dc:creator>ntb</dc:creator>
  <cp:lastModifiedBy>Evka</cp:lastModifiedBy>
  <cp:revision>26</cp:revision>
  <dcterms:created xsi:type="dcterms:W3CDTF">2018-02-01T13:34:01Z</dcterms:created>
  <dcterms:modified xsi:type="dcterms:W3CDTF">2018-02-08T07:47:07Z</dcterms:modified>
</cp:coreProperties>
</file>