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0" r:id="rId5"/>
    <p:sldId id="264" r:id="rId6"/>
    <p:sldId id="269" r:id="rId7"/>
    <p:sldId id="268" r:id="rId8"/>
    <p:sldId id="270" r:id="rId9"/>
    <p:sldId id="273" r:id="rId10"/>
    <p:sldId id="263" r:id="rId11"/>
    <p:sldId id="262" r:id="rId12"/>
    <p:sldId id="272" r:id="rId13"/>
    <p:sldId id="274" r:id="rId14"/>
    <p:sldId id="275" r:id="rId15"/>
    <p:sldId id="276" r:id="rId16"/>
    <p:sldId id="277" r:id="rId17"/>
    <p:sldId id="261" r:id="rId18"/>
    <p:sldId id="278" r:id="rId19"/>
    <p:sldId id="279" r:id="rId20"/>
    <p:sldId id="266" r:id="rId21"/>
    <p:sldId id="280" r:id="rId2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37A40C"/>
    <a:srgbClr val="6CA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A8D5-638C-4A51-913A-66E97D6903BC}" type="datetimeFigureOut">
              <a:rPr lang="sk-SK" smtClean="0"/>
              <a:t>29.4.2018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48B7-4472-4FF9-B31C-10E2A40423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7979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A8D5-638C-4A51-913A-66E97D6903BC}" type="datetimeFigureOut">
              <a:rPr lang="sk-SK" smtClean="0"/>
              <a:t>29.4.2018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48B7-4472-4FF9-B31C-10E2A40423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622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A8D5-638C-4A51-913A-66E97D6903BC}" type="datetimeFigureOut">
              <a:rPr lang="sk-SK" smtClean="0"/>
              <a:t>29.4.2018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48B7-4472-4FF9-B31C-10E2A40423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833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A8D5-638C-4A51-913A-66E97D6903BC}" type="datetimeFigureOut">
              <a:rPr lang="sk-SK" smtClean="0"/>
              <a:t>29.4.2018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48B7-4472-4FF9-B31C-10E2A40423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1312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A8D5-638C-4A51-913A-66E97D6903BC}" type="datetimeFigureOut">
              <a:rPr lang="sk-SK" smtClean="0"/>
              <a:t>29.4.2018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48B7-4472-4FF9-B31C-10E2A40423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539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A8D5-638C-4A51-913A-66E97D6903BC}" type="datetimeFigureOut">
              <a:rPr lang="sk-SK" smtClean="0"/>
              <a:t>29.4.2018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48B7-4472-4FF9-B31C-10E2A40423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704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A8D5-638C-4A51-913A-66E97D6903BC}" type="datetimeFigureOut">
              <a:rPr lang="sk-SK" smtClean="0"/>
              <a:t>29.4.2018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48B7-4472-4FF9-B31C-10E2A40423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497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A8D5-638C-4A51-913A-66E97D6903BC}" type="datetimeFigureOut">
              <a:rPr lang="sk-SK" smtClean="0"/>
              <a:t>29.4.2018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48B7-4472-4FF9-B31C-10E2A40423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429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A8D5-638C-4A51-913A-66E97D6903BC}" type="datetimeFigureOut">
              <a:rPr lang="sk-SK" smtClean="0"/>
              <a:t>29.4.2018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48B7-4472-4FF9-B31C-10E2A40423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400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A8D5-638C-4A51-913A-66E97D6903BC}" type="datetimeFigureOut">
              <a:rPr lang="sk-SK" smtClean="0"/>
              <a:t>29.4.2018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48B7-4472-4FF9-B31C-10E2A40423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345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A8D5-638C-4A51-913A-66E97D6903BC}" type="datetimeFigureOut">
              <a:rPr lang="sk-SK" smtClean="0"/>
              <a:t>29.4.2018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48B7-4472-4FF9-B31C-10E2A40423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967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66FF33"/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0A8D5-638C-4A51-913A-66E97D6903BC}" type="datetimeFigureOut">
              <a:rPr lang="sk-SK" smtClean="0"/>
              <a:t>29.4.2018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E48B7-4472-4FF9-B31C-10E2A40423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92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ryofbanana.com/sk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foodmile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ryofbanana.com/sk" TargetMode="External"/><Relationship Id="rId2" Type="http://schemas.openxmlformats.org/officeDocument/2006/relationships/hyperlink" Target="https://infografiky.ihned.cz/banany-v-ohrozeni/r~7011ce5400f311e8b6830cc47ab5f12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tastyl.sk/clanky/vyziva/ake-su-vyhody-lokalnych-potravin-a-preco-by%20ste-ich%20mali-jest" TargetMode="External"/><Relationship Id="rId5" Type="http://schemas.openxmlformats.org/officeDocument/2006/relationships/hyperlink" Target="https://www.amc.info/sk-at/svet-receptov/sezonny-kalendar/" TargetMode="External"/><Relationship Id="rId4" Type="http://schemas.openxmlformats.org/officeDocument/2006/relationships/hyperlink" Target="http://www.ekologika.sk/uhlikova-stopa.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57868"/>
            <a:ext cx="9144000" cy="1494127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CESTUJÚCE POTRAVINY</a:t>
            </a:r>
            <a:endParaRPr lang="sk-SK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967469" y="5908412"/>
            <a:ext cx="4310363" cy="479509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sk-SK" sz="2800" b="1" dirty="0" smtClean="0"/>
              <a:t>PaedDr. Eva </a:t>
            </a:r>
            <a:r>
              <a:rPr lang="sk-SK" sz="2800" b="1" dirty="0" err="1" smtClean="0"/>
              <a:t>Brčeková</a:t>
            </a:r>
            <a:endParaRPr lang="sk-SK" sz="2800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8981" y="2573365"/>
            <a:ext cx="3103418" cy="246411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3743" y="1951995"/>
            <a:ext cx="3277240" cy="318287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242" y="2213987"/>
            <a:ext cx="4268499" cy="320315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6514" y="4338223"/>
            <a:ext cx="2109231" cy="1398512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8770983" y="2156629"/>
            <a:ext cx="141667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2. stupeň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311706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b="1" dirty="0" smtClean="0"/>
              <a:t/>
            </a:r>
            <a:br>
              <a:rPr lang="sk-SK" sz="3600" b="1" dirty="0" smtClean="0"/>
            </a:br>
            <a:r>
              <a:rPr lang="sk-SK" sz="3100" b="1" dirty="0" smtClean="0"/>
              <a:t>Banánový dodávateľský reťazec</a:t>
            </a:r>
            <a:r>
              <a:rPr lang="sk-SK" sz="3100" dirty="0" smtClean="0"/>
              <a:t/>
            </a:r>
            <a:br>
              <a:rPr lang="sk-SK" sz="3100" dirty="0" smtClean="0"/>
            </a:br>
            <a:r>
              <a:rPr lang="pl-PL" sz="3100" b="1" dirty="0" smtClean="0"/>
              <a:t/>
            </a:r>
            <a:br>
              <a:rPr lang="pl-PL" sz="3100" b="1" dirty="0" smtClean="0"/>
            </a:br>
            <a:r>
              <a:rPr lang="pl-PL" sz="3100" dirty="0"/>
              <a:t>Koľko podľa vás dostane z predajnej ceny v </a:t>
            </a:r>
            <a:r>
              <a:rPr lang="pl-PL" sz="3100" dirty="0" smtClean="0"/>
              <a:t>obchode napr. </a:t>
            </a:r>
            <a:r>
              <a:rPr lang="pl-PL" sz="3100" smtClean="0"/>
              <a:t>robotník </a:t>
            </a:r>
            <a:r>
              <a:rPr lang="pl-PL" sz="3100" dirty="0"/>
              <a:t>.......?</a:t>
            </a:r>
            <a:endParaRPr lang="sk-SK" sz="3100" dirty="0"/>
          </a:p>
        </p:txBody>
      </p:sp>
      <p:pic>
        <p:nvPicPr>
          <p:cNvPr id="4" name="Zástupný objekt pre obsah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02" t="33398" r="7436" b="16499"/>
          <a:stretch/>
        </p:blipFill>
        <p:spPr bwMode="auto">
          <a:xfrm>
            <a:off x="838200" y="2176451"/>
            <a:ext cx="10515600" cy="36496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1306285" y="5988734"/>
            <a:ext cx="667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hlinkClick r:id="rId3"/>
              </a:rPr>
              <a:t>http://www.storyofbanana.com/sk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054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Riešenie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960" t="33830" r="7955" b="16688"/>
          <a:stretch/>
        </p:blipFill>
        <p:spPr bwMode="auto">
          <a:xfrm>
            <a:off x="1593670" y="1972492"/>
            <a:ext cx="9039496" cy="43107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55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Potravinové míle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614272"/>
            <a:ext cx="5523199" cy="4639108"/>
          </a:xfrm>
        </p:spPr>
        <p:txBody>
          <a:bodyPr/>
          <a:lstStyle/>
          <a:p>
            <a:r>
              <a:rPr lang="sk-SK" b="1" dirty="0">
                <a:solidFill>
                  <a:srgbClr val="FF0000"/>
                </a:solidFill>
              </a:rPr>
              <a:t>p</a:t>
            </a:r>
            <a:r>
              <a:rPr lang="sk-SK" b="1" dirty="0" smtClean="0">
                <a:solidFill>
                  <a:srgbClr val="FF0000"/>
                </a:solidFill>
              </a:rPr>
              <a:t>otravinová </a:t>
            </a:r>
            <a:r>
              <a:rPr lang="sk-SK" b="1" dirty="0">
                <a:solidFill>
                  <a:srgbClr val="FF0000"/>
                </a:solidFill>
              </a:rPr>
              <a:t>míľa </a:t>
            </a:r>
            <a:r>
              <a:rPr lang="sk-SK" dirty="0"/>
              <a:t>predstavuje vzdialenosť, ktorú musia potraviny precestovať od výrobcu až k </a:t>
            </a:r>
            <a:r>
              <a:rPr lang="sk-SK" dirty="0" smtClean="0"/>
              <a:t>spotrebiteľovi </a:t>
            </a:r>
            <a:endParaRPr lang="sk-SK" dirty="0"/>
          </a:p>
          <a:p>
            <a:r>
              <a:rPr lang="sk-SK" dirty="0"/>
              <a:t>k</a:t>
            </a:r>
            <a:r>
              <a:rPr lang="sk-SK" dirty="0" smtClean="0"/>
              <a:t>oncept </a:t>
            </a:r>
            <a:r>
              <a:rPr lang="sk-SK" dirty="0"/>
              <a:t>potravinových míľ vznikol v roku </a:t>
            </a:r>
            <a:r>
              <a:rPr lang="sk-SK" b="1" dirty="0"/>
              <a:t>1990 vo Veľkej Británii </a:t>
            </a:r>
            <a:endParaRPr lang="sk-SK" b="1" dirty="0" smtClean="0"/>
          </a:p>
          <a:p>
            <a:r>
              <a:rPr lang="sk-SK" dirty="0" smtClean="0"/>
              <a:t>je </a:t>
            </a:r>
            <a:r>
              <a:rPr lang="sk-SK" dirty="0"/>
              <a:t>to jedna z oblastí </a:t>
            </a:r>
            <a:r>
              <a:rPr lang="sk-SK" b="1" dirty="0"/>
              <a:t>posudzovania environmentálneho dopadu potravín na životné </a:t>
            </a:r>
            <a:r>
              <a:rPr lang="sk-SK" b="1" dirty="0" smtClean="0"/>
              <a:t>prostredie</a:t>
            </a:r>
            <a:endParaRPr lang="sk-SK" dirty="0"/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581" y="1537856"/>
            <a:ext cx="4639108" cy="4639108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6587836" y="602673"/>
            <a:ext cx="392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1 míľa = 1.609344 kilometra</a:t>
            </a:r>
          </a:p>
        </p:txBody>
      </p:sp>
    </p:spTree>
    <p:extLst>
      <p:ext uri="{BB962C8B-B14F-4D97-AF65-F5344CB8AC3E}">
        <p14:creationId xmlns:p14="http://schemas.microsoft.com/office/powerpoint/2010/main" val="14874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348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Kalkulačka- potravinových míľ</a:t>
            </a:r>
            <a:endParaRPr lang="sk-SK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288474"/>
            <a:ext cx="10515600" cy="4888489"/>
          </a:xfrm>
        </p:spPr>
        <p:txBody>
          <a:bodyPr/>
          <a:lstStyle/>
          <a:p>
            <a:r>
              <a:rPr lang="sk-SK" dirty="0">
                <a:hlinkClick r:id="rId2"/>
              </a:rPr>
              <a:t>https://www.foodmiles.com</a:t>
            </a:r>
            <a:r>
              <a:rPr lang="sk-SK" dirty="0" smtClean="0">
                <a:hlinkClick r:id="rId2"/>
              </a:rPr>
              <a:t>/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16" t="12734" r="9829" b="5105"/>
          <a:stretch/>
        </p:blipFill>
        <p:spPr>
          <a:xfrm>
            <a:off x="651164" y="1863597"/>
            <a:ext cx="9386455" cy="5389257"/>
          </a:xfrm>
          <a:prstGeom prst="rect">
            <a:avLst/>
          </a:prstGeom>
        </p:spPr>
      </p:pic>
      <p:sp>
        <p:nvSpPr>
          <p:cNvPr id="5" name="Obláčik 4"/>
          <p:cNvSpPr/>
          <p:nvPr/>
        </p:nvSpPr>
        <p:spPr>
          <a:xfrm>
            <a:off x="7392474" y="227980"/>
            <a:ext cx="3961326" cy="163561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7997780" y="721217"/>
            <a:ext cx="32454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CESTUJÚCE HRUŠKY Z ČILE ?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8362" y="1288474"/>
            <a:ext cx="2476097" cy="247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0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309" y="365125"/>
            <a:ext cx="10515600" cy="777875"/>
          </a:xfrm>
        </p:spPr>
        <p:txBody>
          <a:bodyPr>
            <a:normAutofit fontScale="90000"/>
          </a:bodyPr>
          <a:lstStyle/>
          <a:p>
            <a:r>
              <a:rPr lang="sk-SK" sz="3200" b="1" dirty="0" smtClean="0"/>
              <a:t>Výsledok – potravinové míle </a:t>
            </a:r>
            <a:r>
              <a:rPr lang="sk-SK" sz="3200" b="1" dirty="0" smtClean="0">
                <a:solidFill>
                  <a:srgbClr val="FF0000"/>
                </a:solidFill>
              </a:rPr>
              <a:t>cestujúcich hrušiek z Čile na Slovensko</a:t>
            </a:r>
            <a:endParaRPr lang="sk-SK" sz="3200" b="1" dirty="0">
              <a:solidFill>
                <a:srgbClr val="FF0000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50" t="21501" r="54489" b="19985"/>
          <a:stretch/>
        </p:blipFill>
        <p:spPr>
          <a:xfrm>
            <a:off x="436418" y="1517073"/>
            <a:ext cx="4862945" cy="466939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5" t="48484" r="46988" b="23320"/>
          <a:stretch/>
        </p:blipFill>
        <p:spPr>
          <a:xfrm>
            <a:off x="5514109" y="3851771"/>
            <a:ext cx="6566659" cy="237626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30" t="40298" r="40000" b="26959"/>
          <a:stretch/>
        </p:blipFill>
        <p:spPr>
          <a:xfrm>
            <a:off x="5299363" y="1143000"/>
            <a:ext cx="6421582" cy="2244436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8425121" y="2973272"/>
            <a:ext cx="327123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Lisková- BA cca 260 km</a:t>
            </a:r>
          </a:p>
          <a:p>
            <a:r>
              <a:rPr lang="sk-SK" dirty="0" smtClean="0"/>
              <a:t>Lisková – Santiago 48 x viac</a:t>
            </a:r>
          </a:p>
        </p:txBody>
      </p:sp>
    </p:spTree>
    <p:extLst>
      <p:ext uri="{BB962C8B-B14F-4D97-AF65-F5344CB8AC3E}">
        <p14:creationId xmlns:p14="http://schemas.microsoft.com/office/powerpoint/2010/main" val="171765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Uhlíková stopa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5"/>
            <a:ext cx="4571134" cy="4351338"/>
          </a:xfrm>
        </p:spPr>
        <p:txBody>
          <a:bodyPr>
            <a:normAutofit lnSpcReduction="10000"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Uhlíková stopa </a:t>
            </a:r>
            <a:r>
              <a:rPr lang="sk-SK" dirty="0" smtClean="0"/>
              <a:t>je </a:t>
            </a:r>
            <a:r>
              <a:rPr lang="sk-SK" dirty="0"/>
              <a:t>podmnožina </a:t>
            </a:r>
            <a:r>
              <a:rPr lang="sk-SK" b="1" dirty="0">
                <a:solidFill>
                  <a:srgbClr val="FF0000"/>
                </a:solidFill>
              </a:rPr>
              <a:t>ekologickej stopy</a:t>
            </a:r>
            <a:r>
              <a:rPr lang="sk-SK" dirty="0"/>
              <a:t>, </a:t>
            </a:r>
            <a:endParaRPr lang="sk-SK" dirty="0" smtClean="0"/>
          </a:p>
          <a:p>
            <a:r>
              <a:rPr lang="sk-SK" dirty="0" smtClean="0"/>
              <a:t>je </a:t>
            </a:r>
            <a:r>
              <a:rPr lang="sk-SK" dirty="0"/>
              <a:t>to súčasť vyjadrenia </a:t>
            </a:r>
            <a:r>
              <a:rPr lang="sk-SK" b="1" dirty="0"/>
              <a:t>celkového dopadu ľudských aktivít na </a:t>
            </a:r>
            <a:r>
              <a:rPr lang="sk-SK" b="1" dirty="0" smtClean="0"/>
              <a:t>ŽP</a:t>
            </a:r>
            <a:endParaRPr lang="sk-SK" dirty="0"/>
          </a:p>
          <a:p>
            <a:r>
              <a:rPr lang="sk-SK" b="1" dirty="0" smtClean="0"/>
              <a:t>= objem </a:t>
            </a:r>
            <a:r>
              <a:rPr lang="sk-SK" b="1" dirty="0"/>
              <a:t>emisií takých plynov</a:t>
            </a:r>
            <a:r>
              <a:rPr lang="sk-SK" dirty="0"/>
              <a:t>, ktoré majú </a:t>
            </a:r>
            <a:r>
              <a:rPr lang="sk-SK" b="1" dirty="0"/>
              <a:t>dopad na podnebie Zeme</a:t>
            </a:r>
            <a:r>
              <a:rPr lang="sk-SK" dirty="0"/>
              <a:t>, pričom tieto emisie sú spôsobené </a:t>
            </a:r>
            <a:r>
              <a:rPr lang="sk-SK" b="1" dirty="0" smtClean="0"/>
              <a:t>človekom</a:t>
            </a:r>
            <a:endParaRPr lang="sk-SK" dirty="0"/>
          </a:p>
        </p:txBody>
      </p:sp>
      <p:sp>
        <p:nvSpPr>
          <p:cNvPr id="5" name="AutoShape 2" descr="Výsledok vyhľadávania obrázkov pre dopyt skleníkový efek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528" y="1027906"/>
            <a:ext cx="6165272" cy="554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5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smtClean="0"/>
              <a:t>Skleníkový efekt...</a:t>
            </a:r>
            <a:endParaRPr lang="sk-SK" sz="4000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690688"/>
            <a:ext cx="7779327" cy="458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2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10" y="127231"/>
            <a:ext cx="10515600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sk-SK" sz="3600" b="1" i="1" dirty="0" smtClean="0">
                <a:solidFill>
                  <a:srgbClr val="FF0000"/>
                </a:solidFill>
              </a:rPr>
              <a:t>Existuje riešenie, ako znížiť uhlíkovú stopu?</a:t>
            </a:r>
            <a:endParaRPr lang="sk-SK" sz="3600" b="1" i="1" dirty="0">
              <a:solidFill>
                <a:srgbClr val="FF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1" y="1456971"/>
            <a:ext cx="8434589" cy="48469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6600" b="1" dirty="0" smtClean="0">
                <a:solidFill>
                  <a:srgbClr val="37A40C"/>
                </a:solidFill>
              </a:rPr>
              <a:t>ÁNO </a:t>
            </a:r>
            <a:r>
              <a:rPr lang="sk-SK" sz="6600" b="1" dirty="0" smtClean="0">
                <a:solidFill>
                  <a:srgbClr val="37A40C"/>
                </a:solidFill>
                <a:sym typeface="Wingdings" panose="05000000000000000000" pitchFamily="2" charset="2"/>
              </a:rPr>
              <a:t></a:t>
            </a:r>
            <a:endParaRPr lang="sk-SK" sz="6600" b="1" dirty="0" smtClean="0">
              <a:solidFill>
                <a:srgbClr val="37A40C"/>
              </a:solidFill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rgbClr val="FF0000"/>
                </a:solidFill>
              </a:rPr>
              <a:t>LOKÁLNE POTRAVINY (MIESTNE)- </a:t>
            </a:r>
            <a:r>
              <a:rPr lang="sk-SK" dirty="0"/>
              <a:t>dopestované/ vyrobené u nás na </a:t>
            </a:r>
            <a:r>
              <a:rPr lang="sk-SK" dirty="0" smtClean="0"/>
              <a:t>Slovensku</a:t>
            </a:r>
          </a:p>
          <a:p>
            <a:pPr marL="0" indent="0">
              <a:buNone/>
            </a:pPr>
            <a:r>
              <a:rPr lang="sk-SK" dirty="0" smtClean="0"/>
              <a:t>(ideálne čo </a:t>
            </a:r>
            <a:r>
              <a:rPr lang="sk-SK" dirty="0"/>
              <a:t>najbližšie k tvojmu </a:t>
            </a:r>
            <a:r>
              <a:rPr lang="sk-SK" dirty="0" smtClean="0"/>
              <a:t>bydlisku)</a:t>
            </a:r>
            <a:endParaRPr lang="sk-SK" b="1" dirty="0" smtClean="0">
              <a:solidFill>
                <a:srgbClr val="FF0000"/>
              </a:solidFill>
            </a:endParaRPr>
          </a:p>
          <a:p>
            <a:r>
              <a:rPr lang="sk-SK" dirty="0" smtClean="0">
                <a:solidFill>
                  <a:srgbClr val="FF0000"/>
                </a:solidFill>
              </a:rPr>
              <a:t>ak </a:t>
            </a:r>
            <a:r>
              <a:rPr lang="sk-SK" dirty="0">
                <a:solidFill>
                  <a:srgbClr val="FF0000"/>
                </a:solidFill>
              </a:rPr>
              <a:t>by si spotrebitelia vyberali potraviny </a:t>
            </a:r>
            <a:r>
              <a:rPr lang="sk-SK" b="1" dirty="0">
                <a:solidFill>
                  <a:srgbClr val="FF0000"/>
                </a:solidFill>
              </a:rPr>
              <a:t>od miestnych dodávateľov</a:t>
            </a:r>
            <a:r>
              <a:rPr lang="sk-SK" dirty="0">
                <a:solidFill>
                  <a:srgbClr val="FF0000"/>
                </a:solidFill>
              </a:rPr>
              <a:t>, pomohli by tak </a:t>
            </a:r>
            <a:r>
              <a:rPr lang="sk-SK" b="1" dirty="0">
                <a:solidFill>
                  <a:srgbClr val="FF0000"/>
                </a:solidFill>
              </a:rPr>
              <a:t>znížiť množstvo skleníkových plynov </a:t>
            </a:r>
            <a:r>
              <a:rPr lang="sk-SK" dirty="0">
                <a:solidFill>
                  <a:srgbClr val="FF0000"/>
                </a:solidFill>
              </a:rPr>
              <a:t>(napr. oxidu uhličitého), ktoré vznikajú pri preprave potravín zo vzdialených </a:t>
            </a:r>
            <a:r>
              <a:rPr lang="sk-SK" dirty="0" smtClean="0">
                <a:solidFill>
                  <a:srgbClr val="FF0000"/>
                </a:solidFill>
              </a:rPr>
              <a:t>oblastí</a:t>
            </a:r>
          </a:p>
          <a:p>
            <a:r>
              <a:rPr lang="sk-SK" dirty="0"/>
              <a:t>u</a:t>
            </a:r>
            <a:r>
              <a:rPr lang="sk-SK" dirty="0" smtClean="0"/>
              <a:t>prednostňujte </a:t>
            </a:r>
            <a:r>
              <a:rPr lang="sk-SK" b="1" dirty="0" smtClean="0">
                <a:solidFill>
                  <a:srgbClr val="FF0000"/>
                </a:solidFill>
              </a:rPr>
              <a:t>SEZÓNNE POTRAVINY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412" y="1452794"/>
            <a:ext cx="1959749" cy="95553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3306" y="612386"/>
            <a:ext cx="3261291" cy="1565419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9046985" y="2405129"/>
            <a:ext cx="2424572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k-SK" b="1" dirty="0" smtClean="0"/>
              <a:t>PREČO ??</a:t>
            </a:r>
          </a:p>
          <a:p>
            <a:r>
              <a:rPr lang="sk-SK" dirty="0" smtClean="0"/>
              <a:t>...LEBO SÚ:</a:t>
            </a: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prijateľnejšie pre ŽP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chutné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k</a:t>
            </a:r>
            <a:r>
              <a:rPr lang="sk-SK" dirty="0" smtClean="0"/>
              <a:t>valitné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čerstvé </a:t>
            </a: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často </a:t>
            </a:r>
            <a:r>
              <a:rPr lang="sk-SK" dirty="0"/>
              <a:t>aj </a:t>
            </a:r>
            <a:r>
              <a:rPr lang="sk-SK" dirty="0" smtClean="0"/>
              <a:t>lacnejšie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atď.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25" t="2410" r="28254" b="12696"/>
          <a:stretch/>
        </p:blipFill>
        <p:spPr>
          <a:xfrm>
            <a:off x="8714348" y="5187015"/>
            <a:ext cx="1116883" cy="11168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57" t="5534" r="20404" b="16398"/>
          <a:stretch/>
        </p:blipFill>
        <p:spPr>
          <a:xfrm>
            <a:off x="10032642" y="5165329"/>
            <a:ext cx="1438915" cy="109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92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509" y="192231"/>
            <a:ext cx="8541327" cy="640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00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49" y="893619"/>
            <a:ext cx="11288302" cy="496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4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52054" y="2247997"/>
            <a:ext cx="8188915" cy="3928966"/>
          </a:xfrm>
        </p:spPr>
        <p:txBody>
          <a:bodyPr/>
          <a:lstStyle/>
          <a:p>
            <a:r>
              <a:rPr lang="sk-SK" dirty="0" smtClean="0"/>
              <a:t>najväčšia bylina na svete</a:t>
            </a:r>
          </a:p>
          <a:p>
            <a:r>
              <a:rPr lang="sk-SK" dirty="0" smtClean="0"/>
              <a:t>dorastá do výšky 15 m</a:t>
            </a:r>
          </a:p>
          <a:p>
            <a:r>
              <a:rPr lang="sk-SK" dirty="0" smtClean="0"/>
              <a:t>kmeň je tvorený stočenými listami – má nepravý kmeň</a:t>
            </a:r>
          </a:p>
          <a:p>
            <a:r>
              <a:rPr lang="sk-SK" dirty="0" smtClean="0"/>
              <a:t>plodom je bobuľa</a:t>
            </a:r>
          </a:p>
          <a:p>
            <a:r>
              <a:rPr lang="sk-SK" dirty="0"/>
              <a:t>v</a:t>
            </a:r>
            <a:r>
              <a:rPr lang="sk-SK" dirty="0" smtClean="0"/>
              <a:t>yužitie: potravina,....ale aj - stavebný materiál, výroba textilných vláken, povrazov</a:t>
            </a:r>
          </a:p>
          <a:p>
            <a:r>
              <a:rPr lang="sk-SK" dirty="0"/>
              <a:t>v</a:t>
            </a:r>
            <a:r>
              <a:rPr lang="sk-SK" dirty="0" smtClean="0"/>
              <a:t>lákna z listov a stopiek = </a:t>
            </a:r>
            <a:r>
              <a:rPr lang="sk-SK" dirty="0" err="1" smtClean="0"/>
              <a:t>abaka</a:t>
            </a:r>
            <a:r>
              <a:rPr lang="sk-SK" dirty="0" smtClean="0"/>
              <a:t> (v krížovkách)</a:t>
            </a:r>
          </a:p>
          <a:p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2903" y="551548"/>
            <a:ext cx="3238066" cy="2127538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457200" y="1027049"/>
            <a:ext cx="5444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smtClean="0"/>
              <a:t>Hádaj na čo myslím...</a:t>
            </a:r>
            <a:endParaRPr lang="sk-SK" sz="4400" b="1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1346" y="4875333"/>
            <a:ext cx="2337516" cy="1753137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66" t="8609" r="17950" b="7442"/>
          <a:stretch/>
        </p:blipFill>
        <p:spPr>
          <a:xfrm>
            <a:off x="8286541" y="2843039"/>
            <a:ext cx="2743200" cy="186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2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51720" cy="758281"/>
          </a:xfrm>
        </p:spPr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sk-SK" dirty="0" smtClean="0">
              <a:hlinkClick r:id="rId2"/>
            </a:endParaRPr>
          </a:p>
          <a:p>
            <a:r>
              <a:rPr lang="sk-SK" dirty="0" smtClean="0">
                <a:hlinkClick r:id="rId2"/>
              </a:rPr>
              <a:t>Príbeh tropického ovocia- Živica</a:t>
            </a:r>
          </a:p>
          <a:p>
            <a:r>
              <a:rPr lang="sk-SK" dirty="0" smtClean="0">
                <a:hlinkClick r:id="rId2"/>
              </a:rPr>
              <a:t>http://www.zivica.sk/sk/kniznica1</a:t>
            </a:r>
            <a:endParaRPr lang="sk-SK" dirty="0">
              <a:hlinkClick r:id="rId2"/>
            </a:endParaRPr>
          </a:p>
          <a:p>
            <a:r>
              <a:rPr lang="sk-SK" dirty="0" smtClean="0">
                <a:hlinkClick r:id="rId2"/>
              </a:rPr>
              <a:t>https://infografiky.ihned.cz/banany-v-ohrozeni/r~7011ce5400f311e8b6830cc47ab5f122/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http://www.storyofbanana.com/sk</a:t>
            </a:r>
            <a:endParaRPr lang="sk-SK" dirty="0" smtClean="0"/>
          </a:p>
          <a:p>
            <a:r>
              <a:rPr lang="sk-SK" dirty="0">
                <a:hlinkClick r:id="rId4"/>
              </a:rPr>
              <a:t>http://</a:t>
            </a:r>
            <a:r>
              <a:rPr lang="sk-SK" dirty="0" smtClean="0">
                <a:hlinkClick r:id="rId4"/>
              </a:rPr>
              <a:t>www.ekologika.sk/uhlikova-stopa.html</a:t>
            </a:r>
            <a:endParaRPr lang="sk-SK" dirty="0" smtClean="0"/>
          </a:p>
          <a:p>
            <a:r>
              <a:rPr lang="sk-SK" dirty="0">
                <a:hlinkClick r:id="rId5"/>
              </a:rPr>
              <a:t>https://www.amc.info/sk-at/svet-receptov/sezonny-kalendar</a:t>
            </a:r>
            <a:r>
              <a:rPr lang="sk-SK" dirty="0" smtClean="0">
                <a:hlinkClick r:id="rId5"/>
              </a:rPr>
              <a:t>/</a:t>
            </a:r>
            <a:endParaRPr lang="sk-SK" dirty="0" smtClean="0"/>
          </a:p>
          <a:p>
            <a:r>
              <a:rPr lang="sk-SK" dirty="0">
                <a:hlinkClick r:id="rId6"/>
              </a:rPr>
              <a:t>https://</a:t>
            </a:r>
            <a:r>
              <a:rPr lang="sk-SK" dirty="0" smtClean="0">
                <a:hlinkClick r:id="rId6"/>
              </a:rPr>
              <a:t>fitastyl.sk/clanky/vyziva/ake-su-vyhody-lokalnych-potravin-a-preco-by%20ste-ich%20mali-jest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57427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7200" dirty="0" smtClean="0"/>
              <a:t>ĎAKUJEM ZA POZORNOSŤ</a:t>
            </a:r>
          </a:p>
          <a:p>
            <a:pPr marL="0" indent="0" algn="ctr">
              <a:buNone/>
            </a:pPr>
            <a:endParaRPr lang="sk-SK" sz="72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2880" y="2939602"/>
            <a:ext cx="3435658" cy="250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8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587" y="895065"/>
            <a:ext cx="5546678" cy="554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0790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Banánovník</a:t>
            </a:r>
            <a:endParaRPr lang="sk-SK" b="1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812" y="95694"/>
            <a:ext cx="3615176" cy="4820234"/>
          </a:xfrm>
          <a:prstGeom prst="rect">
            <a:avLst/>
          </a:prstGeom>
        </p:spPr>
      </p:pic>
      <p:sp>
        <p:nvSpPr>
          <p:cNvPr id="10" name="Obdĺžnik 9"/>
          <p:cNvSpPr/>
          <p:nvPr/>
        </p:nvSpPr>
        <p:spPr>
          <a:xfrm>
            <a:off x="4213428" y="1230541"/>
            <a:ext cx="2415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/>
              <a:t>Banány </a:t>
            </a:r>
            <a:r>
              <a:rPr lang="sk-SK" sz="2400" dirty="0" smtClean="0"/>
              <a:t>rastú v trsoch,</a:t>
            </a:r>
          </a:p>
          <a:p>
            <a:r>
              <a:rPr lang="sk-SK" sz="2400" dirty="0" smtClean="0"/>
              <a:t>ktoré môžu vážiť </a:t>
            </a:r>
            <a:r>
              <a:rPr lang="sk-SK" sz="2400" dirty="0"/>
              <a:t>až </a:t>
            </a:r>
            <a:r>
              <a:rPr lang="sk-SK" sz="2400" b="1" dirty="0"/>
              <a:t>60 </a:t>
            </a:r>
            <a:r>
              <a:rPr lang="sk-SK" sz="2400" b="1" dirty="0" smtClean="0"/>
              <a:t>kg</a:t>
            </a:r>
            <a:r>
              <a:rPr lang="sk-SK" sz="2400" dirty="0" smtClean="0"/>
              <a:t>!</a:t>
            </a:r>
            <a:endParaRPr lang="sk-SK" sz="2400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590" y="3064826"/>
            <a:ext cx="3705086" cy="2363714"/>
          </a:xfrm>
          <a:prstGeom prst="rect">
            <a:avLst/>
          </a:prstGeom>
        </p:spPr>
      </p:pic>
      <p:pic>
        <p:nvPicPr>
          <p:cNvPr id="9" name="Zástupný symbol obsahu 8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1116" y="2537046"/>
            <a:ext cx="2166762" cy="2891494"/>
          </a:xfr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6278" y="863882"/>
            <a:ext cx="3853060" cy="138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6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796" y="365125"/>
            <a:ext cx="11003004" cy="1325563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Banánové štáty</a:t>
            </a:r>
            <a:endParaRPr lang="sk-SK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50796" y="1452213"/>
            <a:ext cx="5249091" cy="46008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2000" b="1" dirty="0" smtClean="0"/>
              <a:t>Južná Amerika: </a:t>
            </a:r>
          </a:p>
          <a:p>
            <a:r>
              <a:rPr lang="sk-SK" sz="2000" dirty="0" smtClean="0"/>
              <a:t>PERU</a:t>
            </a:r>
          </a:p>
          <a:p>
            <a:r>
              <a:rPr lang="sk-SK" sz="2000" dirty="0" smtClean="0"/>
              <a:t>EKVÁDOR </a:t>
            </a:r>
          </a:p>
          <a:p>
            <a:r>
              <a:rPr lang="sk-SK" sz="2000" dirty="0" smtClean="0"/>
              <a:t>KOLUMBIA</a:t>
            </a:r>
          </a:p>
          <a:p>
            <a:r>
              <a:rPr lang="sk-SK" sz="2000" dirty="0" smtClean="0"/>
              <a:t>KOSTARIKA </a:t>
            </a:r>
          </a:p>
          <a:p>
            <a:r>
              <a:rPr lang="sk-SK" sz="2000" dirty="0" smtClean="0"/>
              <a:t>GUATEMALA </a:t>
            </a:r>
          </a:p>
          <a:p>
            <a:r>
              <a:rPr lang="sk-SK" sz="2000" dirty="0" smtClean="0"/>
              <a:t>DOMINIKÁNSKA REPUBLIKA</a:t>
            </a:r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r>
              <a:rPr lang="sk-SK" sz="2000" b="1" dirty="0" smtClean="0"/>
              <a:t>Afrika: </a:t>
            </a:r>
          </a:p>
          <a:p>
            <a:r>
              <a:rPr lang="sk-SK" sz="2000" dirty="0" smtClean="0"/>
              <a:t>POBREŽIE SLONOVINY </a:t>
            </a:r>
          </a:p>
          <a:p>
            <a:r>
              <a:rPr lang="sk-SK" sz="2000" dirty="0" smtClean="0"/>
              <a:t>UGANDA</a:t>
            </a:r>
            <a:endParaRPr lang="sk-SK" sz="2000" dirty="0"/>
          </a:p>
          <a:p>
            <a:endParaRPr lang="sk-SK" sz="2000" dirty="0" smtClean="0"/>
          </a:p>
          <a:p>
            <a:pPr marL="0" indent="0">
              <a:buNone/>
            </a:pPr>
            <a:r>
              <a:rPr lang="sk-SK" sz="2000" b="1" dirty="0" smtClean="0"/>
              <a:t>Ázia: </a:t>
            </a:r>
          </a:p>
          <a:p>
            <a:r>
              <a:rPr lang="sk-SK" sz="2000" dirty="0" smtClean="0"/>
              <a:t>FILIPÍNY</a:t>
            </a:r>
            <a:endParaRPr lang="sk-SK" sz="2000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2299" y="1512911"/>
            <a:ext cx="7597307" cy="4431762"/>
          </a:xfrm>
          <a:prstGeom prst="rect">
            <a:avLst/>
          </a:prstGeom>
        </p:spPr>
      </p:pic>
      <p:cxnSp>
        <p:nvCxnSpPr>
          <p:cNvPr id="10" name="Rovná spojovacia šípka 9"/>
          <p:cNvCxnSpPr/>
          <p:nvPr/>
        </p:nvCxnSpPr>
        <p:spPr>
          <a:xfrm>
            <a:off x="1210614" y="1893194"/>
            <a:ext cx="4997003" cy="2292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>
            <a:off x="1609859" y="2305318"/>
            <a:ext cx="4477432" cy="1738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>
            <a:off x="1609859" y="2627290"/>
            <a:ext cx="4597758" cy="1300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>
            <a:off x="1970468" y="3296992"/>
            <a:ext cx="3884422" cy="319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/>
          <p:nvPr/>
        </p:nvCxnSpPr>
        <p:spPr>
          <a:xfrm flipV="1">
            <a:off x="3391786" y="3508744"/>
            <a:ext cx="2923954" cy="107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ovacia šípka 22"/>
          <p:cNvCxnSpPr/>
          <p:nvPr/>
        </p:nvCxnSpPr>
        <p:spPr>
          <a:xfrm flipV="1">
            <a:off x="2806995" y="3827721"/>
            <a:ext cx="4821940" cy="744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ovacia šípka 24"/>
          <p:cNvCxnSpPr/>
          <p:nvPr/>
        </p:nvCxnSpPr>
        <p:spPr>
          <a:xfrm flipV="1">
            <a:off x="1415808" y="3988754"/>
            <a:ext cx="6953129" cy="930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ovná spojovacia šípka 27"/>
          <p:cNvCxnSpPr/>
          <p:nvPr/>
        </p:nvCxnSpPr>
        <p:spPr>
          <a:xfrm flipV="1">
            <a:off x="1489533" y="3683726"/>
            <a:ext cx="8682078" cy="2124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28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90" t="24850" r="42875" b="25643"/>
          <a:stretch/>
        </p:blipFill>
        <p:spPr bwMode="auto">
          <a:xfrm>
            <a:off x="6994256" y="3648947"/>
            <a:ext cx="4664344" cy="26895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ok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08" t="27236" r="43654" b="24447"/>
          <a:stretch/>
        </p:blipFill>
        <p:spPr bwMode="auto">
          <a:xfrm>
            <a:off x="7152189" y="529363"/>
            <a:ext cx="3811996" cy="26641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Zástupný objekt pre obsah 3"/>
          <p:cNvPicPr>
            <a:picLocks noGrp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87" t="31327" r="35945" b="21271"/>
          <a:stretch/>
        </p:blipFill>
        <p:spPr bwMode="auto">
          <a:xfrm>
            <a:off x="850006" y="2279561"/>
            <a:ext cx="5673342" cy="31568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946298" y="692331"/>
            <a:ext cx="4146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- hoci slovo „banán“ je afrického pôvodu, pôvodne </a:t>
            </a:r>
            <a:r>
              <a:rPr lang="sk-SK" b="1" dirty="0" smtClean="0"/>
              <a:t>pochádza z JV Ázie</a:t>
            </a:r>
          </a:p>
          <a:p>
            <a:r>
              <a:rPr lang="sk-SK" dirty="0" smtClean="0"/>
              <a:t>- odtiaľ sa moreplavcami dostal do ďalších krajín sveta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6535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13" t="12127" r="43212" b="8942"/>
          <a:stretch/>
        </p:blipFill>
        <p:spPr bwMode="auto">
          <a:xfrm>
            <a:off x="838200" y="780761"/>
            <a:ext cx="4589891" cy="47322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ok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44" t="25446" r="44206" b="39155"/>
          <a:stretch/>
        </p:blipFill>
        <p:spPr bwMode="auto">
          <a:xfrm>
            <a:off x="5609645" y="1027906"/>
            <a:ext cx="5562600" cy="4485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121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9209" y="374098"/>
            <a:ext cx="7375089" cy="678525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Štruktúra obchodu s banánmi</a:t>
            </a:r>
            <a:endParaRPr lang="sk-SK" sz="3600" b="1" dirty="0">
              <a:solidFill>
                <a:srgbClr val="FF000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08785" y="1118715"/>
            <a:ext cx="155584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p</a:t>
            </a:r>
            <a:r>
              <a:rPr lang="sk-SK" dirty="0" smtClean="0"/>
              <a:t>estovanie a balenie</a:t>
            </a:r>
          </a:p>
          <a:p>
            <a:pPr algn="ctr"/>
            <a:r>
              <a:rPr lang="sk-SK" dirty="0" smtClean="0"/>
              <a:t>(pestovateľ, producent)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2858770" y="1433013"/>
            <a:ext cx="121465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vývoz</a:t>
            </a:r>
            <a:endParaRPr lang="sk-SK" dirty="0"/>
          </a:p>
          <a:p>
            <a:pPr algn="ctr"/>
            <a:r>
              <a:rPr lang="sk-SK" dirty="0" smtClean="0"/>
              <a:t>(export)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5111193" y="1433014"/>
            <a:ext cx="121465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d</a:t>
            </a:r>
            <a:r>
              <a:rPr lang="sk-SK" dirty="0" smtClean="0"/>
              <a:t>ovoz</a:t>
            </a:r>
          </a:p>
          <a:p>
            <a:pPr algn="ctr"/>
            <a:r>
              <a:rPr lang="sk-SK" dirty="0" smtClean="0"/>
              <a:t>(import)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7270899" y="1358415"/>
            <a:ext cx="1561814" cy="8771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k-SK" sz="1700" dirty="0"/>
              <a:t>d</a:t>
            </a:r>
            <a:r>
              <a:rPr lang="sk-SK" sz="1700" dirty="0" smtClean="0"/>
              <a:t>ozrievanie</a:t>
            </a:r>
          </a:p>
          <a:p>
            <a:r>
              <a:rPr lang="sk-SK" sz="1700" dirty="0" smtClean="0"/>
              <a:t>(v dozrievacích komorách)</a:t>
            </a:r>
            <a:endParaRPr lang="sk-SK" sz="1700" dirty="0"/>
          </a:p>
        </p:txBody>
      </p:sp>
      <p:sp>
        <p:nvSpPr>
          <p:cNvPr id="8" name="BlokTextu 7"/>
          <p:cNvSpPr txBox="1"/>
          <p:nvPr/>
        </p:nvSpPr>
        <p:spPr>
          <a:xfrm>
            <a:off x="9785444" y="1433013"/>
            <a:ext cx="121465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p</a:t>
            </a:r>
            <a:r>
              <a:rPr lang="sk-SK" dirty="0" smtClean="0"/>
              <a:t>redaj</a:t>
            </a:r>
          </a:p>
          <a:p>
            <a:pPr algn="ctr"/>
            <a:r>
              <a:rPr lang="sk-SK" dirty="0" smtClean="0"/>
              <a:t>(reťazec)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3472482" y="4762944"/>
            <a:ext cx="15694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/>
              <a:t>Banány sa </a:t>
            </a:r>
            <a:r>
              <a:rPr lang="sk-SK" sz="1400" dirty="0" smtClean="0"/>
              <a:t>z Kolumbie zväčša </a:t>
            </a:r>
            <a:r>
              <a:rPr lang="sk-SK" sz="1400" dirty="0"/>
              <a:t>plavia do Belgicka či Holandska </a:t>
            </a:r>
            <a:r>
              <a:rPr lang="sk-SK" sz="1400" b="1" dirty="0" smtClean="0"/>
              <a:t>12 </a:t>
            </a:r>
            <a:r>
              <a:rPr lang="sk-SK" sz="1400" b="1" dirty="0"/>
              <a:t>dní.</a:t>
            </a: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86" y="3453612"/>
            <a:ext cx="2057984" cy="1159331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6095" y="3308466"/>
            <a:ext cx="1899806" cy="1044893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4285" y="3977453"/>
            <a:ext cx="2020205" cy="1346803"/>
          </a:xfrm>
          <a:prstGeom prst="rect">
            <a:avLst/>
          </a:prstGeom>
        </p:spPr>
      </p:pic>
      <p:sp>
        <p:nvSpPr>
          <p:cNvPr id="16" name="BlokTextu 15"/>
          <p:cNvSpPr txBox="1"/>
          <p:nvPr/>
        </p:nvSpPr>
        <p:spPr>
          <a:xfrm>
            <a:off x="1760243" y="2424007"/>
            <a:ext cx="1815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i="1" dirty="0" smtClean="0"/>
              <a:t>Kolumbia</a:t>
            </a:r>
          </a:p>
          <a:p>
            <a:pPr algn="ctr"/>
            <a:r>
              <a:rPr lang="sk-SK" dirty="0" smtClean="0"/>
              <a:t>(Južná Amerika)</a:t>
            </a:r>
            <a:endParaRPr lang="sk-SK" dirty="0"/>
          </a:p>
        </p:txBody>
      </p:sp>
      <p:sp>
        <p:nvSpPr>
          <p:cNvPr id="17" name="BlokTextu 16"/>
          <p:cNvSpPr txBox="1"/>
          <p:nvPr/>
        </p:nvSpPr>
        <p:spPr>
          <a:xfrm>
            <a:off x="5431809" y="2385136"/>
            <a:ext cx="2168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i="1" dirty="0" smtClean="0"/>
              <a:t>Holandsko, Belgicko</a:t>
            </a:r>
          </a:p>
          <a:p>
            <a:pPr algn="ctr"/>
            <a:r>
              <a:rPr lang="sk-SK" dirty="0" smtClean="0"/>
              <a:t>(Európa)</a:t>
            </a:r>
          </a:p>
          <a:p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9785444" y="2366194"/>
            <a:ext cx="132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i="1" dirty="0"/>
              <a:t>S</a:t>
            </a:r>
            <a:r>
              <a:rPr lang="sk-SK" b="1" i="1" dirty="0" smtClean="0"/>
              <a:t>lovensko</a:t>
            </a:r>
            <a:endParaRPr lang="sk-SK" b="1" i="1" dirty="0"/>
          </a:p>
        </p:txBody>
      </p:sp>
      <p:pic>
        <p:nvPicPr>
          <p:cNvPr id="19" name="Obrázok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09" y="4762944"/>
            <a:ext cx="2010961" cy="1506280"/>
          </a:xfrm>
          <a:prstGeom prst="rect">
            <a:avLst/>
          </a:prstGeom>
        </p:spPr>
      </p:pic>
      <p:pic>
        <p:nvPicPr>
          <p:cNvPr id="20" name="Obrázok 1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92" t="32429" r="55448" b="16800"/>
          <a:stretch/>
        </p:blipFill>
        <p:spPr>
          <a:xfrm>
            <a:off x="9989944" y="4773504"/>
            <a:ext cx="2020301" cy="1887094"/>
          </a:xfrm>
          <a:prstGeom prst="rect">
            <a:avLst/>
          </a:prstGeom>
        </p:spPr>
      </p:pic>
      <p:sp>
        <p:nvSpPr>
          <p:cNvPr id="21" name="BlokTextu 20"/>
          <p:cNvSpPr txBox="1"/>
          <p:nvPr/>
        </p:nvSpPr>
        <p:spPr>
          <a:xfrm>
            <a:off x="10986337" y="6269224"/>
            <a:ext cx="1146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dirty="0"/>
              <a:t>(9713km)</a:t>
            </a:r>
          </a:p>
        </p:txBody>
      </p:sp>
      <p:cxnSp>
        <p:nvCxnSpPr>
          <p:cNvPr id="23" name="Rovná spojovacia šípka 22"/>
          <p:cNvCxnSpPr/>
          <p:nvPr/>
        </p:nvCxnSpPr>
        <p:spPr>
          <a:xfrm>
            <a:off x="2033078" y="1789706"/>
            <a:ext cx="825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ovná spojovacia šípka 27"/>
          <p:cNvCxnSpPr/>
          <p:nvPr/>
        </p:nvCxnSpPr>
        <p:spPr>
          <a:xfrm flipV="1">
            <a:off x="4164045" y="1776049"/>
            <a:ext cx="825896" cy="13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ovacia šípka 28"/>
          <p:cNvCxnSpPr/>
          <p:nvPr/>
        </p:nvCxnSpPr>
        <p:spPr>
          <a:xfrm flipV="1">
            <a:off x="6360841" y="1756178"/>
            <a:ext cx="825896" cy="13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ovacia šípka 29"/>
          <p:cNvCxnSpPr/>
          <p:nvPr/>
        </p:nvCxnSpPr>
        <p:spPr>
          <a:xfrm flipV="1">
            <a:off x="8891102" y="1749349"/>
            <a:ext cx="825896" cy="13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BlokTextu 33"/>
          <p:cNvSpPr txBox="1"/>
          <p:nvPr/>
        </p:nvSpPr>
        <p:spPr>
          <a:xfrm>
            <a:off x="6232206" y="5516084"/>
            <a:ext cx="1704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Dozrievanie v dozrievacích komorách plynom etylénom- </a:t>
            </a:r>
            <a:r>
              <a:rPr lang="sk-SK" sz="1400" b="1" dirty="0" smtClean="0"/>
              <a:t>cca 4 dni.</a:t>
            </a:r>
            <a:endParaRPr lang="sk-SK" sz="1400" b="1" dirty="0"/>
          </a:p>
        </p:txBody>
      </p:sp>
      <p:sp>
        <p:nvSpPr>
          <p:cNvPr id="35" name="BlokTextu 34"/>
          <p:cNvSpPr txBox="1"/>
          <p:nvPr/>
        </p:nvSpPr>
        <p:spPr>
          <a:xfrm>
            <a:off x="9980846" y="4435971"/>
            <a:ext cx="222480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700" dirty="0" smtClean="0"/>
              <a:t>Kolumbia - Slovensko</a:t>
            </a:r>
            <a:endParaRPr lang="sk-SK" sz="1700" dirty="0"/>
          </a:p>
        </p:txBody>
      </p:sp>
      <p:pic>
        <p:nvPicPr>
          <p:cNvPr id="38" name="Obrázok 3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94196" y="3242315"/>
            <a:ext cx="2281236" cy="1283195"/>
          </a:xfrm>
          <a:prstGeom prst="rect">
            <a:avLst/>
          </a:prstGeom>
        </p:spPr>
      </p:pic>
      <p:pic>
        <p:nvPicPr>
          <p:cNvPr id="40" name="Obrázok 3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5321" y="2555426"/>
            <a:ext cx="1848660" cy="1230199"/>
          </a:xfrm>
          <a:prstGeom prst="rect">
            <a:avLst/>
          </a:prstGeom>
        </p:spPr>
      </p:pic>
      <p:sp>
        <p:nvSpPr>
          <p:cNvPr id="26" name="BlokTextu 25"/>
          <p:cNvSpPr txBox="1"/>
          <p:nvPr/>
        </p:nvSpPr>
        <p:spPr>
          <a:xfrm>
            <a:off x="8252447" y="6123549"/>
            <a:ext cx="2103205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Lisková- BA cca 260 km</a:t>
            </a:r>
          </a:p>
          <a:p>
            <a:r>
              <a:rPr lang="sk-SK" sz="1400" dirty="0" smtClean="0"/>
              <a:t>Lisková </a:t>
            </a:r>
            <a:r>
              <a:rPr lang="sk-SK" sz="1400" smtClean="0"/>
              <a:t>– Bogota- </a:t>
            </a:r>
            <a:r>
              <a:rPr lang="sk-SK" sz="1400" dirty="0" smtClean="0"/>
              <a:t>37 x viac</a:t>
            </a:r>
          </a:p>
        </p:txBody>
      </p:sp>
    </p:spTree>
    <p:extLst>
      <p:ext uri="{BB962C8B-B14F-4D97-AF65-F5344CB8AC3E}">
        <p14:creationId xmlns:p14="http://schemas.microsoft.com/office/powerpoint/2010/main" val="370910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49" y="2965517"/>
            <a:ext cx="10192814" cy="3331374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9282" r="-69"/>
          <a:stretch/>
        </p:blipFill>
        <p:spPr>
          <a:xfrm>
            <a:off x="4680238" y="187036"/>
            <a:ext cx="4962526" cy="2633008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631149" y="534044"/>
            <a:ext cx="30549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latin typeface="Comic Sans MS" panose="030F0702030302020204" pitchFamily="66" charset="0"/>
              </a:rPr>
              <a:t>Stupne zrelosti banánov...</a:t>
            </a:r>
            <a:endParaRPr lang="sk-SK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88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389</Words>
  <Application>Microsoft Office PowerPoint</Application>
  <PresentationFormat>Širokouhlá</PresentationFormat>
  <Paragraphs>98</Paragraphs>
  <Slides>21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Wingdings</vt:lpstr>
      <vt:lpstr>Motív balíka Office</vt:lpstr>
      <vt:lpstr>CESTUJÚCE POTRAVINY</vt:lpstr>
      <vt:lpstr>Prezentácia programu PowerPoint</vt:lpstr>
      <vt:lpstr>Prezentácia programu PowerPoint</vt:lpstr>
      <vt:lpstr>Banánovník</vt:lpstr>
      <vt:lpstr>Banánové štáty</vt:lpstr>
      <vt:lpstr>Prezentácia programu PowerPoint</vt:lpstr>
      <vt:lpstr>Prezentácia programu PowerPoint</vt:lpstr>
      <vt:lpstr>Štruktúra obchodu s banánmi</vt:lpstr>
      <vt:lpstr>Prezentácia programu PowerPoint</vt:lpstr>
      <vt:lpstr> Banánový dodávateľský reťazec  Koľko podľa vás dostane z predajnej ceny v obchode napr. robotník .......?</vt:lpstr>
      <vt:lpstr>Riešenie</vt:lpstr>
      <vt:lpstr>Potravinové míle</vt:lpstr>
      <vt:lpstr>Kalkulačka- potravinových míľ</vt:lpstr>
      <vt:lpstr>Výsledok – potravinové míle cestujúcich hrušiek z Čile na Slovensko</vt:lpstr>
      <vt:lpstr>Uhlíková stopa</vt:lpstr>
      <vt:lpstr>Skleníkový efekt...</vt:lpstr>
      <vt:lpstr>Existuje riešenie, ako znížiť uhlíkovú stopu?</vt:lpstr>
      <vt:lpstr>Prezentácia programu PowerPoint</vt:lpstr>
      <vt:lpstr>Prezentácia programu PowerPoint</vt:lpstr>
      <vt:lpstr>ZDROJE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CESTUJÚCE POTRAVINY</dc:title>
  <dc:creator>ZŠ Lisková</dc:creator>
  <cp:lastModifiedBy>Eva Brčeková</cp:lastModifiedBy>
  <cp:revision>117</cp:revision>
  <dcterms:created xsi:type="dcterms:W3CDTF">2018-04-09T12:21:38Z</dcterms:created>
  <dcterms:modified xsi:type="dcterms:W3CDTF">2018-04-29T20:10:34Z</dcterms:modified>
</cp:coreProperties>
</file>