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7584" y="836712"/>
            <a:ext cx="7416824" cy="3240360"/>
          </a:xfrm>
        </p:spPr>
        <p:txBody>
          <a:bodyPr>
            <a:noAutofit/>
          </a:bodyPr>
          <a:lstStyle/>
          <a:p>
            <a:pPr algn="ctr"/>
            <a:r>
              <a:rPr lang="sk-SK" sz="3000" i="1" dirty="0"/>
              <a:t>„Naše deti nevymysleli drogy a ich užívanie. Naučili sa to od nás.“</a:t>
            </a:r>
          </a:p>
          <a:p>
            <a:pPr algn="ctr"/>
            <a:endParaRPr lang="sk-SK" sz="3000" i="1" dirty="0" smtClean="0"/>
          </a:p>
          <a:p>
            <a:pPr algn="ctr"/>
            <a:endParaRPr lang="sk-SK" sz="2000" i="1" dirty="0"/>
          </a:p>
          <a:p>
            <a:pPr algn="ctr"/>
            <a:r>
              <a:rPr lang="sk-SK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PREVENCIA DROGOVÝCH ZÁVISLOSTÍ</a:t>
            </a:r>
          </a:p>
          <a:p>
            <a:pPr algn="ctr"/>
            <a:endParaRPr lang="sk-SK" sz="3000" i="1" dirty="0"/>
          </a:p>
          <a:p>
            <a:pPr algn="ctr"/>
            <a:endParaRPr lang="sk-SK" sz="3000" i="1" dirty="0" smtClean="0"/>
          </a:p>
          <a:p>
            <a:r>
              <a:rPr lang="sk-SK" sz="1700" dirty="0" smtClean="0"/>
              <a:t>Spracované podľa</a:t>
            </a:r>
          </a:p>
          <a:p>
            <a:r>
              <a:rPr lang="sk-SK" sz="1700" dirty="0" err="1" smtClean="0"/>
              <a:t>Dimoff</a:t>
            </a:r>
            <a:r>
              <a:rPr lang="sk-SK" sz="1700" dirty="0" smtClean="0"/>
              <a:t>, T. – </a:t>
            </a:r>
            <a:r>
              <a:rPr lang="sk-SK" sz="1700" dirty="0" err="1" smtClean="0"/>
              <a:t>Carper</a:t>
            </a:r>
            <a:r>
              <a:rPr lang="sk-SK" sz="1700" dirty="0" smtClean="0"/>
              <a:t>, S.: Berie vaše dieťa drogy?, 1994, Bratislava: Obzor</a:t>
            </a:r>
          </a:p>
          <a:p>
            <a:pPr algn="ctr"/>
            <a:endParaRPr lang="sk-SK" sz="3000" i="1" dirty="0"/>
          </a:p>
        </p:txBody>
      </p:sp>
    </p:spTree>
    <p:extLst>
      <p:ext uri="{BB962C8B-B14F-4D97-AF65-F5344CB8AC3E}">
        <p14:creationId xmlns:p14="http://schemas.microsoft.com/office/powerpoint/2010/main" val="5287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776864" cy="5616624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sk-SK" sz="7200" b="1" dirty="0" smtClean="0"/>
              <a:t>2. </a:t>
            </a:r>
            <a:r>
              <a:rPr lang="sk-SK" sz="7200" b="1" u="sng" dirty="0" smtClean="0"/>
              <a:t>Zmeny aktivít a zvykov</a:t>
            </a:r>
          </a:p>
          <a:p>
            <a:pPr marL="45720" indent="0">
              <a:buNone/>
            </a:pPr>
            <a:r>
              <a:rPr lang="sk-SK" sz="7200" b="1" dirty="0" smtClean="0">
                <a:sym typeface="Wingdings"/>
              </a:rPr>
              <a:t> Nevysvetlené absencie</a:t>
            </a:r>
          </a:p>
          <a:p>
            <a:pPr marL="45720" indent="0">
              <a:buNone/>
            </a:pPr>
            <a:r>
              <a:rPr lang="sk-SK" sz="7200" b="1" dirty="0" smtClean="0">
                <a:sym typeface="Wingdings"/>
              </a:rPr>
              <a:t> Domáce povinnosti</a:t>
            </a:r>
          </a:p>
          <a:p>
            <a:pPr marL="45720" indent="0">
              <a:buNone/>
            </a:pPr>
            <a:r>
              <a:rPr lang="sk-SK" sz="7200" dirty="0" smtClean="0">
                <a:sym typeface="Wingdings"/>
              </a:rPr>
              <a:t>         - nepomáha pri práci</a:t>
            </a:r>
          </a:p>
          <a:p>
            <a:pPr marL="45720" indent="0">
              <a:buNone/>
            </a:pPr>
            <a:r>
              <a:rPr lang="sk-SK" sz="7200" dirty="0">
                <a:sym typeface="Wingdings"/>
              </a:rPr>
              <a:t> </a:t>
            </a:r>
            <a:r>
              <a:rPr lang="sk-SK" sz="7200" dirty="0" smtClean="0">
                <a:sym typeface="Wingdings"/>
              </a:rPr>
              <a:t>        - zabúda, odmieta zúčastňovať sa na rodinných akciách</a:t>
            </a:r>
          </a:p>
          <a:p>
            <a:pPr marL="45720" indent="0">
              <a:buNone/>
            </a:pPr>
            <a:r>
              <a:rPr lang="sk-SK" sz="7200" b="1" dirty="0" smtClean="0">
                <a:sym typeface="Wingdings"/>
              </a:rPr>
              <a:t> Kontakty</a:t>
            </a:r>
          </a:p>
          <a:p>
            <a:pPr marL="45720" indent="0">
              <a:buNone/>
            </a:pPr>
            <a:r>
              <a:rPr lang="sk-SK" sz="7200" dirty="0" smtClean="0"/>
              <a:t>         - krátke výlety s kamarátmi</a:t>
            </a:r>
          </a:p>
          <a:p>
            <a:pPr marL="45720" indent="0">
              <a:buNone/>
            </a:pPr>
            <a:r>
              <a:rPr lang="sk-SK" sz="7200" dirty="0"/>
              <a:t> </a:t>
            </a:r>
            <a:r>
              <a:rPr lang="sk-SK" sz="7200" dirty="0" smtClean="0"/>
              <a:t>        - odmieta predstaviť kamarátov rodičom</a:t>
            </a:r>
          </a:p>
          <a:p>
            <a:pPr marL="45720" indent="0">
              <a:buNone/>
            </a:pPr>
            <a:r>
              <a:rPr lang="sk-SK" sz="7200" dirty="0"/>
              <a:t> </a:t>
            </a:r>
            <a:r>
              <a:rPr lang="sk-SK" sz="7200" dirty="0" smtClean="0"/>
              <a:t>        - čudné telefonáty alebo hovory v neobvyklom čase</a:t>
            </a:r>
            <a:endParaRPr lang="sk-SK" sz="7200" dirty="0"/>
          </a:p>
          <a:p>
            <a:pPr marL="45720" indent="0">
              <a:buNone/>
            </a:pPr>
            <a:r>
              <a:rPr lang="sk-SK" sz="7200" b="1" dirty="0" smtClean="0">
                <a:sym typeface="Wingdings"/>
              </a:rPr>
              <a:t> Popularita</a:t>
            </a:r>
          </a:p>
          <a:p>
            <a:pPr marL="45720" indent="0">
              <a:buNone/>
            </a:pPr>
            <a:r>
              <a:rPr lang="sk-SK" sz="7200" b="1" dirty="0" smtClean="0">
                <a:sym typeface="Wingdings"/>
              </a:rPr>
              <a:t>         </a:t>
            </a:r>
            <a:r>
              <a:rPr lang="sk-SK" sz="7200" dirty="0" smtClean="0">
                <a:sym typeface="Wingdings"/>
              </a:rPr>
              <a:t>- stúpa popularita</a:t>
            </a:r>
          </a:p>
          <a:p>
            <a:pPr marL="45720" indent="0">
              <a:buNone/>
            </a:pPr>
            <a:r>
              <a:rPr lang="sk-SK" sz="7200" dirty="0">
                <a:sym typeface="Wingdings"/>
              </a:rPr>
              <a:t> </a:t>
            </a:r>
            <a:r>
              <a:rPr lang="sk-SK" sz="7200" dirty="0" smtClean="0">
                <a:sym typeface="Wingdings"/>
              </a:rPr>
              <a:t>        - náhla sexuálna aktivita</a:t>
            </a:r>
          </a:p>
          <a:p>
            <a:pPr marL="45720" indent="0">
              <a:buNone/>
            </a:pPr>
            <a:r>
              <a:rPr lang="sk-SK" sz="7200" dirty="0">
                <a:sym typeface="Wingdings"/>
              </a:rPr>
              <a:t> </a:t>
            </a:r>
            <a:r>
              <a:rPr lang="sk-SK" sz="7200" dirty="0" smtClean="0">
                <a:sym typeface="Wingdings"/>
              </a:rPr>
              <a:t>        - </a:t>
            </a:r>
            <a:r>
              <a:rPr lang="sk-SK" sz="7200" dirty="0" err="1" smtClean="0">
                <a:sym typeface="Wingdings"/>
              </a:rPr>
              <a:t>promiskuita</a:t>
            </a:r>
            <a:endParaRPr lang="sk-SK" sz="72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7200" dirty="0">
                <a:sym typeface="Wingdings"/>
              </a:rPr>
              <a:t> </a:t>
            </a:r>
            <a:r>
              <a:rPr lang="sk-SK" sz="7200" dirty="0" smtClean="0">
                <a:sym typeface="Wingdings"/>
              </a:rPr>
              <a:t>        - dary od kamarátov</a:t>
            </a:r>
          </a:p>
          <a:p>
            <a:pPr marL="45720" indent="0">
              <a:buNone/>
            </a:pPr>
            <a:r>
              <a:rPr lang="sk-SK" sz="7200" b="1" dirty="0" smtClean="0">
                <a:sym typeface="Wingdings"/>
              </a:rPr>
              <a:t> Stravovacie návyky</a:t>
            </a:r>
          </a:p>
          <a:p>
            <a:pPr marL="45720" indent="0">
              <a:buNone/>
            </a:pPr>
            <a:r>
              <a:rPr lang="sk-SK" sz="7200" dirty="0" smtClean="0"/>
              <a:t>         - náhly rast chuti do jedla, chuť na sladkosti</a:t>
            </a:r>
          </a:p>
          <a:p>
            <a:pPr marL="45720" indent="0">
              <a:buNone/>
            </a:pPr>
            <a:r>
              <a:rPr lang="sk-SK" sz="7200" dirty="0"/>
              <a:t> </a:t>
            </a:r>
            <a:r>
              <a:rPr lang="sk-SK" sz="7200" dirty="0" smtClean="0"/>
              <a:t>        - náhly pokles chuti do jedla</a:t>
            </a:r>
          </a:p>
          <a:p>
            <a:pPr marL="45720" indent="0">
              <a:buNone/>
            </a:pPr>
            <a:r>
              <a:rPr lang="sk-SK" sz="7200" dirty="0"/>
              <a:t> </a:t>
            </a:r>
            <a:r>
              <a:rPr lang="sk-SK" sz="7200" dirty="0" smtClean="0"/>
              <a:t>        - všeobecný nezáujem o stravu a jedenie</a:t>
            </a:r>
            <a:endParaRPr lang="sk-SK" sz="7200" dirty="0"/>
          </a:p>
          <a:p>
            <a:pPr marL="45720" indent="0">
              <a:buNone/>
            </a:pPr>
            <a:endParaRPr lang="sk-SK" sz="7200" dirty="0"/>
          </a:p>
          <a:p>
            <a:pPr marL="45720" indent="0">
              <a:buNone/>
            </a:pPr>
            <a:endParaRPr lang="sk-SK" sz="1800" dirty="0"/>
          </a:p>
          <a:p>
            <a:pPr marL="45720" indent="0">
              <a:buNone/>
            </a:pPr>
            <a:endParaRPr lang="sk-SK" sz="1800" dirty="0"/>
          </a:p>
          <a:p>
            <a:pPr marL="45720" indent="0">
              <a:buNone/>
            </a:pPr>
            <a:endParaRPr lang="sk-SK" sz="1800" dirty="0"/>
          </a:p>
          <a:p>
            <a:pPr marL="45720" indent="0">
              <a:buNone/>
            </a:pP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/>
              <a:t>         </a:t>
            </a:r>
            <a:endParaRPr lang="sk-SK" sz="1800" dirty="0"/>
          </a:p>
          <a:p>
            <a:pPr marL="45720" indent="0">
              <a:buNone/>
            </a:pPr>
            <a:r>
              <a:rPr lang="sk-SK" sz="1800" dirty="0" smtClean="0"/>
              <a:t>  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3892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704782" cy="590465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sk-SK" sz="1900" b="1" dirty="0">
                <a:sym typeface="Wingdings"/>
              </a:rPr>
              <a:t> Zmeny v návykoch na spánok </a:t>
            </a:r>
          </a:p>
          <a:p>
            <a:pPr marL="45720" indent="0">
              <a:buNone/>
            </a:pPr>
            <a:r>
              <a:rPr lang="sk-SK" sz="1900" b="1" dirty="0">
                <a:sym typeface="Wingdings"/>
              </a:rPr>
              <a:t>         </a:t>
            </a:r>
            <a:r>
              <a:rPr lang="sk-SK" sz="1900" dirty="0">
                <a:sym typeface="Wingdings"/>
              </a:rPr>
              <a:t>- nepravidelný návyk na spánok</a:t>
            </a:r>
          </a:p>
          <a:p>
            <a:pPr marL="45720" indent="0">
              <a:buNone/>
            </a:pPr>
            <a:r>
              <a:rPr lang="sk-SK" sz="1900" dirty="0">
                <a:sym typeface="Wingdings"/>
              </a:rPr>
              <a:t>         - väčšinu dňa dieťa prespí, v noci je hore</a:t>
            </a:r>
          </a:p>
          <a:p>
            <a:pPr marL="45720" indent="0">
              <a:buNone/>
            </a:pPr>
            <a:r>
              <a:rPr lang="sk-SK" sz="1900" b="1" dirty="0" smtClean="0">
                <a:sym typeface="Wingdings"/>
              </a:rPr>
              <a:t> Krádeže, ukrývanie cigariet, alkoholu, drog</a:t>
            </a:r>
          </a:p>
          <a:p>
            <a:pPr marL="45720" indent="0">
              <a:buNone/>
            </a:pPr>
            <a:r>
              <a:rPr lang="sk-SK" sz="1900" b="1" dirty="0" smtClean="0">
                <a:sym typeface="Wingdings"/>
              </a:rPr>
              <a:t> Problémy v škole</a:t>
            </a:r>
          </a:p>
          <a:p>
            <a:pPr marL="45720" indent="0">
              <a:buNone/>
            </a:pPr>
            <a:endParaRPr lang="sk-SK" sz="1900" dirty="0" smtClean="0"/>
          </a:p>
          <a:p>
            <a:pPr marL="45720" indent="0">
              <a:buNone/>
            </a:pPr>
            <a:r>
              <a:rPr lang="sk-SK" sz="1900" b="1" dirty="0" smtClean="0"/>
              <a:t>3. </a:t>
            </a:r>
            <a:r>
              <a:rPr lang="sk-SK" sz="1900" b="1" u="sng" dirty="0" smtClean="0"/>
              <a:t>Zmeny zovňajšku</a:t>
            </a:r>
          </a:p>
          <a:p>
            <a:pPr marL="45720" indent="0">
              <a:buNone/>
            </a:pPr>
            <a:r>
              <a:rPr lang="sk-SK" sz="1900" b="1" dirty="0" smtClean="0">
                <a:sym typeface="Wingdings"/>
              </a:rPr>
              <a:t> Zdravie</a:t>
            </a:r>
          </a:p>
          <a:p>
            <a:pPr marL="45720" indent="0">
              <a:buNone/>
            </a:pPr>
            <a:r>
              <a:rPr lang="sk-SK" sz="1900" b="1" dirty="0" smtClean="0">
                <a:sym typeface="Wingdings"/>
              </a:rPr>
              <a:t>          - úbytok hmotnosti</a:t>
            </a:r>
          </a:p>
          <a:p>
            <a:pPr marL="45720" indent="0">
              <a:buNone/>
            </a:pPr>
            <a:r>
              <a:rPr lang="sk-SK" sz="1900" b="1" dirty="0">
                <a:sym typeface="Wingdings"/>
              </a:rPr>
              <a:t> </a:t>
            </a:r>
            <a:r>
              <a:rPr lang="sk-SK" sz="1900" b="1" dirty="0" smtClean="0">
                <a:sym typeface="Wingdings"/>
              </a:rPr>
              <a:t>         - prechladnutia, chrípky, žalúdočné kŕče alebo bolesti, únava </a:t>
            </a:r>
            <a:endParaRPr lang="sk-SK" sz="1900" b="1" dirty="0">
              <a:sym typeface="Wingdings"/>
            </a:endParaRPr>
          </a:p>
          <a:p>
            <a:pPr marL="45720" indent="0">
              <a:buNone/>
            </a:pPr>
            <a:r>
              <a:rPr lang="sk-SK" sz="1900" b="1" dirty="0" smtClean="0"/>
              <a:t>          - chronický kašeľ</a:t>
            </a:r>
          </a:p>
          <a:p>
            <a:pPr marL="45720" indent="0">
              <a:buNone/>
            </a:pPr>
            <a:r>
              <a:rPr lang="sk-SK" sz="1900" b="1" dirty="0"/>
              <a:t> </a:t>
            </a:r>
            <a:r>
              <a:rPr lang="sk-SK" sz="1900" b="1" dirty="0" smtClean="0"/>
              <a:t>         - bolesti v hrudníku</a:t>
            </a:r>
          </a:p>
          <a:p>
            <a:pPr marL="45720" indent="0">
              <a:buNone/>
            </a:pPr>
            <a:r>
              <a:rPr lang="sk-SK" sz="1900" b="1" dirty="0"/>
              <a:t> </a:t>
            </a:r>
            <a:r>
              <a:rPr lang="sk-SK" sz="1900" b="1" dirty="0" smtClean="0"/>
              <a:t>         - časté ochorenia</a:t>
            </a:r>
          </a:p>
          <a:p>
            <a:pPr marL="45720" indent="0">
              <a:buNone/>
            </a:pPr>
            <a:r>
              <a:rPr lang="sk-SK" sz="1900" b="1" dirty="0"/>
              <a:t> </a:t>
            </a:r>
            <a:r>
              <a:rPr lang="sk-SK" sz="1900" b="1" dirty="0" smtClean="0"/>
              <a:t>         - ranné nevoľnosti</a:t>
            </a:r>
          </a:p>
          <a:p>
            <a:pPr marL="45720" indent="0">
              <a:buNone/>
            </a:pPr>
            <a:r>
              <a:rPr lang="sk-SK" sz="1900" b="1" dirty="0"/>
              <a:t> </a:t>
            </a:r>
            <a:r>
              <a:rPr lang="sk-SK" sz="1900" b="1" dirty="0" smtClean="0"/>
              <a:t>         - stav „opice“</a:t>
            </a:r>
          </a:p>
          <a:p>
            <a:pPr marL="45720" indent="0">
              <a:buNone/>
            </a:pPr>
            <a:r>
              <a:rPr lang="sk-SK" sz="1900" b="1" dirty="0"/>
              <a:t> </a:t>
            </a:r>
            <a:r>
              <a:rPr lang="sk-SK" sz="1900" b="1" dirty="0" smtClean="0"/>
              <a:t>         - časté poranenia, ktoré sa pomaly hoja</a:t>
            </a:r>
          </a:p>
          <a:p>
            <a:pPr marL="45720" indent="0">
              <a:buNone/>
            </a:pPr>
            <a:r>
              <a:rPr lang="sk-SK" sz="1900" b="1" dirty="0"/>
              <a:t> </a:t>
            </a:r>
            <a:r>
              <a:rPr lang="sk-SK" sz="1900" b="1" dirty="0" smtClean="0"/>
              <a:t>         - málo energie</a:t>
            </a:r>
          </a:p>
          <a:p>
            <a:pPr marL="45720" indent="0">
              <a:buNone/>
            </a:pPr>
            <a:r>
              <a:rPr lang="sk-SK" sz="1900" b="1" dirty="0"/>
              <a:t> </a:t>
            </a:r>
            <a:r>
              <a:rPr lang="sk-SK" sz="1900" b="1" dirty="0" smtClean="0"/>
              <a:t>         - nepravidelná menštruácia</a:t>
            </a:r>
          </a:p>
          <a:p>
            <a:pPr marL="45720" indent="0">
              <a:buNone/>
            </a:pPr>
            <a:endParaRPr lang="sk-SK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9548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711200" y="731520"/>
            <a:ext cx="7605216" cy="564980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sk-SK" sz="2300" b="1" dirty="0" smtClean="0">
                <a:sym typeface="Wingdings"/>
              </a:rPr>
              <a:t> Rečový prejav, pamäť a myslenie</a:t>
            </a:r>
          </a:p>
          <a:p>
            <a:pPr marL="45720" indent="0">
              <a:buNone/>
            </a:pPr>
            <a:r>
              <a:rPr lang="sk-SK" sz="2300" dirty="0" smtClean="0"/>
              <a:t>          - prejav je trhaný, nezrozumiteľný, neusporiadaný,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  rýchle tempo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- strata pamäti, vynechávanie pamäti, popletené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  myslenie, halucinácie</a:t>
            </a:r>
          </a:p>
          <a:p>
            <a:pPr marL="45720" indent="0">
              <a:buNone/>
            </a:pPr>
            <a:r>
              <a:rPr lang="sk-SK" sz="2300" b="1" dirty="0" smtClean="0">
                <a:sym typeface="Wingdings"/>
              </a:rPr>
              <a:t> Oči, nos, ústa, pokožka</a:t>
            </a:r>
          </a:p>
          <a:p>
            <a:pPr marL="45720" indent="0">
              <a:buNone/>
            </a:pPr>
            <a:r>
              <a:rPr lang="sk-SK" sz="2300" dirty="0" smtClean="0"/>
              <a:t>          - oči – krvou podliate, napuchnuté, sklené, 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  podráždené, rozšírené alebo zúžené zrenice,   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  sklesnuté viečka, ospanlivý výzor, rozmazané 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  alebo dvojité videnie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- nos – citlivý, boľavý, krváca, tečie z neho, kýcha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- ústa – suché, časté olizovanie pier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- pokožka – tmavne, studená, vlhká, napnutá, nafúknutá, 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  svrbí, páli, akné, nadmerné potenie, červené škvrny,  </a:t>
            </a:r>
          </a:p>
          <a:p>
            <a:pPr marL="45720" indent="0">
              <a:buNone/>
            </a:pPr>
            <a:r>
              <a:rPr lang="sk-SK" sz="2300" dirty="0"/>
              <a:t> </a:t>
            </a:r>
            <a:r>
              <a:rPr lang="sk-SK" sz="2300" dirty="0" smtClean="0"/>
              <a:t>           </a:t>
            </a:r>
            <a:r>
              <a:rPr lang="sk-SK" sz="2300" dirty="0" err="1" smtClean="0"/>
              <a:t>sebapoškodzovanie</a:t>
            </a:r>
            <a:r>
              <a:rPr lang="sk-SK" sz="2300" dirty="0" smtClean="0"/>
              <a:t>, </a:t>
            </a:r>
            <a:r>
              <a:rPr lang="sk-SK" sz="2300" dirty="0"/>
              <a:t>tetovanie, zmena farby </a:t>
            </a:r>
            <a:r>
              <a:rPr lang="sk-SK" sz="2300" dirty="0" smtClean="0"/>
              <a:t>prstov</a:t>
            </a:r>
            <a:endParaRPr lang="sk-SK" sz="2300" dirty="0"/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r>
              <a:rPr lang="sk-SK" dirty="0"/>
              <a:t> </a:t>
            </a:r>
            <a:r>
              <a:rPr lang="sk-SK" dirty="0" smtClean="0"/>
              <a:t>           </a:t>
            </a:r>
          </a:p>
          <a:p>
            <a:pPr marL="4572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8516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sz="quarter" idx="13"/>
          </p:nvPr>
        </p:nvSpPr>
        <p:spPr>
          <a:xfrm>
            <a:off x="827088" y="731838"/>
            <a:ext cx="7633344" cy="550545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1800" b="1" dirty="0">
                <a:sym typeface="Wingdings"/>
              </a:rPr>
              <a:t> </a:t>
            </a:r>
            <a:r>
              <a:rPr lang="sk-SK" sz="1800" b="1" dirty="0" smtClean="0">
                <a:sym typeface="Wingdings"/>
              </a:rPr>
              <a:t>Motorika</a:t>
            </a:r>
            <a:endParaRPr lang="sk-SK" sz="1800" b="1" dirty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/>
              <a:t>       - zlá rovnováha, závraty, nemotornosť, svalová únava,</a:t>
            </a:r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pomalá chôdza, svalová únava, nervozita a </a:t>
            </a:r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nadmerná aktivita</a:t>
            </a: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Hygiena</a:t>
            </a: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        </a:t>
            </a:r>
            <a:r>
              <a:rPr lang="sk-SK" sz="1800" dirty="0" smtClean="0">
                <a:sym typeface="Wingdings"/>
              </a:rPr>
              <a:t>- je zanedbávaná, postupne nadobúda lajdácky výzor</a:t>
            </a:r>
          </a:p>
          <a:p>
            <a:pPr marL="45720" indent="0">
              <a:buNone/>
            </a:pPr>
            <a:endParaRPr lang="sk-SK" sz="1800" dirty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>
                <a:sym typeface="Wingdings"/>
              </a:rPr>
              <a:t>4. </a:t>
            </a:r>
            <a:r>
              <a:rPr lang="sk-SK" sz="1800" b="1" u="sng" dirty="0" smtClean="0">
                <a:sym typeface="Wingdings"/>
              </a:rPr>
              <a:t>Vybavenie pomôckami </a:t>
            </a:r>
          </a:p>
          <a:p>
            <a:pPr marL="45720" indent="0">
              <a:buNone/>
            </a:pPr>
            <a:endParaRPr lang="sk-SK" sz="1800" dirty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>
                <a:sym typeface="Wingdings"/>
              </a:rPr>
              <a:t>5. </a:t>
            </a:r>
            <a:r>
              <a:rPr lang="sk-SK" sz="1800" b="1" u="sng" dirty="0" smtClean="0">
                <a:sym typeface="Wingdings"/>
              </a:rPr>
              <a:t>Problémy so zákonom</a:t>
            </a:r>
            <a:endParaRPr lang="sk-SK" sz="1800" b="1" u="sng" dirty="0">
              <a:sym typeface="Wingdings"/>
            </a:endParaRPr>
          </a:p>
          <a:p>
            <a:pPr marL="4572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80195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20880" cy="4176464"/>
          </a:xfrm>
        </p:spPr>
        <p:txBody>
          <a:bodyPr>
            <a:normAutofit fontScale="92500" lnSpcReduction="10000"/>
          </a:bodyPr>
          <a:lstStyle/>
          <a:p>
            <a:r>
              <a:rPr lang="sk-SK" u="sng" dirty="0" smtClean="0"/>
              <a:t>1. Okolnosti týkajúce sa </a:t>
            </a:r>
            <a:r>
              <a:rPr lang="sk-SK" u="sng" dirty="0" smtClean="0"/>
              <a:t>dieťaťa:  </a:t>
            </a:r>
            <a:endParaRPr lang="sk-SK" u="sng" dirty="0" smtClean="0"/>
          </a:p>
          <a:p>
            <a:r>
              <a:rPr lang="sk-SK" dirty="0" smtClean="0">
                <a:sym typeface="Wingdings"/>
              </a:rPr>
              <a:t> duševné poruchy a poruchy </a:t>
            </a:r>
            <a:r>
              <a:rPr lang="sk-SK" dirty="0" smtClean="0">
                <a:sym typeface="Wingdings"/>
              </a:rPr>
              <a:t>správania;</a:t>
            </a:r>
            <a:endParaRPr lang="sk-SK" dirty="0" smtClean="0">
              <a:sym typeface="Wingdings"/>
            </a:endParaRPr>
          </a:p>
          <a:p>
            <a:r>
              <a:rPr lang="sk-SK" dirty="0" smtClean="0">
                <a:sym typeface="Wingdings"/>
              </a:rPr>
              <a:t></a:t>
            </a:r>
            <a:r>
              <a:rPr lang="sk-SK" dirty="0" smtClean="0"/>
              <a:t> poškodenie mozgu pri pôrode, úraze </a:t>
            </a:r>
            <a:r>
              <a:rPr lang="sk-SK" dirty="0" smtClean="0"/>
              <a:t>hlavy;</a:t>
            </a:r>
            <a:endParaRPr lang="sk-SK" dirty="0" smtClean="0"/>
          </a:p>
          <a:p>
            <a:r>
              <a:rPr lang="sk-SK" dirty="0" smtClean="0">
                <a:sym typeface="Wingdings"/>
              </a:rPr>
              <a:t></a:t>
            </a:r>
            <a:r>
              <a:rPr lang="sk-SK" dirty="0" smtClean="0"/>
              <a:t> nízka </a:t>
            </a:r>
            <a:r>
              <a:rPr lang="sk-SK" dirty="0" smtClean="0"/>
              <a:t>inteligencia;</a:t>
            </a:r>
            <a:endParaRPr lang="sk-SK" dirty="0" smtClean="0"/>
          </a:p>
          <a:p>
            <a:r>
              <a:rPr lang="sk-SK" dirty="0" smtClean="0">
                <a:sym typeface="Wingdings"/>
              </a:rPr>
              <a:t> agresivita, zlé </a:t>
            </a:r>
            <a:r>
              <a:rPr lang="sk-SK" dirty="0" smtClean="0">
                <a:sym typeface="Wingdings"/>
              </a:rPr>
              <a:t>sebaovládanie;</a:t>
            </a:r>
            <a:endParaRPr lang="sk-SK" dirty="0" smtClean="0">
              <a:sym typeface="Wingdings"/>
            </a:endParaRPr>
          </a:p>
          <a:p>
            <a:r>
              <a:rPr lang="sk-SK" dirty="0" smtClean="0">
                <a:sym typeface="Wingdings"/>
              </a:rPr>
              <a:t> dlhá bolestivá </a:t>
            </a:r>
            <a:r>
              <a:rPr lang="sk-SK" dirty="0" smtClean="0">
                <a:sym typeface="Wingdings"/>
              </a:rPr>
              <a:t>choroba;</a:t>
            </a:r>
            <a:endParaRPr lang="sk-SK" dirty="0" smtClean="0">
              <a:sym typeface="Wingdings"/>
            </a:endParaRPr>
          </a:p>
          <a:p>
            <a:r>
              <a:rPr lang="sk-SK" dirty="0" smtClean="0">
                <a:sym typeface="Wingdings"/>
              </a:rPr>
              <a:t></a:t>
            </a:r>
            <a:r>
              <a:rPr lang="sk-SK" dirty="0" smtClean="0"/>
              <a:t> nízke </a:t>
            </a:r>
            <a:r>
              <a:rPr lang="sk-SK" dirty="0" smtClean="0"/>
              <a:t>sebavedomie;</a:t>
            </a:r>
            <a:endParaRPr lang="sk-SK" dirty="0" smtClean="0"/>
          </a:p>
          <a:p>
            <a:r>
              <a:rPr lang="sk-SK" dirty="0" smtClean="0">
                <a:sym typeface="Wingdings"/>
              </a:rPr>
              <a:t></a:t>
            </a:r>
            <a:r>
              <a:rPr lang="sk-SK" dirty="0" smtClean="0"/>
              <a:t> znížená schopnosť odolávať nepriaznivému vplyvu </a:t>
            </a:r>
            <a:r>
              <a:rPr lang="sk-SK" dirty="0" smtClean="0"/>
              <a:t>okolia;</a:t>
            </a:r>
            <a:endParaRPr lang="sk-SK" dirty="0" smtClean="0"/>
          </a:p>
          <a:p>
            <a:r>
              <a:rPr lang="sk-SK" dirty="0" smtClean="0">
                <a:sym typeface="Wingdings"/>
              </a:rPr>
              <a:t></a:t>
            </a:r>
            <a:r>
              <a:rPr lang="sk-SK" dirty="0" smtClean="0"/>
              <a:t> nedostatok dobrých spôsobov, ako zvládať stresové situácie </a:t>
            </a:r>
            <a:r>
              <a:rPr lang="sk-SK" dirty="0" smtClean="0"/>
              <a:t>;       </a:t>
            </a:r>
            <a:r>
              <a:rPr lang="sk-SK" dirty="0" smtClean="0">
                <a:sym typeface="Wingdings"/>
              </a:rPr>
              <a:t></a:t>
            </a:r>
            <a:r>
              <a:rPr lang="sk-SK" dirty="0" smtClean="0"/>
              <a:t> nedostatok vedomostí o medziľudských </a:t>
            </a:r>
            <a:r>
              <a:rPr lang="sk-SK" dirty="0" smtClean="0"/>
              <a:t>vzťahoch;</a:t>
            </a:r>
            <a:endParaRPr lang="sk-SK" dirty="0" smtClean="0"/>
          </a:p>
          <a:p>
            <a:r>
              <a:rPr lang="sk-SK" dirty="0" smtClean="0">
                <a:sym typeface="Wingdings"/>
              </a:rPr>
              <a:t></a:t>
            </a:r>
            <a:r>
              <a:rPr lang="sk-SK" dirty="0" smtClean="0"/>
              <a:t> stretnutie s alkoholom alebo drogami v mladom </a:t>
            </a:r>
            <a:r>
              <a:rPr lang="sk-SK" dirty="0" smtClean="0"/>
              <a:t>veku.                                                            </a:t>
            </a:r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175351" cy="1512168"/>
          </a:xfrm>
        </p:spPr>
        <p:txBody>
          <a:bodyPr/>
          <a:lstStyle/>
          <a:p>
            <a:pPr marL="182880" indent="0" algn="ctr">
              <a:buNone/>
            </a:pPr>
            <a:r>
              <a:rPr lang="sk-SK" sz="4500" dirty="0" smtClean="0"/>
              <a:t>Riziká zvyšujúce drogové závislosti</a:t>
            </a:r>
            <a:endParaRPr lang="sk-SK" sz="4500" dirty="0"/>
          </a:p>
        </p:txBody>
      </p:sp>
    </p:spTree>
    <p:extLst>
      <p:ext uri="{BB962C8B-B14F-4D97-AF65-F5344CB8AC3E}">
        <p14:creationId xmlns:p14="http://schemas.microsoft.com/office/powerpoint/2010/main" val="429426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755576" y="332656"/>
            <a:ext cx="7560840" cy="6525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1600" u="sng" dirty="0" smtClean="0"/>
              <a:t>2. Okolnosti týkajúce sa </a:t>
            </a:r>
            <a:r>
              <a:rPr lang="sk-SK" sz="1600" u="sng" dirty="0" smtClean="0"/>
              <a:t>rodiny:</a:t>
            </a:r>
            <a:endParaRPr lang="sk-SK" sz="1600" u="sng" dirty="0" smtClean="0"/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nejasné pravidlá týkajúce sa správania </a:t>
            </a:r>
            <a:r>
              <a:rPr lang="sk-SK" sz="1600" dirty="0" smtClean="0">
                <a:sym typeface="Wingdings"/>
              </a:rPr>
              <a:t>dieťaťa	;</a:t>
            </a:r>
            <a:endParaRPr lang="sk-SK" sz="1600" dirty="0" smtClean="0"/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nedostatok času na dieťa, zvlášť v skorom </a:t>
            </a:r>
            <a:r>
              <a:rPr lang="sk-SK" sz="1600" dirty="0" smtClean="0">
                <a:sym typeface="Wingdings"/>
              </a:rPr>
              <a:t>detstve;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nedostatočný </a:t>
            </a:r>
            <a:r>
              <a:rPr lang="sk-SK" sz="1600" dirty="0" smtClean="0">
                <a:sym typeface="Wingdings"/>
              </a:rPr>
              <a:t>dohľad;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sústavná a prehnaná </a:t>
            </a:r>
            <a:r>
              <a:rPr lang="sk-SK" sz="1600" dirty="0" smtClean="0">
                <a:sym typeface="Wingdings"/>
              </a:rPr>
              <a:t>prísnosť;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nedostatočné citové </a:t>
            </a:r>
            <a:r>
              <a:rPr lang="sk-SK" sz="1600" dirty="0" smtClean="0">
                <a:sym typeface="Wingdings"/>
              </a:rPr>
              <a:t>väzby;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partnerské </a:t>
            </a:r>
            <a:r>
              <a:rPr lang="sk-SK" sz="1600" dirty="0" smtClean="0">
                <a:sym typeface="Wingdings"/>
              </a:rPr>
              <a:t>konflikty;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schvaľovanie požívania alkoholu a drog u </a:t>
            </a:r>
            <a:r>
              <a:rPr lang="sk-SK" sz="1600" dirty="0" smtClean="0">
                <a:sym typeface="Wingdings"/>
              </a:rPr>
              <a:t>detí;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malé očakávania od dieťaťa a jeho </a:t>
            </a:r>
            <a:r>
              <a:rPr lang="sk-SK" sz="1600" dirty="0" smtClean="0">
                <a:sym typeface="Wingdings"/>
              </a:rPr>
              <a:t>podceňovanie;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zlé spoločenské fungovanie </a:t>
            </a:r>
            <a:r>
              <a:rPr lang="sk-SK" sz="1600" dirty="0" smtClean="0">
                <a:sym typeface="Wingdings"/>
              </a:rPr>
              <a:t>rodičov;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rodičia osamelí, voči spoločnosti ľahostajní alebo </a:t>
            </a:r>
            <a:r>
              <a:rPr lang="sk-SK" sz="1600" dirty="0" smtClean="0">
                <a:sym typeface="Wingdings"/>
              </a:rPr>
              <a:t>nepriateľskí;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</a:t>
            </a:r>
            <a:r>
              <a:rPr lang="sk-SK" sz="1600" dirty="0" smtClean="0">
                <a:sym typeface="Wingdings"/>
              </a:rPr>
              <a:t>duševná choroba </a:t>
            </a:r>
            <a:r>
              <a:rPr lang="sk-SK" sz="1600" dirty="0" smtClean="0">
                <a:sym typeface="Wingdings"/>
              </a:rPr>
              <a:t>rodičov;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chudoba, nezamestnanosť </a:t>
            </a:r>
            <a:r>
              <a:rPr lang="sk-SK" sz="1600" dirty="0" smtClean="0">
                <a:sym typeface="Wingdings"/>
              </a:rPr>
              <a:t>rodičov;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sexuálne zneužitie dieťaťa v </a:t>
            </a:r>
            <a:r>
              <a:rPr lang="sk-SK" sz="1600" dirty="0" smtClean="0">
                <a:sym typeface="Wingdings"/>
              </a:rPr>
              <a:t>rodine;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zle fungujúca </a:t>
            </a:r>
            <a:r>
              <a:rPr lang="sk-SK" sz="1600" dirty="0" smtClean="0">
                <a:sym typeface="Wingdings"/>
              </a:rPr>
              <a:t>rodina;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rodičia požívajúci alkohol, </a:t>
            </a:r>
            <a:r>
              <a:rPr lang="sk-SK" sz="1600" dirty="0" smtClean="0">
                <a:sym typeface="Wingdings"/>
              </a:rPr>
              <a:t>drogy;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>
                <a:sym typeface="Wingdings"/>
              </a:rPr>
              <a:t> </a:t>
            </a:r>
            <a:r>
              <a:rPr lang="sk-SK" sz="1600" dirty="0" smtClean="0">
                <a:sym typeface="Wingdings"/>
              </a:rPr>
              <a:t>výchova len jedným rodičom, bez pomoci ostatných </a:t>
            </a:r>
            <a:r>
              <a:rPr lang="sk-SK" sz="1600" dirty="0" smtClean="0">
                <a:sym typeface="Wingdings"/>
              </a:rPr>
              <a:t>príbuzných;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dieťa žijúce bez rodiny, bez </a:t>
            </a:r>
            <a:r>
              <a:rPr lang="sk-SK" sz="1600" dirty="0" smtClean="0">
                <a:sym typeface="Wingdings"/>
              </a:rPr>
              <a:t>domova;</a:t>
            </a:r>
            <a:endParaRPr lang="sk-SK" sz="16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600" dirty="0" smtClean="0">
                <a:sym typeface="Wingdings"/>
              </a:rPr>
              <a:t> časté sťahovanie </a:t>
            </a:r>
            <a:r>
              <a:rPr lang="sk-SK" sz="1600" dirty="0" smtClean="0">
                <a:sym typeface="Wingdings"/>
              </a:rPr>
              <a:t>rodiny.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0425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7560840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2000" u="sng" dirty="0"/>
              <a:t>3</a:t>
            </a:r>
            <a:r>
              <a:rPr lang="sk-SK" sz="2000" u="sng" dirty="0" smtClean="0"/>
              <a:t>. Vrstovníci, s ktorými sa dieťa </a:t>
            </a:r>
            <a:r>
              <a:rPr lang="sk-SK" sz="2000" u="sng" dirty="0" smtClean="0"/>
              <a:t>stretáva:</a:t>
            </a:r>
            <a:endParaRPr lang="sk-SK" sz="2000" u="sng" dirty="0" smtClean="0"/>
          </a:p>
          <a:p>
            <a:pPr marL="45720" indent="0">
              <a:buNone/>
            </a:pPr>
            <a:r>
              <a:rPr lang="sk-SK" sz="2000" dirty="0" smtClean="0">
                <a:sym typeface="Wingdings"/>
              </a:rPr>
              <a:t> kamaráti majú problém s autoritami, </a:t>
            </a:r>
            <a:r>
              <a:rPr lang="sk-SK" sz="2000" dirty="0" smtClean="0">
                <a:sym typeface="Wingdings"/>
              </a:rPr>
              <a:t>rebelujú;</a:t>
            </a:r>
            <a:endParaRPr lang="sk-SK" sz="2000" dirty="0" smtClean="0"/>
          </a:p>
          <a:p>
            <a:pPr marL="45720" indent="0">
              <a:buNone/>
            </a:pPr>
            <a:r>
              <a:rPr lang="sk-SK" sz="2000" dirty="0" smtClean="0">
                <a:sym typeface="Wingdings"/>
              </a:rPr>
              <a:t> protispoločenské správanie </a:t>
            </a:r>
            <a:r>
              <a:rPr lang="sk-SK" sz="2000" dirty="0" smtClean="0">
                <a:sym typeface="Wingdings"/>
              </a:rPr>
              <a:t>kamarátov;</a:t>
            </a:r>
            <a:endParaRPr lang="sk-SK" sz="20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2000" dirty="0" smtClean="0">
                <a:sym typeface="Wingdings"/>
              </a:rPr>
              <a:t> odcudzenie, cynickí </a:t>
            </a:r>
            <a:r>
              <a:rPr lang="sk-SK" sz="2000" dirty="0" smtClean="0">
                <a:sym typeface="Wingdings"/>
              </a:rPr>
              <a:t>vrstovníci;</a:t>
            </a:r>
            <a:endParaRPr lang="sk-SK" sz="20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2000" dirty="0" smtClean="0">
                <a:sym typeface="Wingdings"/>
              </a:rPr>
              <a:t> k požívaniu alkoholu a drog sa stavajú </a:t>
            </a:r>
            <a:r>
              <a:rPr lang="sk-SK" sz="2000" dirty="0" smtClean="0">
                <a:sym typeface="Wingdings"/>
              </a:rPr>
              <a:t>pozitívne;</a:t>
            </a:r>
            <a:endParaRPr lang="sk-SK" sz="20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2000" dirty="0" smtClean="0">
                <a:sym typeface="Wingdings"/>
              </a:rPr>
              <a:t> alkohol a drogy začínajú požívať </a:t>
            </a:r>
            <a:r>
              <a:rPr lang="sk-SK" sz="2000" dirty="0" smtClean="0">
                <a:sym typeface="Wingdings"/>
              </a:rPr>
              <a:t>skoro;</a:t>
            </a:r>
            <a:endParaRPr lang="sk-SK" sz="20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2000" dirty="0" smtClean="0">
                <a:sym typeface="Wingdings"/>
              </a:rPr>
              <a:t> sú viac ovplyvňovaní svojimi kamarátmi ako </a:t>
            </a:r>
            <a:r>
              <a:rPr lang="sk-SK" sz="2000" dirty="0" smtClean="0">
                <a:sym typeface="Wingdings"/>
              </a:rPr>
              <a:t>rodičmi;</a:t>
            </a:r>
            <a:endParaRPr lang="sk-SK" sz="20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2000" dirty="0" smtClean="0">
                <a:sym typeface="Wingdings"/>
              </a:rPr>
              <a:t> majú sklon vaše dieťa zosmiešňovať a znižovať jeho </a:t>
            </a:r>
            <a:r>
              <a:rPr lang="sk-SK" sz="2000" dirty="0" smtClean="0">
                <a:sym typeface="Wingdings"/>
              </a:rPr>
              <a:t>sebavedomie;</a:t>
            </a:r>
            <a:endParaRPr lang="sk-SK" sz="20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2000" dirty="0" smtClean="0">
                <a:sym typeface="Wingdings"/>
              </a:rPr>
              <a:t> kamaráti majú ďalších priateľov , ktorí požívajú alkohol alebo </a:t>
            </a:r>
            <a:r>
              <a:rPr lang="sk-SK" sz="2000" dirty="0" smtClean="0">
                <a:sym typeface="Wingdings"/>
              </a:rPr>
              <a:t>drogy.</a:t>
            </a:r>
            <a:endParaRPr lang="sk-SK" sz="2000" dirty="0" smtClean="0">
              <a:sym typeface="Wingdings"/>
            </a:endParaRPr>
          </a:p>
          <a:p>
            <a:pPr marL="4572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1789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344816" cy="424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1. </a:t>
            </a:r>
            <a:r>
              <a:rPr lang="sk-SK" dirty="0" smtClean="0"/>
              <a:t>Napodobňovanie </a:t>
            </a:r>
            <a:r>
              <a:rPr lang="sk-SK" dirty="0" smtClean="0"/>
              <a:t>dospelých</a:t>
            </a:r>
          </a:p>
          <a:p>
            <a:pPr>
              <a:lnSpc>
                <a:spcPct val="150000"/>
              </a:lnSpc>
            </a:pPr>
            <a:r>
              <a:rPr lang="sk-SK" dirty="0"/>
              <a:t>2</a:t>
            </a:r>
            <a:r>
              <a:rPr lang="sk-SK" dirty="0" smtClean="0"/>
              <a:t>. Túžba po </a:t>
            </a:r>
            <a:r>
              <a:rPr lang="sk-SK" dirty="0" err="1" smtClean="0"/>
              <a:t>euforizačnom</a:t>
            </a:r>
            <a:r>
              <a:rPr lang="sk-SK" dirty="0" smtClean="0"/>
              <a:t> zážitku </a:t>
            </a:r>
          </a:p>
          <a:p>
            <a:pPr>
              <a:lnSpc>
                <a:spcPct val="150000"/>
              </a:lnSpc>
            </a:pPr>
            <a:r>
              <a:rPr lang="sk-SK" dirty="0"/>
              <a:t>3</a:t>
            </a:r>
            <a:r>
              <a:rPr lang="sk-SK" dirty="0" smtClean="0"/>
              <a:t>. Zvedavosť a nuda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4. Vplyv rovnocennej skupiny</a:t>
            </a:r>
          </a:p>
          <a:p>
            <a:pPr>
              <a:lnSpc>
                <a:spcPct val="150000"/>
              </a:lnSpc>
            </a:pPr>
            <a:r>
              <a:rPr lang="sk-SK" dirty="0"/>
              <a:t>5</a:t>
            </a:r>
            <a:r>
              <a:rPr lang="sk-SK" dirty="0" smtClean="0"/>
              <a:t>. Útek pred vonkajšími problémami</a:t>
            </a:r>
          </a:p>
          <a:p>
            <a:pPr>
              <a:lnSpc>
                <a:spcPct val="150000"/>
              </a:lnSpc>
            </a:pPr>
            <a:r>
              <a:rPr lang="sk-SK" dirty="0"/>
              <a:t>6</a:t>
            </a:r>
            <a:r>
              <a:rPr lang="sk-SK" dirty="0" smtClean="0"/>
              <a:t>. Únik pred vnútornými emotívnymi problémami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175351" cy="1656184"/>
          </a:xfrm>
        </p:spPr>
        <p:txBody>
          <a:bodyPr/>
          <a:lstStyle/>
          <a:p>
            <a:pPr marL="182880" indent="0" algn="ctr">
              <a:buNone/>
            </a:pPr>
            <a:r>
              <a:rPr lang="sk-SK" sz="5000" dirty="0" smtClean="0"/>
              <a:t>Prečo deti užívajú drogy</a:t>
            </a:r>
            <a:endParaRPr lang="sk-SK" sz="5000" dirty="0"/>
          </a:p>
        </p:txBody>
      </p:sp>
    </p:spTree>
    <p:extLst>
      <p:ext uri="{BB962C8B-B14F-4D97-AF65-F5344CB8AC3E}">
        <p14:creationId xmlns:p14="http://schemas.microsoft.com/office/powerpoint/2010/main" val="113173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/>
              <a:t>Varovné signály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848872" cy="5040560"/>
          </a:xfrm>
        </p:spPr>
        <p:txBody>
          <a:bodyPr/>
          <a:lstStyle/>
          <a:p>
            <a:pPr marL="45720" indent="0">
              <a:buNone/>
            </a:pPr>
            <a:r>
              <a:rPr lang="sk-SK" sz="1700" b="1" dirty="0" smtClean="0"/>
              <a:t>1. </a:t>
            </a:r>
            <a:r>
              <a:rPr lang="sk-SK" sz="1700" b="1" u="sng" dirty="0" smtClean="0"/>
              <a:t>Povahové zmeny</a:t>
            </a:r>
          </a:p>
          <a:p>
            <a:pPr marL="45720" indent="0">
              <a:buNone/>
            </a:pPr>
            <a:r>
              <a:rPr lang="sk-SK" sz="1700" b="1" dirty="0" smtClean="0">
                <a:sym typeface="Wingdings"/>
              </a:rPr>
              <a:t> Posun v </a:t>
            </a:r>
            <a:r>
              <a:rPr lang="sk-SK" sz="1700" b="1" dirty="0" smtClean="0">
                <a:sym typeface="Wingdings"/>
              </a:rPr>
              <a:t>osobnosti</a:t>
            </a:r>
            <a:endParaRPr lang="sk-SK" sz="17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700" b="1" dirty="0" smtClean="0">
                <a:sym typeface="Wingdings"/>
              </a:rPr>
              <a:t>       – </a:t>
            </a:r>
            <a:r>
              <a:rPr lang="sk-SK" sz="1700" dirty="0" smtClean="0">
                <a:sym typeface="Wingdings"/>
              </a:rPr>
              <a:t>povaha sa náhle celkom </a:t>
            </a:r>
            <a:r>
              <a:rPr lang="sk-SK" sz="1700" dirty="0" smtClean="0">
                <a:sym typeface="Wingdings"/>
              </a:rPr>
              <a:t>mení</a:t>
            </a:r>
            <a:endParaRPr lang="sk-SK" sz="17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700" dirty="0">
                <a:sym typeface="Wingdings"/>
              </a:rPr>
              <a:t> </a:t>
            </a:r>
            <a:r>
              <a:rPr lang="sk-SK" sz="1700" dirty="0" smtClean="0">
                <a:sym typeface="Wingdings"/>
              </a:rPr>
              <a:t>      - v krátkych časových intervaloch sa mení </a:t>
            </a:r>
            <a:r>
              <a:rPr lang="sk-SK" sz="1700" dirty="0" smtClean="0">
                <a:sym typeface="Wingdings"/>
              </a:rPr>
              <a:t>nálada</a:t>
            </a:r>
            <a:endParaRPr lang="sk-SK" sz="17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700" dirty="0">
                <a:sym typeface="Wingdings"/>
              </a:rPr>
              <a:t> </a:t>
            </a:r>
            <a:r>
              <a:rPr lang="sk-SK" sz="1700" dirty="0" smtClean="0">
                <a:sym typeface="Wingdings"/>
              </a:rPr>
              <a:t>      - podráždenosť, tajnostkárstvo, nevypočítateľnosť, osamelosť,</a:t>
            </a:r>
            <a:r>
              <a:rPr lang="sk-SK" sz="1700" dirty="0">
                <a:sym typeface="Wingdings"/>
              </a:rPr>
              <a:t> depresie,</a:t>
            </a:r>
            <a:endParaRPr lang="sk-SK" sz="17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700" dirty="0">
                <a:sym typeface="Wingdings"/>
              </a:rPr>
              <a:t> </a:t>
            </a:r>
            <a:r>
              <a:rPr lang="sk-SK" sz="1700" dirty="0" smtClean="0">
                <a:sym typeface="Wingdings"/>
              </a:rPr>
              <a:t>        </a:t>
            </a:r>
            <a:r>
              <a:rPr lang="sk-SK" sz="1700" dirty="0" err="1" smtClean="0">
                <a:sym typeface="Wingdings"/>
              </a:rPr>
              <a:t>nepriateľskosť</a:t>
            </a:r>
            <a:r>
              <a:rPr lang="sk-SK" sz="1700" dirty="0" smtClean="0">
                <a:sym typeface="Wingdings"/>
              </a:rPr>
              <a:t>, neochota spolupracovať,</a:t>
            </a:r>
            <a:r>
              <a:rPr lang="sk-SK" sz="1700" dirty="0">
                <a:sym typeface="Wingdings"/>
              </a:rPr>
              <a:t> apatickosť, uzavretosť, </a:t>
            </a:r>
            <a:endParaRPr lang="sk-SK" sz="17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700" dirty="0" smtClean="0">
                <a:sym typeface="Wingdings"/>
              </a:rPr>
              <a:t>         precitlivenosť, nervozita,</a:t>
            </a:r>
            <a:r>
              <a:rPr lang="sk-SK" sz="1700" dirty="0">
                <a:sym typeface="Wingdings"/>
              </a:rPr>
              <a:t> rozpoltenosť, zábudlivosť, pocity </a:t>
            </a:r>
            <a:r>
              <a:rPr lang="sk-SK" sz="1700" dirty="0" smtClean="0">
                <a:sym typeface="Wingdings"/>
              </a:rPr>
              <a:t>úzkosti</a:t>
            </a:r>
            <a:endParaRPr lang="sk-SK" sz="17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700" dirty="0">
                <a:sym typeface="Wingdings"/>
              </a:rPr>
              <a:t> </a:t>
            </a:r>
            <a:r>
              <a:rPr lang="sk-SK" sz="1700" dirty="0" smtClean="0">
                <a:sym typeface="Wingdings"/>
              </a:rPr>
              <a:t>      - zriedkavá srdečnosť, starostlivosť, ochota pomôcť,</a:t>
            </a:r>
            <a:r>
              <a:rPr lang="sk-SK" sz="1700" dirty="0">
                <a:sym typeface="Wingdings"/>
              </a:rPr>
              <a:t> </a:t>
            </a:r>
            <a:r>
              <a:rPr lang="sk-SK" sz="1700" dirty="0" smtClean="0">
                <a:sym typeface="Wingdings"/>
              </a:rPr>
              <a:t>láska</a:t>
            </a:r>
            <a:endParaRPr lang="sk-SK" sz="17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700" b="1" dirty="0" smtClean="0">
                <a:sym typeface="Wingdings"/>
              </a:rPr>
              <a:t> Nedostatok </a:t>
            </a:r>
            <a:r>
              <a:rPr lang="sk-SK" sz="1700" b="1" dirty="0" smtClean="0">
                <a:sym typeface="Wingdings"/>
              </a:rPr>
              <a:t>zrelosti</a:t>
            </a:r>
            <a:endParaRPr lang="sk-SK" sz="17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>
                <a:sym typeface="Wingdings"/>
              </a:rPr>
              <a:t>       - emocionálna a spoločenská </a:t>
            </a:r>
            <a:r>
              <a:rPr lang="sk-SK" sz="1800" dirty="0" smtClean="0">
                <a:sym typeface="Wingdings"/>
              </a:rPr>
              <a:t>nezrelosť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>
                <a:sym typeface="Wingdings"/>
              </a:rPr>
              <a:t> </a:t>
            </a:r>
            <a:r>
              <a:rPr lang="sk-SK" sz="1800" dirty="0" smtClean="0">
                <a:sym typeface="Wingdings"/>
              </a:rPr>
              <a:t>      - obmedzený postoj k problémom a ich </a:t>
            </a:r>
            <a:r>
              <a:rPr lang="sk-SK" sz="1800" dirty="0" smtClean="0">
                <a:sym typeface="Wingdings"/>
              </a:rPr>
              <a:t>riešeniu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Rodinné </a:t>
            </a:r>
            <a:r>
              <a:rPr lang="sk-SK" sz="1800" b="1" dirty="0" smtClean="0">
                <a:sym typeface="Wingdings"/>
              </a:rPr>
              <a:t>vzťahy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>
                <a:sym typeface="Wingdings"/>
              </a:rPr>
              <a:t>       - vzdor, nedodržiavanie </a:t>
            </a:r>
            <a:r>
              <a:rPr lang="sk-SK" sz="1800" dirty="0" smtClean="0">
                <a:sym typeface="Wingdings"/>
              </a:rPr>
              <a:t>pravidiel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>
                <a:sym typeface="Wingdings"/>
              </a:rPr>
              <a:t> </a:t>
            </a:r>
            <a:r>
              <a:rPr lang="sk-SK" sz="1800" dirty="0" smtClean="0">
                <a:sym typeface="Wingdings"/>
              </a:rPr>
              <a:t>      - odmietanie hovoriť s rodičmi o </a:t>
            </a:r>
            <a:r>
              <a:rPr lang="sk-SK" sz="1800" dirty="0" smtClean="0">
                <a:sym typeface="Wingdings"/>
              </a:rPr>
              <a:t>problémoch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endParaRPr lang="sk-SK" b="1" dirty="0" smtClean="0"/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32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848872" cy="5649808"/>
          </a:xfrm>
        </p:spPr>
        <p:txBody>
          <a:bodyPr/>
          <a:lstStyle/>
          <a:p>
            <a:pPr marL="45720" indent="0">
              <a:buNone/>
            </a:pPr>
            <a:r>
              <a:rPr lang="sk-SK" sz="1800" dirty="0" smtClean="0"/>
              <a:t>        - zmena rodinných </a:t>
            </a:r>
            <a:r>
              <a:rPr lang="sk-SK" sz="1800" dirty="0" smtClean="0"/>
              <a:t>vzťahov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- nárast konfliktov s rodičmi, </a:t>
            </a:r>
            <a:r>
              <a:rPr lang="sk-SK" sz="1800" dirty="0" smtClean="0"/>
              <a:t>súrodencami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- nárast izolovanosti od </a:t>
            </a:r>
            <a:r>
              <a:rPr lang="sk-SK" sz="1800" dirty="0" smtClean="0"/>
              <a:t>rodiny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- odmietanie predstaviť rodičom </a:t>
            </a:r>
            <a:r>
              <a:rPr lang="sk-SK" sz="1800" dirty="0" smtClean="0"/>
              <a:t>kamarátov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</a:t>
            </a:r>
            <a:r>
              <a:rPr lang="sk-SK" sz="1800" b="1" dirty="0" smtClean="0">
                <a:sym typeface="Wingdings"/>
              </a:rPr>
              <a:t>Kamaráti: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        </a:t>
            </a:r>
            <a:r>
              <a:rPr lang="sk-SK" sz="1800" dirty="0" smtClean="0">
                <a:sym typeface="Wingdings"/>
              </a:rPr>
              <a:t>- problémy vo vzťahoch s </a:t>
            </a:r>
            <a:r>
              <a:rPr lang="sk-SK" sz="1800" dirty="0" smtClean="0">
                <a:sym typeface="Wingdings"/>
              </a:rPr>
              <a:t>kamarátmi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>
                <a:sym typeface="Wingdings"/>
              </a:rPr>
              <a:t> </a:t>
            </a:r>
            <a:r>
              <a:rPr lang="sk-SK" sz="1800" b="1" dirty="0" smtClean="0">
                <a:sym typeface="Wingdings"/>
              </a:rPr>
              <a:t>       </a:t>
            </a:r>
            <a:r>
              <a:rPr lang="sk-SK" sz="1800" dirty="0" smtClean="0">
                <a:sym typeface="Wingdings"/>
              </a:rPr>
              <a:t>- pokles záujmu o kamarátov, ktorí drogy </a:t>
            </a:r>
            <a:r>
              <a:rPr lang="sk-SK" sz="1800" dirty="0" smtClean="0">
                <a:sym typeface="Wingdings"/>
              </a:rPr>
              <a:t>neužívajú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>
                <a:sym typeface="Wingdings"/>
              </a:rPr>
              <a:t> </a:t>
            </a:r>
            <a:r>
              <a:rPr lang="sk-SK" sz="1800" dirty="0" smtClean="0">
                <a:sym typeface="Wingdings"/>
              </a:rPr>
              <a:t>       - hľadanie kamarátov, ktorí sú tiež </a:t>
            </a:r>
            <a:r>
              <a:rPr lang="sk-SK" sz="1800" dirty="0" smtClean="0">
                <a:sym typeface="Wingdings"/>
              </a:rPr>
              <a:t>osamelí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>
                <a:sym typeface="Wingdings"/>
              </a:rPr>
              <a:t> </a:t>
            </a:r>
            <a:r>
              <a:rPr lang="sk-SK" sz="1800" dirty="0" smtClean="0">
                <a:sym typeface="Wingdings"/>
              </a:rPr>
              <a:t>       - obhajuje, keď drogy užívajú jeho </a:t>
            </a:r>
            <a:r>
              <a:rPr lang="sk-SK" sz="1800" dirty="0" smtClean="0">
                <a:sym typeface="Wingdings"/>
              </a:rPr>
              <a:t>kamaráti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>
                <a:sym typeface="Wingdings"/>
              </a:rPr>
              <a:t> </a:t>
            </a:r>
            <a:r>
              <a:rPr lang="sk-SK" sz="1800" dirty="0" smtClean="0">
                <a:sym typeface="Wingdings"/>
              </a:rPr>
              <a:t>       - noví kamaráti – starší, čudne </a:t>
            </a:r>
            <a:r>
              <a:rPr lang="sk-SK" sz="1800" dirty="0" smtClean="0">
                <a:sym typeface="Wingdings"/>
              </a:rPr>
              <a:t>vyzerajúci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Strata </a:t>
            </a:r>
            <a:r>
              <a:rPr lang="sk-SK" sz="1800" b="1" dirty="0" smtClean="0">
                <a:sym typeface="Wingdings"/>
              </a:rPr>
              <a:t>motivácie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        - klesá záujem učiť sa niečo </a:t>
            </a:r>
            <a:r>
              <a:rPr lang="sk-SK" sz="1800" b="1" dirty="0" smtClean="0">
                <a:sym typeface="Wingdings"/>
              </a:rPr>
              <a:t>nové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>
                <a:sym typeface="Wingdings"/>
              </a:rPr>
              <a:t> </a:t>
            </a:r>
            <a:r>
              <a:rPr lang="sk-SK" sz="1800" b="1" dirty="0" smtClean="0">
                <a:sym typeface="Wingdings"/>
              </a:rPr>
              <a:t>       - všeobecne pasívny </a:t>
            </a:r>
            <a:r>
              <a:rPr lang="sk-SK" sz="1800" b="1" dirty="0" smtClean="0">
                <a:sym typeface="Wingdings"/>
              </a:rPr>
              <a:t>postoj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>
                <a:sym typeface="Wingdings"/>
              </a:rPr>
              <a:t> </a:t>
            </a:r>
            <a:r>
              <a:rPr lang="sk-SK" sz="1800" b="1" dirty="0" smtClean="0">
                <a:sym typeface="Wingdings"/>
              </a:rPr>
              <a:t>       - strata záujmu o koníčky, školu, </a:t>
            </a:r>
            <a:r>
              <a:rPr lang="sk-SK" sz="1800" b="1" dirty="0" smtClean="0">
                <a:sym typeface="Wingdings"/>
              </a:rPr>
              <a:t>šport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>
                <a:sym typeface="Wingdings"/>
              </a:rPr>
              <a:t> </a:t>
            </a:r>
            <a:r>
              <a:rPr lang="sk-SK" sz="1800" b="1" dirty="0" smtClean="0">
                <a:sym typeface="Wingdings"/>
              </a:rPr>
              <a:t>       - strata </a:t>
            </a:r>
            <a:r>
              <a:rPr lang="sk-SK" sz="1800" b="1" dirty="0" smtClean="0">
                <a:sym typeface="Wingdings"/>
              </a:rPr>
              <a:t>iniciatívy</a:t>
            </a:r>
            <a:endParaRPr lang="sk-SK" sz="1800" dirty="0">
              <a:sym typeface="Wingdings"/>
            </a:endParaRP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82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632848" cy="55778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Nízka </a:t>
            </a:r>
            <a:r>
              <a:rPr lang="sk-SK" sz="1800" b="1" dirty="0" smtClean="0">
                <a:sym typeface="Wingdings"/>
              </a:rPr>
              <a:t>sebadôvera: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/>
              <a:t>         - pocit beznádeje a </a:t>
            </a:r>
            <a:r>
              <a:rPr lang="sk-SK" sz="1800" dirty="0" smtClean="0"/>
              <a:t>bezmocnosti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pocity </a:t>
            </a:r>
            <a:r>
              <a:rPr lang="sk-SK" sz="1800" dirty="0" smtClean="0"/>
              <a:t>viny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smútok, bolesť a </a:t>
            </a:r>
            <a:r>
              <a:rPr lang="sk-SK" sz="1800" dirty="0" smtClean="0"/>
              <a:t>strach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pocit </a:t>
            </a:r>
            <a:r>
              <a:rPr lang="sk-SK" sz="1800" dirty="0" smtClean="0"/>
              <a:t>podradenosti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spoločenská izolácia, </a:t>
            </a:r>
            <a:r>
              <a:rPr lang="sk-SK" sz="1800" dirty="0" smtClean="0"/>
              <a:t>uzavretosť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</a:t>
            </a:r>
            <a:r>
              <a:rPr lang="sk-SK" sz="1800" b="1" dirty="0" smtClean="0">
                <a:sym typeface="Wingdings"/>
              </a:rPr>
              <a:t>Popieranie: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/>
              <a:t>         - popieranie škodlivosti </a:t>
            </a:r>
            <a:r>
              <a:rPr lang="sk-SK" sz="1800" dirty="0" smtClean="0"/>
              <a:t>drog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 smtClean="0"/>
              <a:t>         - z vlastných činov obviňuje </a:t>
            </a:r>
            <a:r>
              <a:rPr lang="sk-SK" sz="1800" dirty="0" smtClean="0"/>
              <a:t>ostatných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poukazovanie na chyby </a:t>
            </a:r>
            <a:r>
              <a:rPr lang="sk-SK" sz="1800" dirty="0" smtClean="0"/>
              <a:t>ostatných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hovorí o zlozvykoch </a:t>
            </a:r>
            <a:r>
              <a:rPr lang="sk-SK" sz="1800" dirty="0" smtClean="0"/>
              <a:t>dospelých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bráni práva </a:t>
            </a:r>
            <a:r>
              <a:rPr lang="sk-SK" sz="1800" dirty="0" smtClean="0"/>
              <a:t>mládeže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</a:t>
            </a:r>
            <a:r>
              <a:rPr lang="sk-SK" sz="1800" b="1" dirty="0" smtClean="0">
                <a:sym typeface="Wingdings"/>
              </a:rPr>
              <a:t>Lož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         </a:t>
            </a:r>
            <a:r>
              <a:rPr lang="sk-SK" sz="1800" dirty="0" smtClean="0">
                <a:sym typeface="Wingdings"/>
              </a:rPr>
              <a:t>- „hrá divadlo</a:t>
            </a:r>
            <a:r>
              <a:rPr lang="sk-SK" sz="1800" dirty="0" smtClean="0">
                <a:sym typeface="Wingdings"/>
              </a:rPr>
              <a:t>“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>
                <a:sym typeface="Wingdings"/>
              </a:rPr>
              <a:t> </a:t>
            </a:r>
            <a:r>
              <a:rPr lang="sk-SK" sz="1800" dirty="0" smtClean="0">
                <a:sym typeface="Wingdings"/>
              </a:rPr>
              <a:t>        - ospravedlnenie na každý </a:t>
            </a:r>
            <a:r>
              <a:rPr lang="sk-SK" sz="1800" dirty="0" smtClean="0">
                <a:sym typeface="Wingdings"/>
              </a:rPr>
              <a:t>problém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>
                <a:sym typeface="Wingdings"/>
              </a:rPr>
              <a:t> </a:t>
            </a:r>
            <a:r>
              <a:rPr lang="sk-SK" sz="1800" dirty="0" smtClean="0">
                <a:sym typeface="Wingdings"/>
              </a:rPr>
              <a:t>        - vyhýbavé </a:t>
            </a:r>
            <a:r>
              <a:rPr lang="sk-SK" sz="1800" dirty="0" smtClean="0">
                <a:sym typeface="Wingdings"/>
              </a:rPr>
              <a:t>odpovede</a:t>
            </a:r>
            <a:endParaRPr lang="sk-SK" sz="1800" dirty="0" smtClean="0">
              <a:sym typeface="Wingdings"/>
            </a:endParaRPr>
          </a:p>
          <a:p>
            <a:pPr marL="45720" indent="0">
              <a:buNone/>
            </a:pP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42672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Neskoré príchody</a:t>
            </a: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Strach a </a:t>
            </a:r>
            <a:r>
              <a:rPr lang="sk-SK" sz="1800" b="1" dirty="0" err="1" smtClean="0">
                <a:sym typeface="Wingdings"/>
              </a:rPr>
              <a:t>vzťahovačnosť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</a:t>
            </a:r>
            <a:r>
              <a:rPr lang="sk-SK" sz="1800" b="1" dirty="0" err="1" smtClean="0">
                <a:sym typeface="Wingdings"/>
              </a:rPr>
              <a:t>Ľahkomyselnosť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/>
              <a:t>         - hľadanie čoraz väčšieho dobrodružstva a </a:t>
            </a:r>
            <a:r>
              <a:rPr lang="sk-SK" sz="1800" dirty="0" smtClean="0"/>
              <a:t>napätia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nárast </a:t>
            </a:r>
            <a:r>
              <a:rPr lang="sk-SK" sz="1800" dirty="0" smtClean="0"/>
              <a:t>impulzívnosti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časté nehody a </a:t>
            </a:r>
            <a:r>
              <a:rPr lang="sk-SK" sz="1800" dirty="0" smtClean="0"/>
              <a:t>úrazy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úmyselné vystavovanie sa </a:t>
            </a:r>
            <a:r>
              <a:rPr lang="sk-SK" sz="1800" dirty="0" smtClean="0"/>
              <a:t>nebezpečenstvu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Nepriateľstvo / Násilie voči </a:t>
            </a:r>
            <a:r>
              <a:rPr lang="sk-SK" sz="1800" b="1" dirty="0" smtClean="0">
                <a:sym typeface="Wingdings"/>
              </a:rPr>
              <a:t>iným</a:t>
            </a:r>
            <a:endParaRPr lang="sk-SK" sz="1800" b="1" dirty="0" smtClean="0"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/>
              <a:t>         - vzdorovitosť voči </a:t>
            </a:r>
            <a:r>
              <a:rPr lang="sk-SK" sz="1800" dirty="0" smtClean="0"/>
              <a:t>rodičom 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odpor voči predpisom, nariadeniam, príkazom, </a:t>
            </a:r>
            <a:r>
              <a:rPr lang="sk-SK" sz="1800" dirty="0" smtClean="0"/>
              <a:t>pravidlám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násilníctvo, </a:t>
            </a:r>
            <a:r>
              <a:rPr lang="sk-SK" sz="1800" dirty="0" smtClean="0"/>
              <a:t>vyhrážky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fyzická, verbálna </a:t>
            </a:r>
            <a:r>
              <a:rPr lang="sk-SK" sz="1800" dirty="0" smtClean="0"/>
              <a:t>hrubosť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poškodzovanie, ničenie </a:t>
            </a:r>
            <a:r>
              <a:rPr lang="sk-SK" sz="1800" dirty="0" smtClean="0"/>
              <a:t>majetku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- </a:t>
            </a:r>
            <a:r>
              <a:rPr lang="sk-SK" sz="1800" dirty="0" err="1" smtClean="0"/>
              <a:t>sebapoškodzovanie</a:t>
            </a:r>
            <a:endParaRPr lang="sk-SK" sz="1800" dirty="0" smtClean="0"/>
          </a:p>
          <a:p>
            <a:pPr marL="45720" indent="0">
              <a:buNone/>
            </a:pPr>
            <a:r>
              <a:rPr lang="sk-SK" sz="1800" b="1" dirty="0" smtClean="0">
                <a:sym typeface="Wingdings"/>
              </a:rPr>
              <a:t> </a:t>
            </a:r>
            <a:r>
              <a:rPr lang="sk-SK" sz="1800" b="1" dirty="0" smtClean="0">
                <a:sym typeface="Wingdings"/>
              </a:rPr>
              <a:t>Samovražda</a:t>
            </a: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27744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</TotalTime>
  <Words>993</Words>
  <Application>Microsoft Office PowerPoint</Application>
  <PresentationFormat>Prezentácia na obrazovke (4:3)</PresentationFormat>
  <Paragraphs>187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Aerodynamika</vt:lpstr>
      <vt:lpstr>Prezentácia programu PowerPoint</vt:lpstr>
      <vt:lpstr>Riziká zvyšujúce drogové závislosti</vt:lpstr>
      <vt:lpstr>Prezentácia programu PowerPoint</vt:lpstr>
      <vt:lpstr>Prezentácia programu PowerPoint</vt:lpstr>
      <vt:lpstr>Prečo deti užívajú drogy</vt:lpstr>
      <vt:lpstr>Varovné signály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Riziká zvyšujúce drogové závislosti</dc:title>
  <dc:creator>Lucia</dc:creator>
  <cp:lastModifiedBy>Lucia</cp:lastModifiedBy>
  <cp:revision>43</cp:revision>
  <dcterms:created xsi:type="dcterms:W3CDTF">2014-05-17T10:08:34Z</dcterms:created>
  <dcterms:modified xsi:type="dcterms:W3CDTF">2018-01-28T08:59:03Z</dcterms:modified>
</cp:coreProperties>
</file>