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6500" cy="10693400"/>
  <p:notesSz cx="7556500" cy="10693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6681"/>
            <a:ext cx="5666740" cy="198882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042160" marR="5080" indent="-1912620">
              <a:lnSpc>
                <a:spcPct val="104200"/>
              </a:lnSpc>
              <a:spcBef>
                <a:spcPts val="30"/>
              </a:spcBef>
            </a:pPr>
            <a:r>
              <a:rPr sz="1400" u="heavy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Sprawozdanie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działalności Szkolnego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Koła Wolontariatu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 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roku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szkolnym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2017/2018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 marR="29845">
              <a:lnSpc>
                <a:spcPct val="103499"/>
              </a:lnSpc>
            </a:pPr>
            <a:r>
              <a:rPr sz="1400" spc="-10" dirty="0">
                <a:latin typeface="Arial"/>
                <a:cs typeface="Arial"/>
              </a:rPr>
              <a:t>Szkolne </a:t>
            </a:r>
            <a:r>
              <a:rPr sz="1400" spc="-5" dirty="0">
                <a:latin typeface="Arial"/>
                <a:cs typeface="Arial"/>
              </a:rPr>
              <a:t>Koło </a:t>
            </a:r>
            <a:r>
              <a:rPr sz="1400" dirty="0">
                <a:latin typeface="Arial"/>
                <a:cs typeface="Arial"/>
              </a:rPr>
              <a:t>Wolontariatu w </a:t>
            </a:r>
            <a:r>
              <a:rPr sz="1400" spc="-5" dirty="0">
                <a:latin typeface="Arial"/>
                <a:cs typeface="Arial"/>
              </a:rPr>
              <a:t>SP </a:t>
            </a:r>
            <a:r>
              <a:rPr sz="1400" spc="5" dirty="0">
                <a:latin typeface="Arial"/>
                <a:cs typeface="Arial"/>
              </a:rPr>
              <a:t>im. </a:t>
            </a:r>
            <a:r>
              <a:rPr sz="1400" spc="-10" dirty="0">
                <a:latin typeface="Arial"/>
                <a:cs typeface="Arial"/>
              </a:rPr>
              <a:t>Kornela </a:t>
            </a:r>
            <a:r>
              <a:rPr sz="1400" spc="-5" dirty="0">
                <a:latin typeface="Arial"/>
                <a:cs typeface="Arial"/>
              </a:rPr>
              <a:t>Makuszyńskiego </a:t>
            </a:r>
            <a:r>
              <a:rPr sz="1400" spc="-10" dirty="0">
                <a:latin typeface="Arial"/>
                <a:cs typeface="Arial"/>
              </a:rPr>
              <a:t>działa </a:t>
            </a:r>
            <a:r>
              <a:rPr sz="1400" spc="-5" dirty="0">
                <a:latin typeface="Arial"/>
                <a:cs typeface="Arial"/>
              </a:rPr>
              <a:t>od  </a:t>
            </a:r>
            <a:r>
              <a:rPr sz="1400" spc="-10" dirty="0">
                <a:latin typeface="Arial"/>
                <a:cs typeface="Arial"/>
              </a:rPr>
              <a:t>września </a:t>
            </a:r>
            <a:r>
              <a:rPr sz="1400" spc="-5" dirty="0">
                <a:latin typeface="Arial"/>
                <a:cs typeface="Arial"/>
              </a:rPr>
              <a:t>2017roku. </a:t>
            </a:r>
            <a:r>
              <a:rPr sz="1400" dirty="0">
                <a:latin typeface="Arial"/>
                <a:cs typeface="Arial"/>
              </a:rPr>
              <a:t>Właśnie </a:t>
            </a:r>
            <a:r>
              <a:rPr sz="1400" spc="-10" dirty="0">
                <a:latin typeface="Arial"/>
                <a:cs typeface="Arial"/>
              </a:rPr>
              <a:t>wtedy </a:t>
            </a:r>
            <a:r>
              <a:rPr sz="1400" spc="-5" dirty="0">
                <a:latin typeface="Arial"/>
                <a:cs typeface="Arial"/>
              </a:rPr>
              <a:t>przeprowadzona </a:t>
            </a:r>
            <a:r>
              <a:rPr sz="1400" spc="-10" dirty="0">
                <a:latin typeface="Arial"/>
                <a:cs typeface="Arial"/>
              </a:rPr>
              <a:t>została </a:t>
            </a:r>
            <a:r>
              <a:rPr sz="1400" spc="-5" dirty="0">
                <a:latin typeface="Arial"/>
                <a:cs typeface="Arial"/>
              </a:rPr>
              <a:t>akcja  rekrutacyjno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informacyjna. </a:t>
            </a:r>
            <a:r>
              <a:rPr sz="1400" dirty="0">
                <a:latin typeface="Arial"/>
                <a:cs typeface="Arial"/>
              </a:rPr>
              <a:t>W </a:t>
            </a:r>
            <a:r>
              <a:rPr sz="1400" spc="-15" dirty="0">
                <a:latin typeface="Arial"/>
                <a:cs typeface="Arial"/>
              </a:rPr>
              <a:t>Kole </a:t>
            </a:r>
            <a:r>
              <a:rPr sz="1400" spc="-5" dirty="0">
                <a:latin typeface="Arial"/>
                <a:cs typeface="Arial"/>
              </a:rPr>
              <a:t>działa </a:t>
            </a:r>
            <a:r>
              <a:rPr sz="1400" spc="-10" dirty="0">
                <a:latin typeface="Arial"/>
                <a:cs typeface="Arial"/>
              </a:rPr>
              <a:t>ponad </a:t>
            </a:r>
            <a:r>
              <a:rPr sz="1400" spc="-5" dirty="0">
                <a:latin typeface="Arial"/>
                <a:cs typeface="Arial"/>
              </a:rPr>
              <a:t>40 </a:t>
            </a:r>
            <a:r>
              <a:rPr sz="1400" dirty="0">
                <a:latin typeface="Arial"/>
                <a:cs typeface="Arial"/>
              </a:rPr>
              <a:t>uczniów </a:t>
            </a:r>
            <a:r>
              <a:rPr sz="1400" spc="-5" dirty="0">
                <a:latin typeface="Arial"/>
                <a:cs typeface="Arial"/>
              </a:rPr>
              <a:t>.Każdy </a:t>
            </a:r>
            <a:r>
              <a:rPr sz="1400" dirty="0">
                <a:latin typeface="Arial"/>
                <a:cs typeface="Arial"/>
              </a:rPr>
              <a:t>z  nich </a:t>
            </a:r>
            <a:r>
              <a:rPr sz="1400" spc="-10" dirty="0">
                <a:latin typeface="Arial"/>
                <a:cs typeface="Arial"/>
              </a:rPr>
              <a:t>zapoznał </a:t>
            </a:r>
            <a:r>
              <a:rPr sz="1400" dirty="0">
                <a:latin typeface="Arial"/>
                <a:cs typeface="Arial"/>
              </a:rPr>
              <a:t>się z </a:t>
            </a:r>
            <a:r>
              <a:rPr sz="1400" spc="-5" dirty="0">
                <a:latin typeface="Arial"/>
                <a:cs typeface="Arial"/>
              </a:rPr>
              <a:t>ideą </a:t>
            </a:r>
            <a:r>
              <a:rPr sz="1400" spc="-10" dirty="0">
                <a:latin typeface="Arial"/>
                <a:cs typeface="Arial"/>
              </a:rPr>
              <a:t>wolontariatu 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regulaminem oraz dostarczył  </a:t>
            </a:r>
            <a:r>
              <a:rPr sz="1400" spc="-10" dirty="0">
                <a:latin typeface="Arial"/>
                <a:cs typeface="Arial"/>
              </a:rPr>
              <a:t>zgodę </a:t>
            </a:r>
            <a:r>
              <a:rPr sz="1400" spc="-5" dirty="0">
                <a:latin typeface="Arial"/>
                <a:cs typeface="Arial"/>
              </a:rPr>
              <a:t>rodziców na udział </a:t>
            </a:r>
            <a:r>
              <a:rPr sz="1400" dirty="0">
                <a:latin typeface="Arial"/>
                <a:cs typeface="Arial"/>
              </a:rPr>
              <a:t>w </a:t>
            </a:r>
            <a:r>
              <a:rPr sz="1400" spc="-5" dirty="0">
                <a:latin typeface="Arial"/>
                <a:cs typeface="Arial"/>
              </a:rPr>
              <a:t>pracach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SKW</a:t>
            </a:r>
            <a:r>
              <a:rPr sz="1100" spc="20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3776344"/>
            <a:ext cx="532828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1• Na początku </a:t>
            </a:r>
            <a:r>
              <a:rPr sz="1200" spc="-5" dirty="0">
                <a:latin typeface="Arial"/>
                <a:cs typeface="Arial"/>
              </a:rPr>
              <a:t>działalności </a:t>
            </a:r>
            <a:r>
              <a:rPr sz="1200" dirty="0">
                <a:latin typeface="Arial"/>
                <a:cs typeface="Arial"/>
              </a:rPr>
              <a:t>zakupiono </a:t>
            </a:r>
            <a:r>
              <a:rPr sz="1200" spc="-5" dirty="0">
                <a:latin typeface="Arial"/>
                <a:cs typeface="Arial"/>
              </a:rPr>
              <a:t>chusty </a:t>
            </a:r>
            <a:r>
              <a:rPr sz="1200" dirty="0">
                <a:latin typeface="Arial"/>
                <a:cs typeface="Arial"/>
              </a:rPr>
              <a:t>dla </a:t>
            </a:r>
            <a:r>
              <a:rPr sz="1200" spc="-5" dirty="0">
                <a:latin typeface="Arial"/>
                <a:cs typeface="Arial"/>
              </a:rPr>
              <a:t>wolontariuszy </a:t>
            </a:r>
            <a:r>
              <a:rPr sz="1200" dirty="0">
                <a:latin typeface="Arial"/>
                <a:cs typeface="Arial"/>
              </a:rPr>
              <a:t>( koszt chusty  </a:t>
            </a:r>
            <a:r>
              <a:rPr sz="1200" spc="-5" dirty="0">
                <a:latin typeface="Arial"/>
                <a:cs typeface="Arial"/>
              </a:rPr>
              <a:t>pokrywał wolontariusz)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145" y="4922773"/>
            <a:ext cx="6861809" cy="385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713095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15• W marcu </a:t>
            </a:r>
            <a:r>
              <a:rPr sz="1200" spc="-10" dirty="0">
                <a:latin typeface="Arial"/>
                <a:cs typeface="Arial"/>
              </a:rPr>
              <a:t>uczniowie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5" dirty="0">
                <a:latin typeface="Arial"/>
                <a:cs typeface="Arial"/>
              </a:rPr>
              <a:t>nauczyciele </a:t>
            </a:r>
            <a:r>
              <a:rPr sz="1200" dirty="0">
                <a:latin typeface="Arial"/>
                <a:cs typeface="Arial"/>
              </a:rPr>
              <a:t>naszej </a:t>
            </a:r>
            <a:r>
              <a:rPr sz="1200" spc="5" dirty="0">
                <a:latin typeface="Arial"/>
                <a:cs typeface="Arial"/>
              </a:rPr>
              <a:t>szkoły </a:t>
            </a:r>
            <a:r>
              <a:rPr sz="1200" spc="-5" dirty="0">
                <a:latin typeface="Arial"/>
                <a:cs typeface="Arial"/>
              </a:rPr>
              <a:t>włączyli </a:t>
            </a:r>
            <a:r>
              <a:rPr sz="1200" dirty="0">
                <a:latin typeface="Arial"/>
                <a:cs typeface="Arial"/>
              </a:rPr>
              <a:t>się w </a:t>
            </a:r>
            <a:r>
              <a:rPr sz="1200" u="sng" spc="-6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kcję</a:t>
            </a:r>
            <a:r>
              <a:rPr sz="12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zbierania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  <a:spcBef>
                <a:spcPts val="1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słodyczy.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Udało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spc="-5" dirty="0">
                <a:latin typeface="Arial"/>
                <a:cs typeface="Arial"/>
              </a:rPr>
              <a:t>przygotować </a:t>
            </a:r>
            <a:r>
              <a:rPr sz="1200" dirty="0">
                <a:latin typeface="Arial"/>
                <a:cs typeface="Arial"/>
              </a:rPr>
              <a:t>25 paczek , w </a:t>
            </a:r>
            <a:r>
              <a:rPr sz="1200" spc="-5" dirty="0">
                <a:latin typeface="Arial"/>
                <a:cs typeface="Arial"/>
              </a:rPr>
              <a:t>których </a:t>
            </a:r>
            <a:r>
              <a:rPr sz="1200" dirty="0">
                <a:latin typeface="Arial"/>
                <a:cs typeface="Arial"/>
              </a:rPr>
              <a:t>znalazły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czekolady ,  </a:t>
            </a:r>
            <a:r>
              <a:rPr sz="1200" spc="-5" dirty="0">
                <a:latin typeface="Arial"/>
                <a:cs typeface="Arial"/>
              </a:rPr>
              <a:t>ciasta </a:t>
            </a:r>
            <a:r>
              <a:rPr sz="1200" dirty="0">
                <a:latin typeface="Arial"/>
                <a:cs typeface="Arial"/>
              </a:rPr>
              <a:t>, ciasteczka , batoniki , </a:t>
            </a:r>
            <a:r>
              <a:rPr sz="1200" spc="-5" dirty="0">
                <a:latin typeface="Arial"/>
                <a:cs typeface="Arial"/>
              </a:rPr>
              <a:t>kawa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czekoladowe zające, </a:t>
            </a:r>
            <a:r>
              <a:rPr sz="1200" dirty="0">
                <a:latin typeface="Arial"/>
                <a:cs typeface="Arial"/>
              </a:rPr>
              <a:t>cukierki , pralinki i </a:t>
            </a:r>
            <a:r>
              <a:rPr sz="1200" spc="-10" dirty="0">
                <a:latin typeface="Arial"/>
                <a:cs typeface="Arial"/>
              </a:rPr>
              <a:t>wiele  innych </a:t>
            </a:r>
            <a:r>
              <a:rPr sz="1200" dirty="0">
                <a:latin typeface="Arial"/>
                <a:cs typeface="Arial"/>
              </a:rPr>
              <a:t>. W </a:t>
            </a:r>
            <a:r>
              <a:rPr sz="1200" spc="-5" dirty="0">
                <a:latin typeface="Arial"/>
                <a:cs typeface="Arial"/>
              </a:rPr>
              <a:t>dniu 28.03.2018 grupa wolontariuszy odwiedziła </a:t>
            </a:r>
            <a:r>
              <a:rPr sz="1200" dirty="0">
                <a:latin typeface="Arial"/>
                <a:cs typeface="Arial"/>
              </a:rPr>
              <a:t>seniorów , </a:t>
            </a:r>
            <a:r>
              <a:rPr sz="1200" spc="-5" dirty="0">
                <a:latin typeface="Arial"/>
                <a:cs typeface="Arial"/>
              </a:rPr>
              <a:t>którym  wręczono przygotowane niespodzianki.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Darów moc na Wielkanoc </a:t>
            </a:r>
            <a:r>
              <a:rPr sz="1200" spc="-5" dirty="0">
                <a:latin typeface="Arial"/>
                <a:cs typeface="Arial"/>
              </a:rPr>
              <a:t>otrzymali </a:t>
            </a:r>
            <a:r>
              <a:rPr sz="1200" dirty="0">
                <a:latin typeface="Arial"/>
                <a:cs typeface="Arial"/>
              </a:rPr>
              <a:t>seniorzy  z Domu </a:t>
            </a:r>
            <a:r>
              <a:rPr sz="1200" spc="-5" dirty="0">
                <a:latin typeface="Arial"/>
                <a:cs typeface="Arial"/>
              </a:rPr>
              <a:t>Seniora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+.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6164579"/>
            <a:ext cx="554355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16 • </a:t>
            </a:r>
            <a:r>
              <a:rPr sz="1200" spc="-5" dirty="0">
                <a:latin typeface="Arial"/>
                <a:cs typeface="Arial"/>
              </a:rPr>
              <a:t>Miesiąc </a:t>
            </a:r>
            <a:r>
              <a:rPr sz="1200" dirty="0">
                <a:latin typeface="Arial"/>
                <a:cs typeface="Arial"/>
              </a:rPr>
              <a:t>maj </a:t>
            </a:r>
            <a:r>
              <a:rPr sz="1200" spc="-5" dirty="0">
                <a:latin typeface="Arial"/>
                <a:cs typeface="Arial"/>
              </a:rPr>
              <a:t>obfitował </a:t>
            </a:r>
            <a:r>
              <a:rPr sz="1200" dirty="0">
                <a:latin typeface="Arial"/>
                <a:cs typeface="Arial"/>
              </a:rPr>
              <a:t>w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zbiórkę przyborów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szkolnych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dla </a:t>
            </a:r>
            <a:r>
              <a:rPr sz="1200" dirty="0">
                <a:latin typeface="Arial"/>
                <a:cs typeface="Arial"/>
              </a:rPr>
              <a:t>dzieci </a:t>
            </a:r>
            <a:r>
              <a:rPr sz="1200" spc="-5" dirty="0">
                <a:latin typeface="Arial"/>
                <a:cs typeface="Arial"/>
              </a:rPr>
              <a:t>ze </a:t>
            </a:r>
            <a:r>
              <a:rPr sz="1200" spc="-10" dirty="0">
                <a:latin typeface="Arial"/>
                <a:cs typeface="Arial"/>
              </a:rPr>
              <a:t>SOSzW </a:t>
            </a:r>
            <a:r>
              <a:rPr sz="1200" spc="-5" dirty="0">
                <a:latin typeface="Arial"/>
                <a:cs typeface="Arial"/>
              </a:rPr>
              <a:t>w  Niemieńsku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070" y="2268220"/>
            <a:ext cx="4023995" cy="226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6254" y="2808604"/>
            <a:ext cx="4503420" cy="253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0129" y="6953884"/>
            <a:ext cx="3776979" cy="28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71309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17 • 11 </a:t>
            </a:r>
            <a:r>
              <a:rPr sz="1200" spc="-10" dirty="0">
                <a:latin typeface="Arial"/>
                <a:cs typeface="Arial"/>
              </a:rPr>
              <a:t>czerwca </a:t>
            </a:r>
            <a:r>
              <a:rPr sz="1200" dirty="0">
                <a:latin typeface="Arial"/>
                <a:cs typeface="Arial"/>
              </a:rPr>
              <a:t>grupa </a:t>
            </a:r>
            <a:r>
              <a:rPr sz="1200" spc="-5" dirty="0">
                <a:latin typeface="Arial"/>
                <a:cs typeface="Arial"/>
              </a:rPr>
              <a:t>wolontariuszy </a:t>
            </a:r>
            <a:r>
              <a:rPr sz="1200" dirty="0">
                <a:latin typeface="Arial"/>
                <a:cs typeface="Arial"/>
              </a:rPr>
              <a:t>udała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do </a:t>
            </a:r>
            <a:r>
              <a:rPr sz="1200" spc="-5" dirty="0">
                <a:latin typeface="Arial"/>
                <a:cs typeface="Arial"/>
              </a:rPr>
              <a:t>ośrodka </a:t>
            </a:r>
            <a:r>
              <a:rPr sz="1200" dirty="0">
                <a:latin typeface="Arial"/>
                <a:cs typeface="Arial"/>
              </a:rPr>
              <a:t>w Niemieńsku , by  </a:t>
            </a:r>
            <a:r>
              <a:rPr sz="1200" spc="-10" dirty="0">
                <a:latin typeface="Arial"/>
                <a:cs typeface="Arial"/>
              </a:rPr>
              <a:t>wręczyć </a:t>
            </a:r>
            <a:r>
              <a:rPr sz="1200" dirty="0">
                <a:latin typeface="Arial"/>
                <a:cs typeface="Arial"/>
              </a:rPr>
              <a:t>paczki z podarunkami oraz </a:t>
            </a:r>
            <a:r>
              <a:rPr sz="1200" spc="-5" dirty="0">
                <a:latin typeface="Arial"/>
                <a:cs typeface="Arial"/>
              </a:rPr>
              <a:t>poświęcić </a:t>
            </a:r>
            <a:r>
              <a:rPr sz="1200" dirty="0">
                <a:latin typeface="Arial"/>
                <a:cs typeface="Arial"/>
              </a:rPr>
              <a:t>trochę czasu na </a:t>
            </a:r>
            <a:r>
              <a:rPr sz="1200" spc="-10" dirty="0">
                <a:latin typeface="Arial"/>
                <a:cs typeface="Arial"/>
              </a:rPr>
              <a:t>zabawę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5" dirty="0">
                <a:latin typeface="Arial"/>
                <a:cs typeface="Arial"/>
              </a:rPr>
              <a:t>integrację </a:t>
            </a:r>
            <a:r>
              <a:rPr sz="1200" dirty="0">
                <a:latin typeface="Arial"/>
                <a:cs typeface="Arial"/>
              </a:rPr>
              <a:t>z  osobami z </a:t>
            </a:r>
            <a:r>
              <a:rPr sz="1200" spc="-5" dirty="0">
                <a:latin typeface="Arial"/>
                <a:cs typeface="Arial"/>
              </a:rPr>
              <a:t>niepełnosprawnością intelektualną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5923279"/>
            <a:ext cx="5739765" cy="7766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18. Pragniemy serdecznie </a:t>
            </a:r>
            <a:r>
              <a:rPr sz="1200" spc="-5" dirty="0">
                <a:latin typeface="Arial"/>
                <a:cs typeface="Arial"/>
              </a:rPr>
              <a:t>podziękować </a:t>
            </a:r>
            <a:r>
              <a:rPr sz="1200" dirty="0">
                <a:latin typeface="Arial"/>
                <a:cs typeface="Arial"/>
              </a:rPr>
              <a:t>rodzicom, którzy </a:t>
            </a:r>
            <a:r>
              <a:rPr sz="1200" spc="-5" dirty="0">
                <a:latin typeface="Arial"/>
                <a:cs typeface="Arial"/>
              </a:rPr>
              <a:t>włączyli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w nasze </a:t>
            </a:r>
            <a:r>
              <a:rPr sz="1200" spc="-5" dirty="0">
                <a:latin typeface="Arial"/>
                <a:cs typeface="Arial"/>
              </a:rPr>
              <a:t>akcje </a:t>
            </a:r>
            <a:r>
              <a:rPr sz="1200" dirty="0">
                <a:latin typeface="Arial"/>
                <a:cs typeface="Arial"/>
              </a:rPr>
              <a:t>i  bez </a:t>
            </a:r>
            <a:r>
              <a:rPr sz="1200" spc="-5" dirty="0">
                <a:latin typeface="Arial"/>
                <a:cs typeface="Arial"/>
              </a:rPr>
              <a:t>których </a:t>
            </a:r>
            <a:r>
              <a:rPr sz="1200" spc="-15" dirty="0">
                <a:latin typeface="Arial"/>
                <a:cs typeface="Arial"/>
              </a:rPr>
              <a:t>wiele </a:t>
            </a:r>
            <a:r>
              <a:rPr sz="1200" dirty="0">
                <a:latin typeface="Arial"/>
                <a:cs typeface="Arial"/>
              </a:rPr>
              <a:t>z </a:t>
            </a:r>
            <a:r>
              <a:rPr sz="1200" spc="-5" dirty="0">
                <a:latin typeface="Arial"/>
                <a:cs typeface="Arial"/>
              </a:rPr>
              <a:t>nich </a:t>
            </a:r>
            <a:r>
              <a:rPr sz="1200" dirty="0">
                <a:latin typeface="Arial"/>
                <a:cs typeface="Arial"/>
              </a:rPr>
              <a:t>nie mogłoby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spc="-5" dirty="0">
                <a:latin typeface="Arial"/>
                <a:cs typeface="Arial"/>
              </a:rPr>
              <a:t>odbyć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nauczycielom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wychowawcom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za  inspirowanie </a:t>
            </a:r>
            <a:r>
              <a:rPr sz="1200" dirty="0">
                <a:latin typeface="Arial"/>
                <a:cs typeface="Arial"/>
              </a:rPr>
              <a:t>do współpracy </a:t>
            </a:r>
            <a:r>
              <a:rPr sz="1200" spc="-10" dirty="0">
                <a:latin typeface="Arial"/>
                <a:cs typeface="Arial"/>
              </a:rPr>
              <a:t>swoich </a:t>
            </a:r>
            <a:r>
              <a:rPr sz="1200" dirty="0">
                <a:latin typeface="Arial"/>
                <a:cs typeface="Arial"/>
              </a:rPr>
              <a:t>uczniów , </a:t>
            </a:r>
            <a:r>
              <a:rPr sz="1200" spc="-5" dirty="0">
                <a:latin typeface="Arial"/>
                <a:cs typeface="Arial"/>
              </a:rPr>
              <a:t>pracownikom kaliskich instytucji </a:t>
            </a:r>
            <a:r>
              <a:rPr sz="1200" dirty="0">
                <a:latin typeface="Arial"/>
                <a:cs typeface="Arial"/>
              </a:rPr>
              <a:t>oraz  </a:t>
            </a:r>
            <a:r>
              <a:rPr sz="1200" spc="-5" dirty="0">
                <a:latin typeface="Arial"/>
                <a:cs typeface="Arial"/>
              </a:rPr>
              <a:t>firmom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5" dirty="0">
                <a:latin typeface="Arial"/>
                <a:cs typeface="Arial"/>
              </a:rPr>
              <a:t>instytucjom lokalnym </a:t>
            </a:r>
            <a:r>
              <a:rPr sz="1200" dirty="0">
                <a:latin typeface="Arial"/>
                <a:cs typeface="Arial"/>
              </a:rPr>
              <a:t>za pozytywny odzew na każdą naszą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prośbę.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6175" y="1635379"/>
            <a:ext cx="5006340" cy="375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3655" y="7049643"/>
            <a:ext cx="4660265" cy="2705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59536"/>
            <a:ext cx="554101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65" dirty="0">
                <a:latin typeface="Trebuchet MS"/>
                <a:cs typeface="Trebuchet MS"/>
              </a:rPr>
              <a:t>Działania </a:t>
            </a:r>
            <a:r>
              <a:rPr sz="1200" b="1" spc="-40" dirty="0">
                <a:latin typeface="Trebuchet MS"/>
                <a:cs typeface="Trebuchet MS"/>
              </a:rPr>
              <a:t>SKW </a:t>
            </a:r>
            <a:r>
              <a:rPr sz="1200" b="1" spc="-60" dirty="0">
                <a:latin typeface="Trebuchet MS"/>
                <a:cs typeface="Trebuchet MS"/>
              </a:rPr>
              <a:t>wspierał </a:t>
            </a:r>
            <a:r>
              <a:rPr sz="1200" b="1" spc="-65" dirty="0">
                <a:latin typeface="Trebuchet MS"/>
                <a:cs typeface="Trebuchet MS"/>
              </a:rPr>
              <a:t>i </a:t>
            </a:r>
            <a:r>
              <a:rPr sz="1200" b="1" spc="-75" dirty="0">
                <a:latin typeface="Trebuchet MS"/>
                <a:cs typeface="Trebuchet MS"/>
              </a:rPr>
              <a:t>uzupełniał </a:t>
            </a:r>
            <a:r>
              <a:rPr sz="1200" b="1" spc="-70" dirty="0">
                <a:latin typeface="Trebuchet MS"/>
                <a:cs typeface="Trebuchet MS"/>
              </a:rPr>
              <a:t>klub </a:t>
            </a:r>
            <a:r>
              <a:rPr sz="1200" b="1" spc="-140" dirty="0">
                <a:latin typeface="Trebuchet MS"/>
                <a:cs typeface="Trebuchet MS"/>
              </a:rPr>
              <a:t>,, </a:t>
            </a:r>
            <a:r>
              <a:rPr sz="1200" b="1" spc="-65" dirty="0">
                <a:latin typeface="Trebuchet MS"/>
                <a:cs typeface="Trebuchet MS"/>
              </a:rPr>
              <a:t>Podaj </a:t>
            </a:r>
            <a:r>
              <a:rPr sz="1200" b="1" spc="-110" dirty="0">
                <a:latin typeface="Trebuchet MS"/>
                <a:cs typeface="Trebuchet MS"/>
              </a:rPr>
              <a:t>Łapę’’, </a:t>
            </a:r>
            <a:r>
              <a:rPr sz="1200" b="1" spc="-65" dirty="0">
                <a:latin typeface="Trebuchet MS"/>
                <a:cs typeface="Trebuchet MS"/>
              </a:rPr>
              <a:t>którego </a:t>
            </a:r>
            <a:r>
              <a:rPr sz="1200" b="1" spc="-60" dirty="0">
                <a:latin typeface="Trebuchet MS"/>
                <a:cs typeface="Trebuchet MS"/>
              </a:rPr>
              <a:t>aktywność </a:t>
            </a:r>
            <a:r>
              <a:rPr sz="1200" b="1" spc="-65" dirty="0">
                <a:latin typeface="Trebuchet MS"/>
                <a:cs typeface="Trebuchet MS"/>
              </a:rPr>
              <a:t>skierowana  </a:t>
            </a:r>
            <a:r>
              <a:rPr sz="1200" b="1" spc="-50" dirty="0">
                <a:latin typeface="Trebuchet MS"/>
                <a:cs typeface="Trebuchet MS"/>
              </a:rPr>
              <a:t>była </a:t>
            </a:r>
            <a:r>
              <a:rPr sz="1200" b="1" spc="-55" dirty="0">
                <a:latin typeface="Trebuchet MS"/>
                <a:cs typeface="Trebuchet MS"/>
              </a:rPr>
              <a:t>głównie na </a:t>
            </a:r>
            <a:r>
              <a:rPr sz="1200" b="1" spc="-60" dirty="0">
                <a:latin typeface="Trebuchet MS"/>
                <a:cs typeface="Trebuchet MS"/>
              </a:rPr>
              <a:t>pomoc</a:t>
            </a:r>
            <a:r>
              <a:rPr sz="1200" b="1" spc="-260" dirty="0">
                <a:latin typeface="Trebuchet MS"/>
                <a:cs typeface="Trebuchet MS"/>
              </a:rPr>
              <a:t> </a:t>
            </a:r>
            <a:r>
              <a:rPr sz="1200" b="1" spc="-90" dirty="0">
                <a:latin typeface="Trebuchet MS"/>
                <a:cs typeface="Trebuchet MS"/>
              </a:rPr>
              <a:t>zwierzętom </a:t>
            </a:r>
            <a:r>
              <a:rPr sz="1200" b="1" spc="-125" dirty="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200" spc="-40" dirty="0">
                <a:latin typeface="Trebuchet MS"/>
                <a:cs typeface="Trebuchet MS"/>
              </a:rPr>
              <a:t>19.W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październiku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2017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zorganizowano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kiermasz</a:t>
            </a:r>
            <a:r>
              <a:rPr sz="1200" spc="-90" dirty="0">
                <a:latin typeface="Trebuchet MS"/>
                <a:cs typeface="Trebuchet MS"/>
              </a:rPr>
              <a:t> </a:t>
            </a:r>
            <a:r>
              <a:rPr sz="1200" spc="90" dirty="0">
                <a:latin typeface="Trebuchet MS"/>
                <a:cs typeface="Trebuchet MS"/>
              </a:rPr>
              <a:t>"</a:t>
            </a:r>
            <a:r>
              <a:rPr sz="1200" spc="-9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Podaj</a:t>
            </a:r>
            <a:r>
              <a:rPr sz="1200" spc="-1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łapę".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5783579"/>
            <a:ext cx="4269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latin typeface="Trebuchet MS"/>
                <a:cs typeface="Trebuchet MS"/>
              </a:rPr>
              <a:t>20. </a:t>
            </a:r>
            <a:r>
              <a:rPr sz="1200" spc="45" dirty="0">
                <a:latin typeface="Trebuchet MS"/>
                <a:cs typeface="Trebuchet MS"/>
              </a:rPr>
              <a:t>W </a:t>
            </a:r>
            <a:r>
              <a:rPr sz="1200" spc="-45" dirty="0">
                <a:latin typeface="Trebuchet MS"/>
                <a:cs typeface="Trebuchet MS"/>
              </a:rPr>
              <a:t>grudniu odbył </a:t>
            </a:r>
            <a:r>
              <a:rPr sz="1200" spc="-50" dirty="0">
                <a:latin typeface="Trebuchet MS"/>
                <a:cs typeface="Trebuchet MS"/>
              </a:rPr>
              <a:t>się </a:t>
            </a:r>
            <a:r>
              <a:rPr sz="1200" spc="-30" dirty="0">
                <a:latin typeface="Trebuchet MS"/>
                <a:cs typeface="Trebuchet MS"/>
              </a:rPr>
              <a:t>2017 </a:t>
            </a:r>
            <a:r>
              <a:rPr sz="1200" spc="-75" dirty="0">
                <a:latin typeface="Trebuchet MS"/>
                <a:cs typeface="Trebuchet MS"/>
              </a:rPr>
              <a:t>- </a:t>
            </a:r>
            <a:r>
              <a:rPr sz="1200" spc="-50" dirty="0">
                <a:latin typeface="Trebuchet MS"/>
                <a:cs typeface="Trebuchet MS"/>
              </a:rPr>
              <a:t>Anielski </a:t>
            </a:r>
            <a:r>
              <a:rPr sz="1200" spc="-75" dirty="0">
                <a:latin typeface="Trebuchet MS"/>
                <a:cs typeface="Trebuchet MS"/>
              </a:rPr>
              <a:t>Jarmark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Bożonarodzeniowy</a:t>
            </a:r>
            <a:r>
              <a:rPr sz="1100" spc="-50" dirty="0"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4" y="1990344"/>
            <a:ext cx="5760720" cy="32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794" y="6329857"/>
            <a:ext cx="5760720" cy="3240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59536"/>
            <a:ext cx="5657850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10"/>
              </a:spcBef>
            </a:pPr>
            <a:r>
              <a:rPr sz="1200" spc="-65" dirty="0" smtClean="0">
                <a:latin typeface="Trebuchet MS"/>
                <a:cs typeface="Trebuchet MS"/>
              </a:rPr>
              <a:t>21.</a:t>
            </a:r>
            <a:r>
              <a:rPr sz="1200" spc="-60" dirty="0" smtClean="0">
                <a:latin typeface="Trebuchet MS"/>
                <a:cs typeface="Trebuchet MS"/>
              </a:rPr>
              <a:t>Wyjazd </a:t>
            </a:r>
            <a:r>
              <a:rPr sz="1200" spc="-30" dirty="0">
                <a:latin typeface="Trebuchet MS"/>
                <a:cs typeface="Trebuchet MS"/>
              </a:rPr>
              <a:t>do </a:t>
            </a:r>
            <a:r>
              <a:rPr sz="1200" spc="-45" dirty="0">
                <a:latin typeface="Trebuchet MS"/>
                <a:cs typeface="Trebuchet MS"/>
              </a:rPr>
              <a:t>schroniska </a:t>
            </a:r>
            <a:r>
              <a:rPr sz="1200" spc="-65" dirty="0">
                <a:latin typeface="Trebuchet MS"/>
                <a:cs typeface="Trebuchet MS"/>
              </a:rPr>
              <a:t>dla </a:t>
            </a:r>
            <a:r>
              <a:rPr sz="1200" spc="-50" dirty="0">
                <a:latin typeface="Trebuchet MS"/>
                <a:cs typeface="Trebuchet MS"/>
              </a:rPr>
              <a:t>Bezdomnych </a:t>
            </a:r>
            <a:r>
              <a:rPr sz="1200" spc="-70" dirty="0">
                <a:latin typeface="Trebuchet MS"/>
                <a:cs typeface="Trebuchet MS"/>
              </a:rPr>
              <a:t>Zwierząt </a:t>
            </a:r>
            <a:r>
              <a:rPr sz="1200" spc="-40" dirty="0">
                <a:latin typeface="Trebuchet MS"/>
                <a:cs typeface="Trebuchet MS"/>
              </a:rPr>
              <a:t>w </a:t>
            </a:r>
            <a:r>
              <a:rPr sz="1200" spc="-65" dirty="0">
                <a:latin typeface="Trebuchet MS"/>
                <a:cs typeface="Trebuchet MS"/>
              </a:rPr>
              <a:t>Kiczarowie </a:t>
            </a:r>
            <a:r>
              <a:rPr sz="1200" spc="-55" dirty="0">
                <a:latin typeface="Trebuchet MS"/>
                <a:cs typeface="Trebuchet MS"/>
              </a:rPr>
              <a:t>oraz </a:t>
            </a:r>
            <a:r>
              <a:rPr sz="1200" spc="-60" dirty="0">
                <a:latin typeface="Trebuchet MS"/>
                <a:cs typeface="Trebuchet MS"/>
              </a:rPr>
              <a:t>przekazanie  </a:t>
            </a:r>
            <a:r>
              <a:rPr sz="1200" spc="-55" dirty="0">
                <a:latin typeface="Trebuchet MS"/>
                <a:cs typeface="Trebuchet MS"/>
              </a:rPr>
              <a:t>karmy </a:t>
            </a:r>
            <a:r>
              <a:rPr sz="1200" spc="-70" dirty="0">
                <a:latin typeface="Trebuchet MS"/>
                <a:cs typeface="Trebuchet MS"/>
              </a:rPr>
              <a:t>i </a:t>
            </a:r>
            <a:r>
              <a:rPr sz="1200" spc="-60" dirty="0">
                <a:latin typeface="Trebuchet MS"/>
                <a:cs typeface="Trebuchet MS"/>
              </a:rPr>
              <a:t>zebranych </a:t>
            </a:r>
            <a:r>
              <a:rPr sz="1200" spc="-55" dirty="0">
                <a:latin typeface="Trebuchet MS"/>
                <a:cs typeface="Trebuchet MS"/>
              </a:rPr>
              <a:t>pieniążków- </a:t>
            </a:r>
            <a:r>
              <a:rPr sz="1200" spc="-30" dirty="0">
                <a:latin typeface="Trebuchet MS"/>
                <a:cs typeface="Trebuchet MS"/>
              </a:rPr>
              <a:t>1280 </a:t>
            </a:r>
            <a:r>
              <a:rPr sz="1200" spc="-60" dirty="0">
                <a:latin typeface="Trebuchet MS"/>
                <a:cs typeface="Trebuchet MS"/>
              </a:rPr>
              <a:t>złotych </a:t>
            </a:r>
            <a:r>
              <a:rPr sz="1200" spc="-50" dirty="0">
                <a:latin typeface="Trebuchet MS"/>
                <a:cs typeface="Trebuchet MS"/>
              </a:rPr>
              <a:t>na </a:t>
            </a:r>
            <a:r>
              <a:rPr sz="1200" spc="-65" dirty="0">
                <a:latin typeface="Trebuchet MS"/>
                <a:cs typeface="Trebuchet MS"/>
              </a:rPr>
              <a:t>leczenie suczki </a:t>
            </a:r>
            <a:r>
              <a:rPr sz="1200" spc="-55" dirty="0">
                <a:latin typeface="Trebuchet MS"/>
                <a:cs typeface="Trebuchet MS"/>
              </a:rPr>
              <a:t>Fiony </a:t>
            </a:r>
            <a:r>
              <a:rPr sz="1200" spc="-40" dirty="0">
                <a:latin typeface="Trebuchet MS"/>
                <a:cs typeface="Trebuchet MS"/>
              </a:rPr>
              <a:t>odbyło </a:t>
            </a:r>
            <a:r>
              <a:rPr sz="1200" spc="-50" dirty="0">
                <a:latin typeface="Trebuchet MS"/>
                <a:cs typeface="Trebuchet MS"/>
              </a:rPr>
              <a:t>się </a:t>
            </a:r>
            <a:r>
              <a:rPr sz="1200" spc="-40" dirty="0">
                <a:latin typeface="Trebuchet MS"/>
                <a:cs typeface="Trebuchet MS"/>
              </a:rPr>
              <a:t>w </a:t>
            </a:r>
            <a:r>
              <a:rPr sz="1200" spc="-55" dirty="0">
                <a:latin typeface="Trebuchet MS"/>
                <a:cs typeface="Trebuchet MS"/>
              </a:rPr>
              <a:t>kwietniu  2018.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1254" y="1746504"/>
            <a:ext cx="4876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19" y="5708522"/>
            <a:ext cx="6396989" cy="3597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59536"/>
            <a:ext cx="5535295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spc="-40" dirty="0" smtClean="0">
                <a:latin typeface="Trebuchet MS"/>
                <a:cs typeface="Trebuchet MS"/>
              </a:rPr>
              <a:t>2</a:t>
            </a:r>
            <a:r>
              <a:rPr lang="pl-PL" sz="1200" spc="-40" dirty="0" smtClean="0">
                <a:latin typeface="Trebuchet MS"/>
                <a:cs typeface="Trebuchet MS"/>
              </a:rPr>
              <a:t>2</a:t>
            </a:r>
            <a:r>
              <a:rPr sz="1200" spc="-40" dirty="0" smtClean="0">
                <a:latin typeface="Trebuchet MS"/>
                <a:cs typeface="Trebuchet MS"/>
              </a:rPr>
              <a:t>.W </a:t>
            </a:r>
            <a:r>
              <a:rPr sz="1200" spc="-70" dirty="0">
                <a:latin typeface="Trebuchet MS"/>
                <a:cs typeface="Trebuchet MS"/>
              </a:rPr>
              <a:t>czerwcu </a:t>
            </a:r>
            <a:r>
              <a:rPr sz="1200" spc="-30" dirty="0">
                <a:latin typeface="Trebuchet MS"/>
                <a:cs typeface="Trebuchet MS"/>
              </a:rPr>
              <a:t>2018r </a:t>
            </a:r>
            <a:r>
              <a:rPr sz="1200" spc="-45" dirty="0">
                <a:latin typeface="Trebuchet MS"/>
                <a:cs typeface="Trebuchet MS"/>
              </a:rPr>
              <a:t>zorganizowano </a:t>
            </a:r>
            <a:r>
              <a:rPr sz="1200" spc="-60" dirty="0">
                <a:latin typeface="Trebuchet MS"/>
                <a:cs typeface="Trebuchet MS"/>
              </a:rPr>
              <a:t>Wakacyjny </a:t>
            </a:r>
            <a:r>
              <a:rPr sz="1200" spc="-55" dirty="0">
                <a:latin typeface="Trebuchet MS"/>
                <a:cs typeface="Trebuchet MS"/>
              </a:rPr>
              <a:t>Kram- zebrane </a:t>
            </a:r>
            <a:r>
              <a:rPr sz="1200" spc="-60" dirty="0">
                <a:latin typeface="Trebuchet MS"/>
                <a:cs typeface="Trebuchet MS"/>
              </a:rPr>
              <a:t>pieniądze </a:t>
            </a:r>
            <a:r>
              <a:rPr sz="1200" spc="-55" dirty="0">
                <a:latin typeface="Trebuchet MS"/>
                <a:cs typeface="Trebuchet MS"/>
              </a:rPr>
              <a:t>przekazano </a:t>
            </a:r>
            <a:r>
              <a:rPr sz="1200" spc="-50" dirty="0">
                <a:latin typeface="Trebuchet MS"/>
                <a:cs typeface="Trebuchet MS"/>
              </a:rPr>
              <a:t>na  </a:t>
            </a:r>
            <a:r>
              <a:rPr sz="1200" spc="-75" dirty="0">
                <a:latin typeface="Trebuchet MS"/>
                <a:cs typeface="Trebuchet MS"/>
              </a:rPr>
              <a:t>Fundację </a:t>
            </a:r>
            <a:r>
              <a:rPr sz="1200" spc="-25" dirty="0">
                <a:latin typeface="Trebuchet MS"/>
                <a:cs typeface="Trebuchet MS"/>
              </a:rPr>
              <a:t>Na </a:t>
            </a:r>
            <a:r>
              <a:rPr sz="1200" spc="-80" dirty="0">
                <a:latin typeface="Trebuchet MS"/>
                <a:cs typeface="Trebuchet MS"/>
              </a:rPr>
              <a:t>Rzecz </a:t>
            </a:r>
            <a:r>
              <a:rPr sz="1200" spc="-70" dirty="0">
                <a:latin typeface="Trebuchet MS"/>
                <a:cs typeface="Trebuchet MS"/>
              </a:rPr>
              <a:t>Zwierząt </a:t>
            </a:r>
            <a:r>
              <a:rPr sz="1200" spc="90" dirty="0">
                <a:latin typeface="Trebuchet MS"/>
                <a:cs typeface="Trebuchet MS"/>
              </a:rPr>
              <a:t>"</a:t>
            </a:r>
            <a:r>
              <a:rPr sz="1200" spc="-25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Dzika </a:t>
            </a:r>
            <a:r>
              <a:rPr sz="1200" spc="-40" dirty="0">
                <a:latin typeface="Trebuchet MS"/>
                <a:cs typeface="Trebuchet MS"/>
              </a:rPr>
              <a:t>Ostoja" </a:t>
            </a:r>
            <a:r>
              <a:rPr sz="1200" spc="-75" dirty="0">
                <a:latin typeface="Trebuchet MS"/>
                <a:cs typeface="Trebuchet MS"/>
              </a:rPr>
              <a:t>- </a:t>
            </a:r>
            <a:r>
              <a:rPr sz="1200" spc="-65" dirty="0">
                <a:latin typeface="Trebuchet MS"/>
                <a:cs typeface="Trebuchet MS"/>
              </a:rPr>
              <a:t>500zł.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467" y="5726048"/>
            <a:ext cx="5661025" cy="6413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algn="ctr">
              <a:lnSpc>
                <a:spcPct val="104400"/>
              </a:lnSpc>
              <a:spcBef>
                <a:spcPts val="4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"Spałam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śniłam,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że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życie jest 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samą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przyjemnością,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obudziłam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się i spostrzegłam, że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życie  jest służbą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rzecz innych.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Służyłam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zobaczyłam,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że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służba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jest</a:t>
            </a:r>
            <a:r>
              <a:rPr sz="11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przyjemnością."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3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Matka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Teresa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Kalkuty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142" y="9185020"/>
            <a:ext cx="478980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Prezentację wykonała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imieniu </a:t>
            </a:r>
            <a:r>
              <a:rPr sz="1200" spc="-10" dirty="0">
                <a:latin typeface="Arial"/>
                <a:cs typeface="Arial"/>
              </a:rPr>
              <a:t>wszystkich </a:t>
            </a:r>
            <a:r>
              <a:rPr sz="1200" spc="5" dirty="0">
                <a:latin typeface="Arial"/>
                <a:cs typeface="Arial"/>
              </a:rPr>
              <a:t>osób </a:t>
            </a:r>
            <a:r>
              <a:rPr sz="1200" spc="-5" dirty="0">
                <a:latin typeface="Arial"/>
                <a:cs typeface="Arial"/>
              </a:rPr>
              <a:t>działających </a:t>
            </a:r>
            <a:r>
              <a:rPr sz="1200" dirty="0">
                <a:latin typeface="Arial"/>
                <a:cs typeface="Arial"/>
              </a:rPr>
              <a:t>w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SKW:</a:t>
            </a:r>
            <a:endParaRPr sz="12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860"/>
              </a:spcBef>
            </a:pPr>
            <a:r>
              <a:rPr sz="1200" spc="-5" dirty="0">
                <a:latin typeface="Arial"/>
                <a:cs typeface="Arial"/>
              </a:rPr>
              <a:t>Katarzyna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Dzierbunowicz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794" y="1953514"/>
            <a:ext cx="5760720" cy="32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895" y="6583933"/>
            <a:ext cx="3161029" cy="2110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38226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2• W </a:t>
            </a:r>
            <a:r>
              <a:rPr sz="1200" spc="-5" dirty="0">
                <a:latin typeface="Arial"/>
                <a:cs typeface="Arial"/>
              </a:rPr>
              <a:t>październiku przeprowadzono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zbiórkę karmy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dla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zwierząt</a:t>
            </a:r>
            <a:r>
              <a:rPr sz="1200" spc="-5" dirty="0">
                <a:latin typeface="Arial"/>
                <a:cs typeface="Arial"/>
              </a:rPr>
              <a:t> ze schroniska w  Białogardzie. </a:t>
            </a:r>
            <a:r>
              <a:rPr sz="1200" dirty="0">
                <a:latin typeface="Arial"/>
                <a:cs typeface="Arial"/>
              </a:rPr>
              <a:t>Ponad </a:t>
            </a:r>
            <a:r>
              <a:rPr sz="1200" spc="-5" dirty="0">
                <a:latin typeface="Arial"/>
                <a:cs typeface="Arial"/>
              </a:rPr>
              <a:t>500 </a:t>
            </a:r>
            <a:r>
              <a:rPr sz="1200" dirty="0">
                <a:latin typeface="Arial"/>
                <a:cs typeface="Arial"/>
              </a:rPr>
              <a:t>kg karmy zostało </a:t>
            </a:r>
            <a:r>
              <a:rPr sz="1200" spc="-10" dirty="0">
                <a:latin typeface="Arial"/>
                <a:cs typeface="Arial"/>
              </a:rPr>
              <a:t>osobiście </a:t>
            </a:r>
            <a:r>
              <a:rPr sz="1200" dirty="0">
                <a:latin typeface="Arial"/>
                <a:cs typeface="Arial"/>
              </a:rPr>
              <a:t>odebrane ze szkoły przez  </a:t>
            </a:r>
            <a:r>
              <a:rPr sz="1200" spc="-5" dirty="0">
                <a:latin typeface="Arial"/>
                <a:cs typeface="Arial"/>
              </a:rPr>
              <a:t>właściciela schroniska </a:t>
            </a:r>
            <a:r>
              <a:rPr sz="1200" dirty="0">
                <a:latin typeface="Arial"/>
                <a:cs typeface="Arial"/>
              </a:rPr>
              <a:t>pana </a:t>
            </a:r>
            <a:r>
              <a:rPr sz="1200" spc="-5" dirty="0">
                <a:latin typeface="Arial"/>
                <a:cs typeface="Arial"/>
              </a:rPr>
              <a:t>Jerzego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Harłacza.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5545073"/>
            <a:ext cx="5065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3• Cały rok </a:t>
            </a:r>
            <a:r>
              <a:rPr sz="1200" spc="-5" dirty="0">
                <a:latin typeface="Arial"/>
                <a:cs typeface="Arial"/>
              </a:rPr>
              <a:t>szkolny trwała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Zakręcona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Akcja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uczniowie przynosili </a:t>
            </a:r>
            <a:r>
              <a:rPr sz="1200" dirty="0">
                <a:latin typeface="Arial"/>
                <a:cs typeface="Arial"/>
              </a:rPr>
              <a:t>zakrętki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769" y="1840483"/>
            <a:ext cx="6127750" cy="344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0514" y="6232728"/>
            <a:ext cx="1918335" cy="340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74357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4•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Akcja Znicz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 w </a:t>
            </a:r>
            <a:r>
              <a:rPr sz="1200" spc="-5" dirty="0">
                <a:latin typeface="Arial"/>
                <a:cs typeface="Arial"/>
              </a:rPr>
              <a:t>listopadzie uczniowie przynosili </a:t>
            </a:r>
            <a:r>
              <a:rPr sz="1200" dirty="0">
                <a:latin typeface="Arial"/>
                <a:cs typeface="Arial"/>
              </a:rPr>
              <a:t>znicze , które zostały zapalone na  </a:t>
            </a:r>
            <a:r>
              <a:rPr sz="1200" spc="-5" dirty="0">
                <a:latin typeface="Arial"/>
                <a:cs typeface="Arial"/>
              </a:rPr>
              <a:t>grobach </a:t>
            </a:r>
            <a:r>
              <a:rPr sz="1200" dirty="0">
                <a:latin typeface="Arial"/>
                <a:cs typeface="Arial"/>
              </a:rPr>
              <a:t>żołnierzy </a:t>
            </a:r>
            <a:r>
              <a:rPr sz="1200" spc="-10" dirty="0">
                <a:latin typeface="Arial"/>
                <a:cs typeface="Arial"/>
              </a:rPr>
              <a:t>wyklętych </a:t>
            </a:r>
            <a:r>
              <a:rPr sz="1200" dirty="0">
                <a:latin typeface="Arial"/>
                <a:cs typeface="Arial"/>
              </a:rPr>
              <a:t>, grobach </a:t>
            </a:r>
            <a:r>
              <a:rPr sz="1200" spc="-10" dirty="0">
                <a:latin typeface="Arial"/>
                <a:cs typeface="Arial"/>
              </a:rPr>
              <a:t>zaniedbanych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4706873"/>
            <a:ext cx="5726430" cy="11544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16535" indent="41275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5• W </a:t>
            </a:r>
            <a:r>
              <a:rPr sz="1200" spc="-10" dirty="0">
                <a:latin typeface="Arial"/>
                <a:cs typeface="Arial"/>
              </a:rPr>
              <a:t>dniu </a:t>
            </a:r>
            <a:r>
              <a:rPr sz="1200" dirty="0">
                <a:latin typeface="Arial"/>
                <a:cs typeface="Arial"/>
              </a:rPr>
              <a:t>16 </a:t>
            </a:r>
            <a:r>
              <a:rPr sz="1200" spc="-5" dirty="0">
                <a:latin typeface="Arial"/>
                <a:cs typeface="Arial"/>
              </a:rPr>
              <a:t>listopada </a:t>
            </a:r>
            <a:r>
              <a:rPr sz="1200" dirty="0">
                <a:latin typeface="Arial"/>
                <a:cs typeface="Arial"/>
              </a:rPr>
              <a:t>2017 </a:t>
            </a:r>
            <a:r>
              <a:rPr sz="1200" spc="-5" dirty="0">
                <a:latin typeface="Arial"/>
                <a:cs typeface="Arial"/>
              </a:rPr>
              <a:t>grupa uczennic zaangażowała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u="sng" spc="-6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200" spc="365" dirty="0"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kcję głośnego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czytania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młodszym </a:t>
            </a:r>
            <a:r>
              <a:rPr sz="1200" dirty="0">
                <a:latin typeface="Arial"/>
                <a:cs typeface="Arial"/>
              </a:rPr>
              <a:t>koleżankom i </a:t>
            </a:r>
            <a:r>
              <a:rPr sz="1200" spc="-5" dirty="0">
                <a:latin typeface="Arial"/>
                <a:cs typeface="Arial"/>
              </a:rPr>
              <a:t>kolegom.Dziewczęta wybrały bajkę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Kubusiu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35"/>
              </a:spcBef>
            </a:pPr>
            <a:r>
              <a:rPr sz="1200" dirty="0">
                <a:latin typeface="Arial"/>
                <a:cs typeface="Arial"/>
              </a:rPr>
              <a:t>Puchatku </a:t>
            </a:r>
            <a:r>
              <a:rPr sz="1200" spc="-5" dirty="0">
                <a:latin typeface="Arial"/>
                <a:cs typeface="Arial"/>
              </a:rPr>
              <a:t>pt.: </a:t>
            </a:r>
            <a:r>
              <a:rPr sz="1200" dirty="0">
                <a:latin typeface="Arial"/>
                <a:cs typeface="Arial"/>
              </a:rPr>
              <a:t>„Lepiej </a:t>
            </a:r>
            <a:r>
              <a:rPr sz="1200" spc="-5" dirty="0">
                <a:latin typeface="Arial"/>
                <a:cs typeface="Arial"/>
              </a:rPr>
              <a:t>dawać niż dostawać.” Uczniowie </a:t>
            </a:r>
            <a:r>
              <a:rPr sz="1200" spc="5" dirty="0">
                <a:latin typeface="Arial"/>
                <a:cs typeface="Arial"/>
              </a:rPr>
              <a:t>klasy </a:t>
            </a:r>
            <a:r>
              <a:rPr sz="1200" dirty="0">
                <a:latin typeface="Arial"/>
                <a:cs typeface="Arial"/>
              </a:rPr>
              <a:t>I a Szkoły </a:t>
            </a:r>
            <a:r>
              <a:rPr sz="1200" spc="-5" dirty="0">
                <a:latin typeface="Arial"/>
                <a:cs typeface="Arial"/>
              </a:rPr>
              <a:t>Podstawowej  </a:t>
            </a:r>
            <a:r>
              <a:rPr sz="1200" dirty="0">
                <a:latin typeface="Arial"/>
                <a:cs typeface="Arial"/>
              </a:rPr>
              <a:t>z ochotą i </a:t>
            </a:r>
            <a:r>
              <a:rPr sz="1200" spc="-5" dirty="0">
                <a:latin typeface="Arial"/>
                <a:cs typeface="Arial"/>
              </a:rPr>
              <a:t>skupieniem wsłuchali </a:t>
            </a:r>
            <a:r>
              <a:rPr sz="1200" dirty="0">
                <a:latin typeface="Arial"/>
                <a:cs typeface="Arial"/>
              </a:rPr>
              <a:t>się w </a:t>
            </a:r>
            <a:r>
              <a:rPr sz="1200" spc="-5" dirty="0">
                <a:latin typeface="Arial"/>
                <a:cs typeface="Arial"/>
              </a:rPr>
              <a:t>treść </a:t>
            </a:r>
            <a:r>
              <a:rPr sz="1200" dirty="0">
                <a:latin typeface="Arial"/>
                <a:cs typeface="Arial"/>
              </a:rPr>
              <a:t>bajki . </a:t>
            </a:r>
            <a:r>
              <a:rPr sz="1200" spc="-5" dirty="0">
                <a:latin typeface="Arial"/>
                <a:cs typeface="Arial"/>
              </a:rPr>
              <a:t>Czytanie </a:t>
            </a:r>
            <a:r>
              <a:rPr sz="1200" dirty="0">
                <a:latin typeface="Arial"/>
                <a:cs typeface="Arial"/>
              </a:rPr>
              <a:t>było </a:t>
            </a:r>
            <a:r>
              <a:rPr sz="1200" spc="-5" dirty="0">
                <a:latin typeface="Arial"/>
                <a:cs typeface="Arial"/>
              </a:rPr>
              <a:t>dla </a:t>
            </a:r>
            <a:r>
              <a:rPr sz="1200" dirty="0">
                <a:latin typeface="Arial"/>
                <a:cs typeface="Arial"/>
              </a:rPr>
              <a:t>nich nagrodą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za</a:t>
            </a:r>
            <a:endParaRPr sz="1200">
              <a:latin typeface="Arial"/>
              <a:cs typeface="Arial"/>
            </a:endParaRPr>
          </a:p>
          <a:p>
            <a:pPr marL="12700" marR="228600">
              <a:lnSpc>
                <a:spcPts val="1480"/>
              </a:lnSpc>
              <a:spcBef>
                <a:spcPts val="15"/>
              </a:spcBef>
            </a:pPr>
            <a:r>
              <a:rPr sz="1200" dirty="0">
                <a:latin typeface="Arial"/>
                <a:cs typeface="Arial"/>
              </a:rPr>
              <a:t>zebranie </a:t>
            </a:r>
            <a:r>
              <a:rPr sz="1200" spc="-5" dirty="0">
                <a:latin typeface="Arial"/>
                <a:cs typeface="Arial"/>
              </a:rPr>
              <a:t>największej ilości </a:t>
            </a:r>
            <a:r>
              <a:rPr sz="1200" spc="5" dirty="0">
                <a:latin typeface="Arial"/>
                <a:cs typeface="Arial"/>
              </a:rPr>
              <a:t>karmy </a:t>
            </a:r>
            <a:r>
              <a:rPr sz="1200" dirty="0">
                <a:latin typeface="Arial"/>
                <a:cs typeface="Arial"/>
              </a:rPr>
              <a:t>dla </a:t>
            </a:r>
            <a:r>
              <a:rPr sz="1200" spc="5" dirty="0">
                <a:latin typeface="Arial"/>
                <a:cs typeface="Arial"/>
              </a:rPr>
              <a:t>psów </a:t>
            </a:r>
            <a:r>
              <a:rPr sz="1200" dirty="0">
                <a:latin typeface="Arial"/>
                <a:cs typeface="Arial"/>
              </a:rPr>
              <a:t>ze schroniska . Każdy uczeń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otrzymał  rysunek </a:t>
            </a:r>
            <a:r>
              <a:rPr sz="1200" dirty="0">
                <a:latin typeface="Arial"/>
                <a:cs typeface="Arial"/>
              </a:rPr>
              <a:t>i motto </a:t>
            </a:r>
            <a:r>
              <a:rPr sz="1200" spc="-5" dirty="0">
                <a:latin typeface="Arial"/>
                <a:cs typeface="Arial"/>
              </a:rPr>
              <a:t>Kubusiowe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także </a:t>
            </a:r>
            <a:r>
              <a:rPr sz="1200" dirty="0">
                <a:latin typeface="Arial"/>
                <a:cs typeface="Arial"/>
              </a:rPr>
              <a:t>słodkości i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dyplom.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0314" y="6489953"/>
            <a:ext cx="5193665" cy="2921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3695" y="2150491"/>
            <a:ext cx="3964304" cy="1734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1171956"/>
            <a:ext cx="5570855" cy="77724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6• 5 grudnia , z </a:t>
            </a:r>
            <a:r>
              <a:rPr sz="1200" spc="-5" dirty="0">
                <a:latin typeface="Arial"/>
                <a:cs typeface="Arial"/>
              </a:rPr>
              <a:t>okazji Międzynarodowego Dnia Wolontariusza </a:t>
            </a:r>
            <a:r>
              <a:rPr sz="1200" spc="-10" dirty="0">
                <a:latin typeface="Arial"/>
                <a:cs typeface="Arial"/>
              </a:rPr>
              <a:t>–uczniowie  </a:t>
            </a:r>
            <a:r>
              <a:rPr sz="1200" spc="-5" dirty="0">
                <a:latin typeface="Arial"/>
                <a:cs typeface="Arial"/>
              </a:rPr>
              <a:t>uczestniczyli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happeningu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ulicznym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urzędach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5" dirty="0">
                <a:latin typeface="Arial"/>
                <a:cs typeface="Arial"/>
              </a:rPr>
              <a:t>budynkach </a:t>
            </a:r>
            <a:r>
              <a:rPr sz="1200" dirty="0">
                <a:latin typeface="Arial"/>
                <a:cs typeface="Arial"/>
              </a:rPr>
              <a:t>użyteczności  </a:t>
            </a:r>
            <a:r>
              <a:rPr sz="1200" spc="-5" dirty="0">
                <a:latin typeface="Arial"/>
                <a:cs typeface="Arial"/>
              </a:rPr>
              <a:t>publicznej </a:t>
            </a:r>
            <a:r>
              <a:rPr sz="1200" dirty="0">
                <a:latin typeface="Arial"/>
                <a:cs typeface="Arial"/>
              </a:rPr>
              <a:t>, a przede </a:t>
            </a:r>
            <a:r>
              <a:rPr sz="1200" spc="-10" dirty="0">
                <a:latin typeface="Arial"/>
                <a:cs typeface="Arial"/>
              </a:rPr>
              <a:t>wszystkim </a:t>
            </a:r>
            <a:r>
              <a:rPr sz="1200" dirty="0">
                <a:latin typeface="Arial"/>
                <a:cs typeface="Arial"/>
              </a:rPr>
              <a:t>na </a:t>
            </a:r>
            <a:r>
              <a:rPr sz="1200" spc="-5" dirty="0">
                <a:latin typeface="Arial"/>
                <a:cs typeface="Arial"/>
              </a:rPr>
              <a:t>ulicach miasta przeprowadzali </a:t>
            </a:r>
            <a:r>
              <a:rPr sz="1200" dirty="0">
                <a:latin typeface="Arial"/>
                <a:cs typeface="Arial"/>
              </a:rPr>
              <a:t>sondaż, którego  </a:t>
            </a:r>
            <a:r>
              <a:rPr sz="1200" spc="-5" dirty="0">
                <a:latin typeface="Arial"/>
                <a:cs typeface="Arial"/>
              </a:rPr>
              <a:t>wyniki zaprezentowaliśmy </a:t>
            </a:r>
            <a:r>
              <a:rPr sz="1200" dirty="0">
                <a:latin typeface="Arial"/>
                <a:cs typeface="Arial"/>
              </a:rPr>
              <a:t>na </a:t>
            </a:r>
            <a:r>
              <a:rPr sz="1200" spc="-5" dirty="0">
                <a:latin typeface="Arial"/>
                <a:cs typeface="Arial"/>
              </a:rPr>
              <a:t>stronie internetowej </a:t>
            </a:r>
            <a:r>
              <a:rPr sz="1200" dirty="0">
                <a:latin typeface="Arial"/>
                <a:cs typeface="Arial"/>
              </a:rPr>
              <a:t>szkoły oraz </a:t>
            </a:r>
            <a:r>
              <a:rPr sz="1200" spc="15" dirty="0">
                <a:latin typeface="Arial"/>
                <a:cs typeface="Arial"/>
              </a:rPr>
              <a:t>UM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835" y="4340352"/>
            <a:ext cx="6235699" cy="350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1432306"/>
            <a:ext cx="5772785" cy="586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7• W </a:t>
            </a:r>
            <a:r>
              <a:rPr sz="1200" spc="-5" dirty="0">
                <a:latin typeface="Arial"/>
                <a:cs typeface="Arial"/>
              </a:rPr>
              <a:t>dniu </a:t>
            </a:r>
            <a:r>
              <a:rPr sz="1200" dirty="0">
                <a:latin typeface="Arial"/>
                <a:cs typeface="Arial"/>
              </a:rPr>
              <a:t>6 </a:t>
            </a:r>
            <a:r>
              <a:rPr sz="1200" spc="-5" dirty="0">
                <a:latin typeface="Arial"/>
                <a:cs typeface="Arial"/>
              </a:rPr>
              <a:t>grudnia </a:t>
            </a:r>
            <a:r>
              <a:rPr sz="1200" dirty="0">
                <a:latin typeface="Arial"/>
                <a:cs typeface="Arial"/>
              </a:rPr>
              <a:t>do naszej szkoły </a:t>
            </a:r>
            <a:r>
              <a:rPr sz="1200" spc="-5" dirty="0">
                <a:latin typeface="Arial"/>
                <a:cs typeface="Arial"/>
              </a:rPr>
              <a:t>zawitało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aż </a:t>
            </a:r>
            <a:r>
              <a:rPr sz="1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dwóch Mikołajów</a:t>
            </a:r>
            <a:r>
              <a:rPr sz="1200" spc="-5" dirty="0">
                <a:latin typeface="Arial"/>
                <a:cs typeface="Arial"/>
              </a:rPr>
              <a:t>. Szkolne </a:t>
            </a:r>
            <a:r>
              <a:rPr sz="1200" dirty="0">
                <a:latin typeface="Arial"/>
                <a:cs typeface="Arial"/>
              </a:rPr>
              <a:t>Koło  </a:t>
            </a:r>
            <a:r>
              <a:rPr sz="1200" spc="-5" dirty="0">
                <a:latin typeface="Arial"/>
                <a:cs typeface="Arial"/>
              </a:rPr>
              <a:t>Wolontariatu zorganizowało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sklepiki,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których </a:t>
            </a:r>
            <a:r>
              <a:rPr sz="1200" dirty="0">
                <a:latin typeface="Arial"/>
                <a:cs typeface="Arial"/>
              </a:rPr>
              <a:t>można </a:t>
            </a:r>
            <a:r>
              <a:rPr sz="1200" spc="-5" dirty="0">
                <a:latin typeface="Arial"/>
                <a:cs typeface="Arial"/>
              </a:rPr>
              <a:t>było zakupić ciasto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galaretki,  </a:t>
            </a:r>
            <a:r>
              <a:rPr sz="1200" dirty="0">
                <a:latin typeface="Arial"/>
                <a:cs typeface="Arial"/>
              </a:rPr>
              <a:t>rurki z kremem i </a:t>
            </a:r>
            <a:r>
              <a:rPr sz="1200" spc="-5" dirty="0">
                <a:latin typeface="Arial"/>
                <a:cs typeface="Arial"/>
              </a:rPr>
              <a:t>inne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słodkości.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04615" y="2312923"/>
            <a:ext cx="3135630" cy="257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115" y="2496185"/>
            <a:ext cx="4076700" cy="7287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67118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8• Cały dochód ze </a:t>
            </a:r>
            <a:r>
              <a:rPr sz="1200" spc="-5" dirty="0">
                <a:latin typeface="Arial"/>
                <a:cs typeface="Arial"/>
              </a:rPr>
              <a:t>sprzedaży </a:t>
            </a:r>
            <a:r>
              <a:rPr sz="1200" dirty="0">
                <a:latin typeface="Arial"/>
                <a:cs typeface="Arial"/>
              </a:rPr>
              <a:t>został przekazany </a:t>
            </a:r>
            <a:r>
              <a:rPr sz="1200" spc="-5" dirty="0">
                <a:latin typeface="Arial"/>
                <a:cs typeface="Arial"/>
              </a:rPr>
              <a:t>dla Fundacji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Zachodniopomorskie  Hospicjum </a:t>
            </a:r>
            <a:r>
              <a:rPr sz="1200" spc="-10" dirty="0">
                <a:latin typeface="Arial"/>
                <a:cs typeface="Arial"/>
              </a:rPr>
              <a:t>dla </a:t>
            </a:r>
            <a:r>
              <a:rPr sz="1200" spc="-5" dirty="0">
                <a:latin typeface="Arial"/>
                <a:cs typeface="Arial"/>
              </a:rPr>
              <a:t>Dzieci w </a:t>
            </a:r>
            <a:r>
              <a:rPr sz="1200" dirty="0">
                <a:latin typeface="Arial"/>
                <a:cs typeface="Arial"/>
              </a:rPr>
              <a:t>Szczecinie. Zebraliśmy </a:t>
            </a:r>
            <a:r>
              <a:rPr sz="1200" spc="-10" dirty="0">
                <a:latin typeface="Arial"/>
                <a:cs typeface="Arial"/>
              </a:rPr>
              <a:t>kwotę </a:t>
            </a:r>
            <a:r>
              <a:rPr sz="1200" dirty="0">
                <a:latin typeface="Arial"/>
                <a:cs typeface="Arial"/>
              </a:rPr>
              <a:t>1150 zł.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6050279"/>
            <a:ext cx="5789930" cy="13360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dirty="0">
                <a:latin typeface="Arial"/>
                <a:cs typeface="Arial"/>
              </a:rPr>
              <a:t>9• 7 </a:t>
            </a:r>
            <a:r>
              <a:rPr sz="1200" spc="-5" dirty="0">
                <a:latin typeface="Arial"/>
                <a:cs typeface="Arial"/>
              </a:rPr>
              <a:t>grudnia przekazano </a:t>
            </a:r>
            <a:r>
              <a:rPr sz="1200" spc="-10" dirty="0">
                <a:latin typeface="Arial"/>
                <a:cs typeface="Arial"/>
              </a:rPr>
              <a:t>do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Domu Dziecka w Drawsku Pomorskim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oraz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Powiatowego 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Dziennego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Domu Samopomocy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– Ośrodek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Rehabilitacyjno-Kulturalny w Drawsku  Pomorskim- słodycze,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ubrania,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maskotki, zabawki, 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gry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planszowe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oraz artykuły 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szkolne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higieniczne. Był to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efekt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listopadowej </a:t>
            </a:r>
            <a:r>
              <a:rPr sz="1200" u="sng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zbiórki </a:t>
            </a:r>
            <a:r>
              <a:rPr sz="1200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pt.: </a:t>
            </a:r>
            <a:r>
              <a:rPr sz="1200" u="sng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„Zostań </a:t>
            </a:r>
            <a:r>
              <a:rPr sz="1200" u="sng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św. </a:t>
            </a:r>
            <a:r>
              <a:rPr sz="1200" u="sng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cs typeface="Arial"/>
              </a:rPr>
              <a:t>Mikołajem.”</a:t>
            </a:r>
            <a:r>
              <a:rPr sz="1200" spc="-5" dirty="0">
                <a:latin typeface="Arial"/>
                <a:cs typeface="Arial"/>
              </a:rPr>
              <a:t>10•  Od </a:t>
            </a:r>
            <a:r>
              <a:rPr sz="1200" dirty="0">
                <a:latin typeface="Arial"/>
                <a:cs typeface="Arial"/>
              </a:rPr>
              <a:t>20 </a:t>
            </a:r>
            <a:r>
              <a:rPr sz="1200" spc="-5" dirty="0">
                <a:latin typeface="Arial"/>
                <a:cs typeface="Arial"/>
              </a:rPr>
              <a:t>listopada </a:t>
            </a:r>
            <a:r>
              <a:rPr sz="1200" dirty="0">
                <a:latin typeface="Arial"/>
                <a:cs typeface="Arial"/>
              </a:rPr>
              <a:t>do 13 </a:t>
            </a:r>
            <a:r>
              <a:rPr sz="1200" spc="-5" dirty="0">
                <a:latin typeface="Arial"/>
                <a:cs typeface="Arial"/>
              </a:rPr>
              <a:t>grudnia zbieraliśmy </a:t>
            </a:r>
            <a:r>
              <a:rPr sz="1200" dirty="0">
                <a:latin typeface="Arial"/>
                <a:cs typeface="Arial"/>
              </a:rPr>
              <a:t>w szkole </a:t>
            </a:r>
            <a:r>
              <a:rPr sz="1200" spc="-5" dirty="0">
                <a:latin typeface="Arial"/>
                <a:cs typeface="Arial"/>
              </a:rPr>
              <a:t>żywność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akcesoria odzieżowe  </a:t>
            </a:r>
            <a:r>
              <a:rPr sz="1200" dirty="0">
                <a:latin typeface="Arial"/>
                <a:cs typeface="Arial"/>
              </a:rPr>
              <a:t>oraz </a:t>
            </a:r>
            <a:r>
              <a:rPr sz="1200" spc="-5" dirty="0">
                <a:latin typeface="Arial"/>
                <a:cs typeface="Arial"/>
              </a:rPr>
              <a:t>artykuły </a:t>
            </a:r>
            <a:r>
              <a:rPr sz="1200" dirty="0">
                <a:latin typeface="Arial"/>
                <a:cs typeface="Arial"/>
              </a:rPr>
              <a:t>kosmetyczne </a:t>
            </a:r>
            <a:r>
              <a:rPr sz="1200" spc="-10" dirty="0">
                <a:latin typeface="Arial"/>
                <a:cs typeface="Arial"/>
              </a:rPr>
              <a:t>dla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Seniorów</a:t>
            </a:r>
            <a:r>
              <a:rPr sz="1200" dirty="0">
                <a:latin typeface="Arial"/>
                <a:cs typeface="Arial"/>
              </a:rPr>
              <a:t> z naszego </a:t>
            </a:r>
            <a:r>
              <a:rPr sz="1200" spc="-5" dirty="0">
                <a:latin typeface="Arial"/>
                <a:cs typeface="Arial"/>
              </a:rPr>
              <a:t>miasta </a:t>
            </a:r>
            <a:r>
              <a:rPr sz="1200" dirty="0">
                <a:latin typeface="Arial"/>
                <a:cs typeface="Arial"/>
              </a:rPr>
              <a:t>i gminy . </a:t>
            </a:r>
            <a:r>
              <a:rPr sz="1200" spc="-5" dirty="0">
                <a:latin typeface="Arial"/>
                <a:cs typeface="Arial"/>
              </a:rPr>
              <a:t>Finał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akcji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Arial"/>
                <a:cs typeface="Arial"/>
              </a:rPr>
              <a:t>zakończył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spc="-5" dirty="0">
                <a:latin typeface="Arial"/>
                <a:cs typeface="Arial"/>
              </a:rPr>
              <a:t>obdarowaniem </a:t>
            </a:r>
            <a:r>
              <a:rPr sz="1200" dirty="0">
                <a:latin typeface="Arial"/>
                <a:cs typeface="Arial"/>
              </a:rPr>
              <a:t>10 </a:t>
            </a:r>
            <a:r>
              <a:rPr sz="1200" spc="-5" dirty="0">
                <a:latin typeface="Arial"/>
                <a:cs typeface="Arial"/>
              </a:rPr>
              <a:t>potrzebujących </a:t>
            </a:r>
            <a:r>
              <a:rPr sz="1200" dirty="0">
                <a:latin typeface="Arial"/>
                <a:cs typeface="Arial"/>
              </a:rPr>
              <a:t>osób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089" y="1714880"/>
            <a:ext cx="5760720" cy="324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7664" y="7664030"/>
            <a:ext cx="3477260" cy="184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71817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10• </a:t>
            </a:r>
            <a:r>
              <a:rPr sz="1200" spc="-5" dirty="0">
                <a:latin typeface="Arial"/>
                <a:cs typeface="Arial"/>
              </a:rPr>
              <a:t>Od </a:t>
            </a:r>
            <a:r>
              <a:rPr sz="1200" dirty="0">
                <a:latin typeface="Arial"/>
                <a:cs typeface="Arial"/>
              </a:rPr>
              <a:t>20 </a:t>
            </a:r>
            <a:r>
              <a:rPr sz="1200" spc="-5" dirty="0">
                <a:latin typeface="Arial"/>
                <a:cs typeface="Arial"/>
              </a:rPr>
              <a:t>listopada </a:t>
            </a:r>
            <a:r>
              <a:rPr sz="1200" dirty="0">
                <a:latin typeface="Arial"/>
                <a:cs typeface="Arial"/>
              </a:rPr>
              <a:t>do 13 </a:t>
            </a:r>
            <a:r>
              <a:rPr sz="1200" spc="-5" dirty="0">
                <a:latin typeface="Arial"/>
                <a:cs typeface="Arial"/>
              </a:rPr>
              <a:t>grudnia zbieraliśmy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szkole </a:t>
            </a:r>
            <a:r>
              <a:rPr sz="1200" dirty="0">
                <a:latin typeface="Arial"/>
                <a:cs typeface="Arial"/>
              </a:rPr>
              <a:t>żywność , </a:t>
            </a:r>
            <a:r>
              <a:rPr sz="1200" spc="-5" dirty="0">
                <a:latin typeface="Arial"/>
                <a:cs typeface="Arial"/>
              </a:rPr>
              <a:t>akcesoria  odzieżowe </a:t>
            </a:r>
            <a:r>
              <a:rPr sz="1200" dirty="0">
                <a:latin typeface="Arial"/>
                <a:cs typeface="Arial"/>
              </a:rPr>
              <a:t>oraz artykuły kosmetyczne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dla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Seniorów</a:t>
            </a:r>
            <a:r>
              <a:rPr sz="1200" dirty="0">
                <a:latin typeface="Arial"/>
                <a:cs typeface="Arial"/>
              </a:rPr>
              <a:t> z naszego </a:t>
            </a:r>
            <a:r>
              <a:rPr sz="1200" spc="-5" dirty="0">
                <a:latin typeface="Arial"/>
                <a:cs typeface="Arial"/>
              </a:rPr>
              <a:t>miasta </a:t>
            </a:r>
            <a:r>
              <a:rPr sz="1200" dirty="0">
                <a:latin typeface="Arial"/>
                <a:cs typeface="Arial"/>
              </a:rPr>
              <a:t>i gminy . Finał  </a:t>
            </a:r>
            <a:r>
              <a:rPr sz="1200" spc="-5" dirty="0">
                <a:latin typeface="Arial"/>
                <a:cs typeface="Arial"/>
              </a:rPr>
              <a:t>akcji zakończył </a:t>
            </a:r>
            <a:r>
              <a:rPr sz="1200" dirty="0">
                <a:latin typeface="Arial"/>
                <a:cs typeface="Arial"/>
              </a:rPr>
              <a:t>się </a:t>
            </a:r>
            <a:r>
              <a:rPr sz="1200" spc="-5" dirty="0">
                <a:latin typeface="Arial"/>
                <a:cs typeface="Arial"/>
              </a:rPr>
              <a:t>obdarowaniem </a:t>
            </a:r>
            <a:r>
              <a:rPr sz="1200" dirty="0">
                <a:latin typeface="Arial"/>
                <a:cs typeface="Arial"/>
              </a:rPr>
              <a:t>10 </a:t>
            </a:r>
            <a:r>
              <a:rPr sz="1200" spc="-5" dirty="0">
                <a:latin typeface="Arial"/>
                <a:cs typeface="Arial"/>
              </a:rPr>
              <a:t>potrzebujących </a:t>
            </a:r>
            <a:r>
              <a:rPr sz="1200" dirty="0">
                <a:latin typeface="Arial"/>
                <a:cs typeface="Arial"/>
              </a:rPr>
              <a:t>osób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6574155"/>
            <a:ext cx="5516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11• </a:t>
            </a:r>
            <a:r>
              <a:rPr sz="1200" spc="-10" dirty="0">
                <a:latin typeface="Arial"/>
                <a:cs typeface="Arial"/>
              </a:rPr>
              <a:t>Również </a:t>
            </a:r>
            <a:r>
              <a:rPr sz="1200" spc="-5" dirty="0">
                <a:latin typeface="Arial"/>
                <a:cs typeface="Arial"/>
              </a:rPr>
              <a:t>rodzina poszkodowana </a:t>
            </a:r>
            <a:r>
              <a:rPr sz="1200" dirty="0">
                <a:latin typeface="Arial"/>
                <a:cs typeface="Arial"/>
              </a:rPr>
              <a:t>w grudniowym pożarze </a:t>
            </a:r>
            <a:r>
              <a:rPr sz="1200" spc="-5" dirty="0">
                <a:latin typeface="Arial"/>
                <a:cs typeface="Arial"/>
              </a:rPr>
              <a:t>otrzymała </a:t>
            </a:r>
            <a:r>
              <a:rPr sz="1200" dirty="0">
                <a:latin typeface="Arial"/>
                <a:cs typeface="Arial"/>
              </a:rPr>
              <a:t>1 paczkę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7119" y="1556385"/>
            <a:ext cx="5760720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4625" y="7406005"/>
            <a:ext cx="4318635" cy="2386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49783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12• W </a:t>
            </a:r>
            <a:r>
              <a:rPr sz="1200" spc="-5" dirty="0">
                <a:latin typeface="Arial"/>
                <a:cs typeface="Arial"/>
              </a:rPr>
              <a:t>dniach </a:t>
            </a:r>
            <a:r>
              <a:rPr sz="1200" spc="-10" dirty="0">
                <a:latin typeface="Arial"/>
                <a:cs typeface="Arial"/>
              </a:rPr>
              <a:t>09 </a:t>
            </a:r>
            <a:r>
              <a:rPr sz="1200" dirty="0">
                <a:latin typeface="Arial"/>
                <a:cs typeface="Arial"/>
              </a:rPr>
              <a:t>i 16 grudnia ( </a:t>
            </a:r>
            <a:r>
              <a:rPr sz="1200" spc="-5" dirty="0">
                <a:latin typeface="Arial"/>
                <a:cs typeface="Arial"/>
              </a:rPr>
              <a:t>soboty) </a:t>
            </a:r>
            <a:r>
              <a:rPr sz="1200" dirty="0">
                <a:latin typeface="Arial"/>
                <a:cs typeface="Arial"/>
              </a:rPr>
              <a:t>grupa </a:t>
            </a:r>
            <a:r>
              <a:rPr sz="1200" spc="-5" dirty="0">
                <a:latin typeface="Arial"/>
                <a:cs typeface="Arial"/>
              </a:rPr>
              <a:t>wolontariuszy przeprowadziła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akcję</a:t>
            </a:r>
            <a:endParaRPr sz="1200">
              <a:latin typeface="Arial"/>
              <a:cs typeface="Arial"/>
            </a:endParaRPr>
          </a:p>
          <a:p>
            <a:pPr marL="12700" marR="200660">
              <a:lnSpc>
                <a:spcPct val="104200"/>
              </a:lnSpc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zbiórki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żywności przed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lokalnymi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sklepami .</a:t>
            </a:r>
            <a:r>
              <a:rPr sz="1200" dirty="0">
                <a:latin typeface="Arial"/>
                <a:cs typeface="Arial"/>
              </a:rPr>
              <a:t> Zbiórka </a:t>
            </a:r>
            <a:r>
              <a:rPr sz="1200" spc="-5" dirty="0">
                <a:latin typeface="Arial"/>
                <a:cs typeface="Arial"/>
              </a:rPr>
              <a:t>zakończyła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spc="-5" dirty="0">
                <a:latin typeface="Arial"/>
                <a:cs typeface="Arial"/>
              </a:rPr>
              <a:t>ogromnym  powodzeniem.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775"/>
              </a:spcBef>
              <a:buChar char="•"/>
              <a:tabLst>
                <a:tab pos="104775" algn="l"/>
              </a:tabLst>
            </a:pPr>
            <a:r>
              <a:rPr sz="1200" spc="-5" dirty="0">
                <a:latin typeface="Arial"/>
                <a:cs typeface="Arial"/>
              </a:rPr>
              <a:t>Wszystkie </a:t>
            </a:r>
            <a:r>
              <a:rPr sz="1200" dirty="0">
                <a:latin typeface="Arial"/>
                <a:cs typeface="Arial"/>
              </a:rPr>
              <a:t>produkty przekazane zostały przez </a:t>
            </a:r>
            <a:r>
              <a:rPr sz="1200" spc="-5" dirty="0">
                <a:latin typeface="Arial"/>
                <a:cs typeface="Arial"/>
              </a:rPr>
              <a:t>wolontariuszy lokalnemu Caritas i  trafiły </a:t>
            </a:r>
            <a:r>
              <a:rPr sz="1200" dirty="0">
                <a:latin typeface="Arial"/>
                <a:cs typeface="Arial"/>
              </a:rPr>
              <a:t>do osób </a:t>
            </a:r>
            <a:r>
              <a:rPr sz="1200" spc="-5" dirty="0">
                <a:latin typeface="Arial"/>
                <a:cs typeface="Arial"/>
              </a:rPr>
              <a:t>najbardziej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potrzebujących.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929" y="2404872"/>
            <a:ext cx="4290060" cy="24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7795" y="4008246"/>
            <a:ext cx="4773930" cy="2685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929" y="7194639"/>
            <a:ext cx="4556760" cy="2562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42" y="879856"/>
            <a:ext cx="5628005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13• </a:t>
            </a:r>
            <a:r>
              <a:rPr sz="1200" spc="-10" dirty="0">
                <a:latin typeface="Arial"/>
                <a:cs typeface="Arial"/>
              </a:rPr>
              <a:t>Dziewczęta </a:t>
            </a:r>
            <a:r>
              <a:rPr sz="1200" dirty="0">
                <a:latin typeface="Arial"/>
                <a:cs typeface="Arial"/>
              </a:rPr>
              <a:t>z klasy </a:t>
            </a:r>
            <a:r>
              <a:rPr sz="1200" spc="-10" dirty="0">
                <a:latin typeface="Arial"/>
                <a:cs typeface="Arial"/>
              </a:rPr>
              <a:t>III </a:t>
            </a:r>
            <a:r>
              <a:rPr sz="1200" dirty="0">
                <a:latin typeface="Arial"/>
                <a:cs typeface="Arial"/>
              </a:rPr>
              <a:t>c </a:t>
            </a:r>
            <a:r>
              <a:rPr sz="1200" spc="-5" dirty="0">
                <a:latin typeface="Arial"/>
                <a:cs typeface="Arial"/>
              </a:rPr>
              <a:t>wzięły udział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rozmowie </a:t>
            </a:r>
            <a:r>
              <a:rPr sz="1200" dirty="0">
                <a:latin typeface="Arial"/>
                <a:cs typeface="Arial"/>
              </a:rPr>
              <a:t>z opiekunem </a:t>
            </a:r>
            <a:r>
              <a:rPr sz="1200" spc="-5" dirty="0">
                <a:latin typeface="Arial"/>
                <a:cs typeface="Arial"/>
              </a:rPr>
              <a:t>szkolnej </a:t>
            </a:r>
            <a:r>
              <a:rPr sz="1200" dirty="0">
                <a:latin typeface="Arial"/>
                <a:cs typeface="Arial"/>
              </a:rPr>
              <a:t>gazetki  w </a:t>
            </a:r>
            <a:r>
              <a:rPr sz="1200" spc="-5" dirty="0">
                <a:latin typeface="Arial"/>
                <a:cs typeface="Arial"/>
              </a:rPr>
              <a:t>celu </a:t>
            </a:r>
            <a:r>
              <a:rPr sz="1200" dirty="0">
                <a:latin typeface="Arial"/>
                <a:cs typeface="Arial"/>
              </a:rPr>
              <a:t>opowiedzenia o </a:t>
            </a:r>
            <a:r>
              <a:rPr sz="1200" spc="-5" dirty="0">
                <a:latin typeface="Arial"/>
                <a:cs typeface="Arial"/>
              </a:rPr>
              <a:t>działaniach </a:t>
            </a:r>
            <a:r>
              <a:rPr sz="1200" dirty="0">
                <a:latin typeface="Arial"/>
                <a:cs typeface="Arial"/>
              </a:rPr>
              <a:t>Koła i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promowaniu idei wolontariatu.</a:t>
            </a:r>
            <a:r>
              <a:rPr sz="1200" spc="-5" dirty="0">
                <a:latin typeface="Arial"/>
                <a:cs typeface="Arial"/>
              </a:rPr>
              <a:t>Wywiad  </a:t>
            </a:r>
            <a:r>
              <a:rPr sz="1200" dirty="0">
                <a:latin typeface="Arial"/>
                <a:cs typeface="Arial"/>
              </a:rPr>
              <a:t>można </a:t>
            </a:r>
            <a:r>
              <a:rPr sz="1200" spc="-5" dirty="0">
                <a:latin typeface="Arial"/>
                <a:cs typeface="Arial"/>
              </a:rPr>
              <a:t>przeczytać </a:t>
            </a:r>
            <a:r>
              <a:rPr sz="1200" dirty="0">
                <a:latin typeface="Arial"/>
                <a:cs typeface="Arial"/>
              </a:rPr>
              <a:t>w gazetce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„Kornelówka”.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42" y="5894704"/>
            <a:ext cx="5690235" cy="5861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14• 10 </a:t>
            </a:r>
            <a:r>
              <a:rPr sz="1200" spc="-10" dirty="0">
                <a:latin typeface="Arial"/>
                <a:cs typeface="Arial"/>
              </a:rPr>
              <a:t>kwietnia </a:t>
            </a:r>
            <a:r>
              <a:rPr sz="1200" dirty="0">
                <a:latin typeface="Arial"/>
                <a:cs typeface="Arial"/>
              </a:rPr>
              <a:t>2018 r </a:t>
            </a:r>
            <a:r>
              <a:rPr sz="1200" spc="-5" dirty="0">
                <a:latin typeface="Arial"/>
                <a:cs typeface="Arial"/>
              </a:rPr>
              <a:t>odbyła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w naszej szkole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Loteria Fantowa</a:t>
            </a:r>
            <a:r>
              <a:rPr sz="1200" spc="-5" dirty="0">
                <a:latin typeface="Arial"/>
                <a:cs typeface="Arial"/>
              </a:rPr>
              <a:t> w </a:t>
            </a:r>
            <a:r>
              <a:rPr sz="1200" dirty="0">
                <a:latin typeface="Arial"/>
                <a:cs typeface="Arial"/>
              </a:rPr>
              <a:t>ramach akcji  </a:t>
            </a:r>
            <a:r>
              <a:rPr sz="1200" spc="-5" dirty="0">
                <a:latin typeface="Arial"/>
                <a:cs typeface="Arial"/>
              </a:rPr>
              <a:t>charytatywnej </a:t>
            </a:r>
            <a:r>
              <a:rPr sz="1200" dirty="0">
                <a:latin typeface="Arial"/>
                <a:cs typeface="Arial"/>
              </a:rPr>
              <a:t>na rzecz pomocy </a:t>
            </a:r>
            <a:r>
              <a:rPr sz="1200" spc="-5" dirty="0">
                <a:latin typeface="Arial"/>
                <a:cs typeface="Arial"/>
              </a:rPr>
              <a:t>dzieciom </a:t>
            </a:r>
            <a:r>
              <a:rPr sz="1200" dirty="0">
                <a:latin typeface="Arial"/>
                <a:cs typeface="Arial"/>
              </a:rPr>
              <a:t>z owładniętej od 7 </a:t>
            </a:r>
            <a:r>
              <a:rPr sz="1200" spc="-5" dirty="0">
                <a:latin typeface="Arial"/>
                <a:cs typeface="Arial"/>
              </a:rPr>
              <a:t>lat Syrii. 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sumie </a:t>
            </a:r>
            <a:r>
              <a:rPr sz="1200" dirty="0">
                <a:latin typeface="Arial"/>
                <a:cs typeface="Arial"/>
              </a:rPr>
              <a:t>udało  nam </a:t>
            </a:r>
            <a:r>
              <a:rPr sz="1200" spc="-10" dirty="0">
                <a:latin typeface="Arial"/>
                <a:cs typeface="Arial"/>
              </a:rPr>
              <a:t>się </a:t>
            </a:r>
            <a:r>
              <a:rPr sz="1200" dirty="0">
                <a:latin typeface="Arial"/>
                <a:cs typeface="Arial"/>
              </a:rPr>
              <a:t>zebrać </a:t>
            </a:r>
            <a:r>
              <a:rPr sz="1200" spc="-5" dirty="0">
                <a:latin typeface="Arial"/>
                <a:cs typeface="Arial"/>
              </a:rPr>
              <a:t>kwotę </a:t>
            </a:r>
            <a:r>
              <a:rPr sz="1200" dirty="0">
                <a:latin typeface="Arial"/>
                <a:cs typeface="Arial"/>
              </a:rPr>
              <a:t>1000 zł , </a:t>
            </a:r>
            <a:r>
              <a:rPr sz="1200" spc="-5" dirty="0">
                <a:latin typeface="Arial"/>
                <a:cs typeface="Arial"/>
              </a:rPr>
              <a:t>którą wpłaciliśmy </a:t>
            </a:r>
            <a:r>
              <a:rPr sz="1200" dirty="0">
                <a:latin typeface="Arial"/>
                <a:cs typeface="Arial"/>
              </a:rPr>
              <a:t>na rzecz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UNICEF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794" y="1846198"/>
            <a:ext cx="5760720" cy="32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859" y="6598031"/>
            <a:ext cx="3583940" cy="201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0165" y="7861300"/>
            <a:ext cx="3432175" cy="1931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882</Words>
  <Application>Microsoft Office PowerPoint</Application>
  <PresentationFormat>Niestandardowy</PresentationFormat>
  <Paragraphs>37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kasialewandowskaa123@gmail.com</dc:creator>
  <cp:lastModifiedBy>Katarzyna Dzierbunowicz</cp:lastModifiedBy>
  <cp:revision>2</cp:revision>
  <dcterms:created xsi:type="dcterms:W3CDTF">2018-06-17T20:02:02Z</dcterms:created>
  <dcterms:modified xsi:type="dcterms:W3CDTF">2018-06-18T09:36:31Z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2018-06-17T00:00:00Z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2018-06-17T00:00:00Z</vt:filetime>
  </property>
</Properties>
</file>