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56" r:id="rId2"/>
    <p:sldId id="257" r:id="rId3"/>
    <p:sldId id="305" r:id="rId4"/>
    <p:sldId id="322" r:id="rId5"/>
    <p:sldId id="333" r:id="rId6"/>
    <p:sldId id="323" r:id="rId7"/>
    <p:sldId id="324" r:id="rId8"/>
    <p:sldId id="325" r:id="rId9"/>
    <p:sldId id="326" r:id="rId10"/>
    <p:sldId id="327" r:id="rId11"/>
    <p:sldId id="260" r:id="rId12"/>
    <p:sldId id="279" r:id="rId13"/>
    <p:sldId id="329" r:id="rId14"/>
    <p:sldId id="328" r:id="rId15"/>
    <p:sldId id="269" r:id="rId16"/>
    <p:sldId id="309" r:id="rId17"/>
    <p:sldId id="317" r:id="rId18"/>
    <p:sldId id="319" r:id="rId19"/>
    <p:sldId id="318" r:id="rId20"/>
    <p:sldId id="270" r:id="rId21"/>
    <p:sldId id="301" r:id="rId22"/>
    <p:sldId id="303" r:id="rId23"/>
    <p:sldId id="273" r:id="rId24"/>
    <p:sldId id="268" r:id="rId25"/>
    <p:sldId id="284" r:id="rId26"/>
    <p:sldId id="332" r:id="rId27"/>
    <p:sldId id="331" r:id="rId28"/>
    <p:sldId id="286" r:id="rId29"/>
    <p:sldId id="289" r:id="rId30"/>
    <p:sldId id="290" r:id="rId31"/>
    <p:sldId id="291" r:id="rId32"/>
    <p:sldId id="292" r:id="rId33"/>
    <p:sldId id="294" r:id="rId34"/>
    <p:sldId id="320" r:id="rId35"/>
    <p:sldId id="310" r:id="rId36"/>
    <p:sldId id="311" r:id="rId37"/>
    <p:sldId id="313" r:id="rId38"/>
    <p:sldId id="314" r:id="rId39"/>
    <p:sldId id="312" r:id="rId40"/>
    <p:sldId id="321" r:id="rId4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2" autoAdjust="0"/>
    <p:restoredTop sz="94624" autoAdjust="0"/>
  </p:normalViewPr>
  <p:slideViewPr>
    <p:cSldViewPr>
      <p:cViewPr varScale="1">
        <p:scale>
          <a:sx n="58" d="100"/>
          <a:sy n="58" d="100"/>
        </p:scale>
        <p:origin x="-10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mtClean="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sk-SK" altLang="sk-SK" smtClean="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 smtClean="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 smtClean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sk-SK" altLang="sk-SK" smtClean="0"/>
            </a:p>
          </p:txBody>
        </p:sp>
      </p:grp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1127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7D19476-6070-4896-ADE3-F256CAAC3FC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2524891"/>
      </p:ext>
    </p:extLst>
  </p:cSld>
  <p:clrMapOvr>
    <a:masterClrMapping/>
  </p:clrMapOvr>
  <p:transition spd="slow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73433-547F-4790-818A-9AD93AB9027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304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CB12E-4578-4FEF-965A-12EBB4C89F1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405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81DF7-3E71-4243-883E-5CF77EF0CCF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3915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D75A0-1D22-460C-9D1A-CF2BD4AE033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1152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D3C4B-542B-442A-8921-6E3C33F1F6D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032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A223C-D5D6-409D-8A20-69074B85BF9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347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1FC57-9C29-45D3-8CD9-64DCA4E8B9D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631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30D1-6AC8-467D-A180-18FFD703AD2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649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2EBF1-5794-4768-814E-601776B70E8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737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E32A7-B50F-49D2-A387-0A227A867E2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346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E4835-E0AA-4809-BE20-50610C70AA4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149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55CBE-7C5E-4FC9-95D0-D98E96AB5E9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42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D7199-8147-4EE3-A392-5D37FCE2258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222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kumimoji="1" lang="cs-CZ" altLang="sk-SK" sz="2400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kumimoji="1" lang="cs-CZ" altLang="sk-SK" sz="2400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kumimoji="1" lang="cs-CZ" altLang="sk-SK" sz="240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kumimoji="1" lang="cs-CZ" altLang="sk-SK" sz="240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kumimoji="1" lang="cs-CZ" altLang="sk-SK" sz="240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kumimoji="1" lang="cs-CZ" altLang="sk-SK" sz="2400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kumimoji="1" lang="cs-CZ" altLang="sk-SK" sz="2400" smtClean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 predlohy nadpisov.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5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F23C678-3400-45E1-925D-89A8F43AE3B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</p:sldLayoutIdLst>
  <p:transition spd="slow">
    <p:checke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msi@stonline.s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spojenaskolase.edupage.s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315913"/>
            <a:ext cx="9942513" cy="74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5888"/>
            <a:ext cx="7772400" cy="1470025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Spojená škola v Senici</a:t>
            </a:r>
            <a:endParaRPr lang="sk-SK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9375" y="1844675"/>
            <a:ext cx="6400800" cy="4489450"/>
          </a:xfrm>
        </p:spPr>
        <p:txBody>
          <a:bodyPr/>
          <a:lstStyle/>
          <a:p>
            <a:pPr eaLnBrk="1" hangingPunct="1">
              <a:defRPr/>
            </a:pPr>
            <a:r>
              <a:rPr lang="sk-SK" sz="3600" b="1" i="1" dirty="0" smtClean="0">
                <a:solidFill>
                  <a:srgbClr val="FF0000"/>
                </a:solidFill>
              </a:rPr>
              <a:t>Brezová </a:t>
            </a:r>
            <a:r>
              <a:rPr lang="sk-SK" sz="3600" b="1" i="1" dirty="0">
                <a:solidFill>
                  <a:srgbClr val="FF0000"/>
                </a:solidFill>
              </a:rPr>
              <a:t>1</a:t>
            </a:r>
          </a:p>
          <a:p>
            <a:pPr eaLnBrk="1" hangingPunct="1">
              <a:defRPr/>
            </a:pPr>
            <a:r>
              <a:rPr lang="sk-SK" sz="3600" b="1" i="1" dirty="0">
                <a:solidFill>
                  <a:srgbClr val="FF0000"/>
                </a:solidFill>
              </a:rPr>
              <a:t>905 01  Senica</a:t>
            </a:r>
          </a:p>
          <a:p>
            <a:pPr algn="l" eaLnBrk="1" hangingPunct="1">
              <a:defRPr/>
            </a:pPr>
            <a:endParaRPr lang="cs-CZ" dirty="0">
              <a:solidFill>
                <a:srgbClr val="FF0000"/>
              </a:solidFill>
            </a:endParaRPr>
          </a:p>
          <a:p>
            <a:pPr algn="l" eaLnBrk="1" hangingPunct="1">
              <a:defRPr/>
            </a:pPr>
            <a:r>
              <a:rPr lang="cs-CZ" dirty="0">
                <a:solidFill>
                  <a:srgbClr val="FF0000"/>
                </a:solidFill>
              </a:rPr>
              <a:t>      </a:t>
            </a:r>
            <a:r>
              <a:rPr lang="cs-CZ" b="1" dirty="0">
                <a:solidFill>
                  <a:srgbClr val="FF0000"/>
                </a:solidFill>
              </a:rPr>
              <a:t>Tel. č.: 034/ 651 47 91</a:t>
            </a:r>
          </a:p>
          <a:p>
            <a:pPr algn="l" eaLnBrk="1" hangingPunct="1">
              <a:defRPr/>
            </a:pPr>
            <a:r>
              <a:rPr lang="cs-CZ" b="1" dirty="0">
                <a:solidFill>
                  <a:srgbClr val="FF0000"/>
                </a:solidFill>
              </a:rPr>
              <a:t>                        654 34 48</a:t>
            </a:r>
          </a:p>
          <a:p>
            <a:pPr algn="l" eaLnBrk="1" hangingPunct="1"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Email: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smsi@stonline.sk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eaLnBrk="1" hangingPunct="1">
              <a:defRPr/>
            </a:pPr>
            <a:r>
              <a:rPr lang="cs-CZ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4"/>
              </a:rPr>
              <a:t>www.spojenaskolase.edupage.</a:t>
            </a:r>
            <a:r>
              <a:rPr lang="cs-CZ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org</a:t>
            </a:r>
          </a:p>
          <a:p>
            <a:pPr algn="l" eaLnBrk="1" hangingPunct="1">
              <a:defRPr/>
            </a:pPr>
            <a:endParaRPr lang="cs-CZ" u="sng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eaLnBrk="1" hangingPunct="1">
              <a:defRPr/>
            </a:pPr>
            <a:endParaRPr lang="sk-SK" u="sng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7" name="Picture 4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1549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04813"/>
            <a:ext cx="4070350" cy="984250"/>
          </a:xfrm>
        </p:spPr>
        <p:txBody>
          <a:bodyPr/>
          <a:lstStyle/>
          <a:p>
            <a:pPr eaLnBrk="1" hangingPunct="1"/>
            <a:r>
              <a:rPr lang="sk-SK" altLang="sk-SK" b="1" i="1" smtClean="0"/>
              <a:t>Triedy  ŠMŠI</a:t>
            </a:r>
          </a:p>
        </p:txBody>
      </p:sp>
      <p:pic>
        <p:nvPicPr>
          <p:cNvPr id="12291" name="Obrázok 2" descr="F:\fotky 2017-2018\Budova\DSC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30972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rázok 3" descr="F:\fotky 2017-2018\Budova\DSC_2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81525"/>
            <a:ext cx="345598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ok 4" descr="F:\fotky 2017-2018\Budova\DSC_2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9"/>
          <a:stretch>
            <a:fillRect/>
          </a:stretch>
        </p:blipFill>
        <p:spPr bwMode="auto">
          <a:xfrm>
            <a:off x="5219700" y="4365625"/>
            <a:ext cx="309086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rázok 6" descr="F:\fotky 2017-2018\Budova\DSC_19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420938"/>
            <a:ext cx="302418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89138"/>
            <a:ext cx="321310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Praktická škola internátna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17713"/>
            <a:ext cx="8559800" cy="46513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sk-SK" altLang="sk-SK" sz="2600" smtClean="0"/>
              <a:t>   Pripravuje žiakov na život v rodine, na sebaobsluhu a praktické práce v domácnosti a zacvičuje ich na vykonávanie jednoduchých pracovných činností, ale hlavne na začlenenie do spoločnosti do takej miery,  do akej im to umožňuje ich mentálne postihnutie.</a:t>
            </a:r>
          </a:p>
          <a:p>
            <a:pPr eaLnBrk="1" hangingPunct="1">
              <a:buFont typeface="Wingdings" pitchFamily="2" charset="2"/>
              <a:buNone/>
            </a:pPr>
            <a:endParaRPr lang="sk-SK" altLang="sk-SK" sz="2600" smtClean="0"/>
          </a:p>
          <a:p>
            <a:pPr eaLnBrk="1" hangingPunct="1">
              <a:buFont typeface="Wingdings" pitchFamily="2" charset="2"/>
              <a:buNone/>
            </a:pPr>
            <a:r>
              <a:rPr lang="sk-SK" altLang="sk-SK" sz="2600" smtClean="0"/>
              <a:t>    Poskytuje voliteľné predmety:</a:t>
            </a:r>
          </a:p>
          <a:p>
            <a:pPr eaLnBrk="1" hangingPunct="1"/>
            <a:r>
              <a:rPr lang="sk-SK" altLang="sk-SK" sz="2600" smtClean="0"/>
              <a:t>Starostlivosť o starých a chorých ľudí</a:t>
            </a:r>
          </a:p>
          <a:p>
            <a:pPr eaLnBrk="1" hangingPunct="1"/>
            <a:r>
              <a:rPr lang="sk-SK" altLang="sk-SK" sz="2600" smtClean="0"/>
              <a:t>Pomocné práce v kuchyni</a:t>
            </a:r>
          </a:p>
          <a:p>
            <a:pPr eaLnBrk="1" hangingPunct="1"/>
            <a:r>
              <a:rPr lang="sk-SK" altLang="sk-SK" sz="2600" smtClean="0"/>
              <a:t>Pestovateľské práce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ok 9" descr="F:\PŠ\Nový priečinok\DSC_1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37063"/>
            <a:ext cx="369570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9" descr="F:\PŠ\PŠ 2016-17\Dramat. rozprávky\P1150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65400"/>
            <a:ext cx="42672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188913"/>
            <a:ext cx="4897437" cy="1223962"/>
          </a:xfrm>
        </p:spPr>
        <p:txBody>
          <a:bodyPr/>
          <a:lstStyle/>
          <a:p>
            <a:pPr eaLnBrk="1" hangingPunct="1"/>
            <a:r>
              <a:rPr lang="cs-CZ" altLang="sk-SK" b="1" i="1" smtClean="0"/>
              <a:t>Triedy praktickej školy</a:t>
            </a:r>
          </a:p>
        </p:txBody>
      </p:sp>
      <p:pic>
        <p:nvPicPr>
          <p:cNvPr id="14341" name="Picture 18" descr="P10301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33375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9" descr="P10301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0850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ázok 10" descr="F:\PŠ\Nový priečinok\DSC_19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2" y="2333624"/>
            <a:ext cx="309659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5510212" cy="911225"/>
          </a:xfrm>
        </p:spPr>
        <p:txBody>
          <a:bodyPr/>
          <a:lstStyle/>
          <a:p>
            <a:pPr eaLnBrk="1" hangingPunct="1"/>
            <a:r>
              <a:rPr lang="sk-SK" altLang="sk-SK" b="1" i="1" smtClean="0"/>
              <a:t>  Školský klub detí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315595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21163"/>
            <a:ext cx="314166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ok 5" descr="G:\fotky 2017-2018\Krúžky\DSC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365625"/>
            <a:ext cx="36099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4813"/>
            <a:ext cx="243840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b="1" i="1" smtClean="0"/>
              <a:t>Priestory internátu a </a:t>
            </a:r>
            <a:br>
              <a:rPr lang="cs-CZ" altLang="sk-SK" b="1" i="1" smtClean="0"/>
            </a:br>
            <a:r>
              <a:rPr lang="cs-CZ" altLang="sk-SK" b="1" i="1" smtClean="0"/>
              <a:t>                          jedálne</a:t>
            </a:r>
          </a:p>
        </p:txBody>
      </p:sp>
      <p:pic>
        <p:nvPicPr>
          <p:cNvPr id="16387" name="Obrázok 6" descr="F:\fotky 2017-2018\Budova\DSC_1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44675"/>
            <a:ext cx="3457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ok 7" descr="F:\fotky 2017-2018\Budova\DSC_19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365625"/>
            <a:ext cx="338455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ok 8" descr="F:\fotky 2017-2018\Budova\DSC_19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3475037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ázok 9" descr="F:\fotky 2017-2018\Budova\DSC_19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65625"/>
            <a:ext cx="35290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4429125" cy="957262"/>
          </a:xfrm>
        </p:spPr>
        <p:txBody>
          <a:bodyPr/>
          <a:lstStyle/>
          <a:p>
            <a:pPr eaLnBrk="1" hangingPunct="1"/>
            <a:r>
              <a:rPr lang="cs-CZ" altLang="sk-SK" smtClean="0"/>
              <a:t>  </a:t>
            </a:r>
            <a:r>
              <a:rPr lang="cs-CZ" altLang="sk-SK" b="1" i="1" smtClean="0"/>
              <a:t>Areál školy</a:t>
            </a:r>
          </a:p>
        </p:txBody>
      </p:sp>
      <p:pic>
        <p:nvPicPr>
          <p:cNvPr id="17411" name="Picture 5" descr="C:\Users\Pc\Desktop\F\škola\P1090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5013"/>
            <a:ext cx="40195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C:\Users\Pc\Desktop\F\škola\P10902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508500"/>
            <a:ext cx="31861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D:\My Pictures\FOTKY , Časopis\2014 - 2015\ŠBH\P1120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843338"/>
            <a:ext cx="3995737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 descr="F:\PŠ\PŠ 2016-17\záver\SE\P11605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1763713" y="692150"/>
            <a:ext cx="5957887" cy="76835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 poskytuje:</a:t>
            </a:r>
          </a:p>
        </p:txBody>
      </p:sp>
      <p:sp>
        <p:nvSpPr>
          <p:cNvPr id="18435" name="Zástupný symbol obsahu 2"/>
          <p:cNvSpPr>
            <a:spLocks noGrp="1"/>
          </p:cNvSpPr>
          <p:nvPr>
            <p:ph idx="1"/>
          </p:nvPr>
        </p:nvSpPr>
        <p:spPr>
          <a:xfrm>
            <a:off x="250825" y="2017713"/>
            <a:ext cx="8704263" cy="4651375"/>
          </a:xfrm>
        </p:spPr>
        <p:txBody>
          <a:bodyPr/>
          <a:lstStyle/>
          <a:p>
            <a:pPr eaLnBrk="1" hangingPunct="1"/>
            <a:r>
              <a:rPr lang="sk-SK" altLang="sk-SK" smtClean="0"/>
              <a:t>Počítačovú a interaktívnu učebňu</a:t>
            </a:r>
          </a:p>
          <a:p>
            <a:pPr eaLnBrk="1" hangingPunct="1"/>
            <a:r>
              <a:rPr lang="sk-SK" altLang="sk-SK" smtClean="0"/>
              <a:t>Logopedickú učebňu</a:t>
            </a:r>
          </a:p>
          <a:p>
            <a:pPr eaLnBrk="1" hangingPunct="1"/>
            <a:r>
              <a:rPr lang="sk-SK" altLang="sk-SK" smtClean="0"/>
              <a:t>Environmentálnu učebňu</a:t>
            </a:r>
          </a:p>
          <a:p>
            <a:pPr eaLnBrk="1" hangingPunct="1"/>
            <a:r>
              <a:rPr lang="sk-SK" altLang="sk-SK" smtClean="0"/>
              <a:t>Arteterapeutickú učebňu</a:t>
            </a:r>
          </a:p>
          <a:p>
            <a:r>
              <a:rPr lang="sk-SK" altLang="sk-SK" smtClean="0"/>
              <a:t>Školskú čitáreň   </a:t>
            </a:r>
          </a:p>
          <a:p>
            <a:pPr eaLnBrk="1" hangingPunct="1"/>
            <a:r>
              <a:rPr lang="sk-SK" altLang="sk-SK" smtClean="0"/>
              <a:t>Telocvičňu, relaxačnú miestnosť, posilňovňu</a:t>
            </a:r>
          </a:p>
          <a:p>
            <a:pPr eaLnBrk="1" hangingPunct="1"/>
            <a:r>
              <a:rPr lang="sk-SK" altLang="sk-SK" smtClean="0"/>
              <a:t>Školskú záhradku, cvičné dielne a kuchynku</a:t>
            </a:r>
          </a:p>
          <a:p>
            <a:endParaRPr lang="sk-SK" altLang="sk-SK" smtClean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84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b="1" i="1" smtClean="0"/>
              <a:t>Žiacka kuchynka,</a:t>
            </a:r>
            <a:br>
              <a:rPr lang="cs-CZ" altLang="sk-SK" b="1" i="1" smtClean="0"/>
            </a:br>
            <a:r>
              <a:rPr lang="cs-CZ" altLang="sk-SK" b="1" i="1" smtClean="0"/>
              <a:t>                   šicia dielňa</a:t>
            </a:r>
          </a:p>
        </p:txBody>
      </p:sp>
      <p:pic>
        <p:nvPicPr>
          <p:cNvPr id="12291" name="Picture 8" descr="P1000817"/>
          <p:cNvPicPr>
            <a:picLocks noChangeAspect="1" noChangeArrowheads="1"/>
          </p:cNvPicPr>
          <p:nvPr>
            <p:ph sz="half" idx="4294967295"/>
          </p:nvPr>
        </p:nvPicPr>
        <p:blipFill>
          <a:blip r:embed="rId2" cstate="print">
            <a:lum bright="3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437063"/>
            <a:ext cx="2952750" cy="2214562"/>
          </a:xfrm>
        </p:spPr>
      </p:pic>
      <p:pic>
        <p:nvPicPr>
          <p:cNvPr id="12292" name="Picture 7" descr="F:\PŠ\PŠ 14-15\SE - záver\P1120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65625"/>
            <a:ext cx="374491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C:\Users\ntb1\Downloads\Screenshot-2018-2-13 Spojená škola - Fotoalbum(1)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844675"/>
            <a:ext cx="3013075" cy="2268538"/>
          </a:xfrm>
          <a:noFill/>
        </p:spPr>
      </p:pic>
      <p:pic>
        <p:nvPicPr>
          <p:cNvPr id="12294" name="Obrázok 7" descr="F:\fotky 2017-2018\Budova\DSC_19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2734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188913"/>
            <a:ext cx="2808287" cy="1487487"/>
          </a:xfrm>
        </p:spPr>
        <p:txBody>
          <a:bodyPr/>
          <a:lstStyle/>
          <a:p>
            <a:pPr eaLnBrk="1" hangingPunct="1"/>
            <a:r>
              <a:rPr lang="cs-CZ" altLang="sk-SK" b="1" i="1" smtClean="0"/>
              <a:t>Školská záhrada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3148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238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42576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mtClean="0"/>
              <a:t>   </a:t>
            </a:r>
            <a:r>
              <a:rPr lang="cs-CZ" altLang="sk-SK" b="1" i="1" smtClean="0"/>
              <a:t>Cvičná dielňa</a:t>
            </a:r>
          </a:p>
        </p:txBody>
      </p:sp>
      <p:pic>
        <p:nvPicPr>
          <p:cNvPr id="49159" name="Picture 7" descr="P1000809"/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284538"/>
            <a:ext cx="3810000" cy="2857500"/>
          </a:xfrm>
        </p:spPr>
      </p:pic>
      <p:pic>
        <p:nvPicPr>
          <p:cNvPr id="14340" name="Picture 5" descr="F:\PŠ\PŠ 15-16\Záver.sk.+ rozlúčka\P1140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89138"/>
            <a:ext cx="3313112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F:\PŠ\PŠ 2016-17\záver\SE\P11604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20713"/>
            <a:ext cx="30464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ok 6" descr="F:\fotky 2017-2018\Budova\DSC_19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868863"/>
            <a:ext cx="30988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Spojená škola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cs-CZ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jej </a:t>
            </a:r>
            <a:r>
              <a:rPr lang="cs-CZ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súčasti</a:t>
            </a:r>
            <a:r>
              <a:rPr lang="cs-CZ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sk-SK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1773238"/>
            <a:ext cx="777240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sk-SK" b="1" i="1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sk-SK" b="1" i="1" dirty="0" err="1" smtClean="0"/>
              <a:t>Špeciálna</a:t>
            </a:r>
            <a:r>
              <a:rPr lang="cs-CZ" altLang="sk-SK" b="1" i="1" dirty="0" smtClean="0"/>
              <a:t> základná škola  s </a:t>
            </a:r>
            <a:r>
              <a:rPr lang="cs-CZ" altLang="sk-SK" b="1" i="1" dirty="0" err="1" smtClean="0"/>
              <a:t>materskou</a:t>
            </a:r>
            <a:r>
              <a:rPr lang="cs-CZ" altLang="sk-SK" b="1" i="1" dirty="0" smtClean="0"/>
              <a:t> školou </a:t>
            </a:r>
            <a:r>
              <a:rPr lang="cs-CZ" altLang="sk-SK" b="1" i="1" dirty="0" err="1" smtClean="0"/>
              <a:t>internátna</a:t>
            </a:r>
            <a:r>
              <a:rPr lang="cs-CZ" altLang="sk-SK" b="1" i="1" dirty="0" smtClean="0"/>
              <a:t> –  ŠZŠ s MŠI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sk-SK" b="1" i="1" dirty="0" smtClean="0"/>
              <a:t>Praktická škola </a:t>
            </a:r>
            <a:r>
              <a:rPr lang="cs-CZ" altLang="sk-SK" b="1" i="1" dirty="0" err="1" smtClean="0"/>
              <a:t>internátna</a:t>
            </a:r>
            <a:r>
              <a:rPr lang="cs-CZ" altLang="sk-SK" b="1" i="1" dirty="0" smtClean="0"/>
              <a:t> – PŠI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sk-SK" b="1" i="1" dirty="0" smtClean="0"/>
              <a:t>Centrum volného času - CVČ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b="1" i="1" dirty="0" smtClean="0"/>
              <a:t>Centrum špeciálno-pedagogického poradenstva - CŠPP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mtClean="0"/>
              <a:t>  </a:t>
            </a:r>
            <a:r>
              <a:rPr lang="cs-CZ" altLang="sk-SK" b="1" i="1" smtClean="0"/>
              <a:t>Počítačová a interaktívna </a:t>
            </a:r>
            <a:br>
              <a:rPr lang="cs-CZ" altLang="sk-SK" b="1" i="1" smtClean="0"/>
            </a:br>
            <a:r>
              <a:rPr lang="cs-CZ" altLang="sk-SK" b="1" i="1" smtClean="0"/>
              <a:t>  učebňa</a:t>
            </a:r>
          </a:p>
        </p:txBody>
      </p:sp>
      <p:pic>
        <p:nvPicPr>
          <p:cNvPr id="15365" name="Picture 7" descr="C:\Users\ntb1\Downloads\Screenshot-2018-2-13 Spojená škola - Fotoalb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4267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ok 5" descr="G:\fotky 2017-2018\Budova\DSC_2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44900"/>
            <a:ext cx="38528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ok 6" descr="G:\fotky 2017-2018\Budova\DSC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96975"/>
            <a:ext cx="392588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b="1" i="1" smtClean="0"/>
              <a:t>Environmentálna a arteterapeutická učebňa</a:t>
            </a:r>
          </a:p>
        </p:txBody>
      </p:sp>
      <p:pic>
        <p:nvPicPr>
          <p:cNvPr id="82950" name="Picture 6" descr="P10301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31448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1030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/>
          <a:stretch>
            <a:fillRect/>
          </a:stretch>
        </p:blipFill>
        <p:spPr bwMode="auto">
          <a:xfrm>
            <a:off x="4500563" y="2420938"/>
            <a:ext cx="41497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92600"/>
            <a:ext cx="319405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4897437" cy="1462088"/>
          </a:xfrm>
        </p:spPr>
        <p:txBody>
          <a:bodyPr/>
          <a:lstStyle/>
          <a:p>
            <a:pPr eaLnBrk="1" hangingPunct="1"/>
            <a:r>
              <a:rPr lang="sk-SK" altLang="sk-SK" smtClean="0"/>
              <a:t>  </a:t>
            </a:r>
            <a:br>
              <a:rPr lang="sk-SK" altLang="sk-SK" smtClean="0"/>
            </a:br>
            <a:r>
              <a:rPr lang="sk-SK" altLang="sk-SK" smtClean="0"/>
              <a:t/>
            </a:r>
            <a:br>
              <a:rPr lang="sk-SK" altLang="sk-SK" smtClean="0"/>
            </a:br>
            <a:r>
              <a:rPr lang="sk-SK" altLang="sk-SK" smtClean="0"/>
              <a:t/>
            </a:r>
            <a:br>
              <a:rPr lang="sk-SK" altLang="sk-SK" smtClean="0"/>
            </a:br>
            <a:r>
              <a:rPr lang="sk-SK" altLang="sk-SK" b="1" i="1" smtClean="0"/>
              <a:t>Školská čitáreň</a:t>
            </a:r>
            <a:r>
              <a:rPr lang="sk-SK" altLang="sk-SK" smtClean="0"/>
              <a:t/>
            </a:r>
            <a:br>
              <a:rPr lang="sk-SK" altLang="sk-SK" smtClean="0"/>
            </a:br>
            <a:endParaRPr lang="sk-SK" altLang="sk-SK" smtClean="0"/>
          </a:p>
        </p:txBody>
      </p:sp>
      <p:pic>
        <p:nvPicPr>
          <p:cNvPr id="84998" name="Picture 6" descr="P10106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345757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C:\Users\ntb1\Downloads\Screenshot-2018-2-13 Spojená škola - Fotoalbum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12875"/>
            <a:ext cx="3746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ok 5" descr="F:\fotky 2017-2018\Budova\DSC_19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149725"/>
            <a:ext cx="388302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4392612" cy="3744913"/>
          </a:xfrm>
        </p:spPr>
        <p:txBody>
          <a:bodyPr/>
          <a:lstStyle/>
          <a:p>
            <a:pPr eaLnBrk="1" hangingPunct="1"/>
            <a:r>
              <a:rPr lang="cs-CZ" altLang="sk-SK" b="1" i="1" smtClean="0"/>
              <a:t>Relaxačná miestnosť, </a:t>
            </a:r>
            <a:br>
              <a:rPr lang="cs-CZ" altLang="sk-SK" b="1" i="1" smtClean="0"/>
            </a:br>
            <a:r>
              <a:rPr lang="cs-CZ" altLang="sk-SK" b="1" i="1" smtClean="0"/>
              <a:t/>
            </a:r>
            <a:br>
              <a:rPr lang="cs-CZ" altLang="sk-SK" b="1" i="1" smtClean="0"/>
            </a:br>
            <a:r>
              <a:rPr lang="cs-CZ" altLang="sk-SK" b="1" i="1" smtClean="0"/>
              <a:t>logopedická učebňa</a:t>
            </a:r>
          </a:p>
        </p:txBody>
      </p:sp>
      <p:pic>
        <p:nvPicPr>
          <p:cNvPr id="18435" name="Obrázok 6" descr="F:\fotky 2017-2018\Budova\DSC_1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933825"/>
            <a:ext cx="46831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ok 7" descr="F:\fotky 2017-2018\Krúžky\DSC_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4032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P1000726"/>
          <p:cNvPicPr>
            <a:picLocks noChangeAspect="1" noChangeArrowheads="1"/>
          </p:cNvPicPr>
          <p:nvPr>
            <p:ph/>
          </p:nvPr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060575"/>
            <a:ext cx="2736850" cy="1881188"/>
          </a:xfrm>
        </p:spPr>
      </p:pic>
      <p:pic>
        <p:nvPicPr>
          <p:cNvPr id="27654" name="Picture 6" descr="P1000797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6250"/>
            <a:ext cx="323373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116013" y="404813"/>
            <a:ext cx="73453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4400" b="1" i="1">
                <a:solidFill>
                  <a:schemeClr val="tx2"/>
                </a:solidFill>
              </a:rPr>
              <a:t>Športový areál, telocvičňa</a:t>
            </a:r>
          </a:p>
        </p:txBody>
      </p:sp>
      <p:pic>
        <p:nvPicPr>
          <p:cNvPr id="19461" name="Picture 6" descr="F:\PŠ\PŠ 14-15\ŠH\P11107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49725"/>
            <a:ext cx="352901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37274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276475"/>
            <a:ext cx="6769100" cy="1462088"/>
          </a:xfrm>
        </p:spPr>
        <p:txBody>
          <a:bodyPr/>
          <a:lstStyle/>
          <a:p>
            <a:pPr algn="ctr" eaLnBrk="1" hangingPunct="1"/>
            <a:r>
              <a:rPr lang="sk-SK" altLang="sk-SK" b="1" i="1" smtClean="0"/>
              <a:t>Centrum voľného času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76375" y="4508500"/>
            <a:ext cx="6696075" cy="11049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sk-SK" altLang="sk-SK" smtClean="0"/>
              <a:t> 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900113" y="4221163"/>
            <a:ext cx="7332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k-SK" altLang="sk-SK" sz="2400" dirty="0">
                <a:solidFill>
                  <a:schemeClr val="tx2">
                    <a:lumMod val="50000"/>
                  </a:schemeClr>
                </a:solidFill>
              </a:rPr>
              <a:t>Zastrešuje činnosť záujmových krúžkov na škole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i="1" smtClean="0"/>
              <a:t>Biblický</a:t>
            </a:r>
            <a:r>
              <a:rPr lang="sk-SK" altLang="sk-SK" sz="5400" i="1" smtClean="0">
                <a:latin typeface="Times New Roman" pitchFamily="18" charset="0"/>
              </a:rPr>
              <a:t/>
            </a:r>
            <a:br>
              <a:rPr lang="sk-SK" altLang="sk-SK" sz="5400" i="1" smtClean="0">
                <a:latin typeface="Times New Roman" pitchFamily="18" charset="0"/>
              </a:rPr>
            </a:br>
            <a:r>
              <a:rPr lang="sk-SK" altLang="sk-SK" sz="5400" i="1" smtClean="0"/>
              <a:t> </a:t>
            </a:r>
            <a:r>
              <a:rPr lang="sk-SK" altLang="sk-SK" sz="3200" i="1" smtClean="0"/>
              <a:t>vedúca krúžku: Mgr. Elena Jamrišková</a:t>
            </a:r>
          </a:p>
        </p:txBody>
      </p:sp>
      <p:pic>
        <p:nvPicPr>
          <p:cNvPr id="28675" name="Obrázok 3" descr="G:\fotky 2017-2018\Krúžky\DSC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/>
          <a:stretch>
            <a:fillRect/>
          </a:stretch>
        </p:blipFill>
        <p:spPr bwMode="auto">
          <a:xfrm>
            <a:off x="4500563" y="2924175"/>
            <a:ext cx="41417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ok 5" descr="G:\fotky 2017-2018\Krúžky\DSC_2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3636962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1547813" y="333375"/>
            <a:ext cx="6985000" cy="2016125"/>
          </a:xfrm>
        </p:spPr>
        <p:txBody>
          <a:bodyPr/>
          <a:lstStyle/>
          <a:p>
            <a:r>
              <a:rPr lang="sk-SK" altLang="sk-SK" i="1" smtClean="0"/>
              <a:t>Športové hry I.</a:t>
            </a:r>
            <a:r>
              <a:rPr lang="sk-SK" altLang="sk-SK" sz="5400" i="1" smtClean="0">
                <a:latin typeface="Times New Roman" pitchFamily="18" charset="0"/>
              </a:rPr>
              <a:t/>
            </a:r>
            <a:br>
              <a:rPr lang="sk-SK" altLang="sk-SK" sz="5400" i="1" smtClean="0">
                <a:latin typeface="Times New Roman" pitchFamily="18" charset="0"/>
              </a:rPr>
            </a:br>
            <a:r>
              <a:rPr lang="sk-SK" altLang="sk-SK" sz="5400" i="1" smtClean="0"/>
              <a:t> </a:t>
            </a:r>
            <a:r>
              <a:rPr lang="sk-SK" altLang="sk-SK" sz="3200" i="1" smtClean="0"/>
              <a:t>vedúca krúžku: Mgr. M. Nesnadná</a:t>
            </a:r>
            <a:br>
              <a:rPr lang="sk-SK" altLang="sk-SK" sz="3200" i="1" smtClean="0"/>
            </a:br>
            <a:r>
              <a:rPr lang="sk-SK" altLang="sk-SK" sz="3200" i="1" smtClean="0"/>
              <a:t>                         Mgr. S. Stehlíčková</a:t>
            </a:r>
            <a:endParaRPr lang="sk-SK" altLang="sk-SK" sz="3200" smtClean="0"/>
          </a:p>
        </p:txBody>
      </p:sp>
      <p:pic>
        <p:nvPicPr>
          <p:cNvPr id="29699" name="Obrázok 2" descr="G:\fotky 2017-2018\Krúžky\DSC_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92375"/>
            <a:ext cx="38544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ok 3" descr="G:\fotky 2017-2018\Krúžky\DSC_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57563"/>
            <a:ext cx="370998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i="1" smtClean="0"/>
              <a:t>Športové hry II.</a:t>
            </a:r>
            <a:r>
              <a:rPr lang="sk-SK" altLang="sk-SK" sz="4000" i="1" smtClean="0">
                <a:latin typeface="Times New Roman" pitchFamily="18" charset="0"/>
              </a:rPr>
              <a:t/>
            </a:r>
            <a:br>
              <a:rPr lang="sk-SK" altLang="sk-SK" sz="4000" i="1" smtClean="0">
                <a:latin typeface="Times New Roman" pitchFamily="18" charset="0"/>
              </a:rPr>
            </a:br>
            <a:r>
              <a:rPr lang="sk-SK" altLang="sk-SK" sz="4000" i="1" smtClean="0"/>
              <a:t> </a:t>
            </a:r>
            <a:r>
              <a:rPr lang="sk-SK" altLang="sk-SK" sz="3200" i="1" smtClean="0"/>
              <a:t>vedúca krúžku:</a:t>
            </a:r>
            <a:r>
              <a:rPr lang="sk-SK" altLang="sk-SK" sz="4000" i="1" smtClean="0"/>
              <a:t> </a:t>
            </a:r>
            <a:r>
              <a:rPr lang="sk-SK" altLang="sk-SK" sz="3200" i="1" smtClean="0"/>
              <a:t>Mgr. Z. Štvrtecká</a:t>
            </a:r>
          </a:p>
        </p:txBody>
      </p:sp>
      <p:pic>
        <p:nvPicPr>
          <p:cNvPr id="30723" name="Obrázok 5" descr="F:\fotky 2017-2018\Krúžky\DSC_1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89138"/>
            <a:ext cx="3313113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ok 6" descr="F:\fotky 2017-2018\Krúžky\DSC_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72"/>
          <a:stretch>
            <a:fillRect/>
          </a:stretch>
        </p:blipFill>
        <p:spPr bwMode="auto">
          <a:xfrm>
            <a:off x="539750" y="2708275"/>
            <a:ext cx="28797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ok 7" descr="F:\fotky 2017-2018\Krúžky\DSC_2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437063"/>
            <a:ext cx="3636963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i="1" smtClean="0"/>
              <a:t>Spevácko - tanečný</a:t>
            </a:r>
            <a:br>
              <a:rPr lang="sk-SK" altLang="sk-SK" i="1" smtClean="0"/>
            </a:br>
            <a:r>
              <a:rPr lang="sk-SK" altLang="sk-SK" sz="3200" i="1" smtClean="0"/>
              <a:t>vedúca krúžku:</a:t>
            </a:r>
            <a:r>
              <a:rPr lang="sk-SK" altLang="sk-SK" sz="3200" b="1" i="1" smtClean="0"/>
              <a:t> </a:t>
            </a:r>
            <a:r>
              <a:rPr lang="sk-SK" altLang="sk-SK" sz="3200" i="1" smtClean="0"/>
              <a:t>Mgr. I. Kĺčová</a:t>
            </a:r>
          </a:p>
        </p:txBody>
      </p:sp>
      <p:pic>
        <p:nvPicPr>
          <p:cNvPr id="23555" name="Picture 5" descr="F:\PŠ\PŠ 2016-17\slávik\P11508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7"/>
          <a:stretch>
            <a:fillRect/>
          </a:stretch>
        </p:blipFill>
        <p:spPr bwMode="auto">
          <a:xfrm>
            <a:off x="539750" y="2060575"/>
            <a:ext cx="30956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9138"/>
            <a:ext cx="29797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F:\PŠ\PŠ 2016-17\slávik\P11508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92600"/>
            <a:ext cx="31416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dirty="0" smtClean="0"/>
              <a:t>  </a:t>
            </a:r>
            <a:r>
              <a:rPr lang="sk-SK" alt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Vedenie školy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78050"/>
            <a:ext cx="8415338" cy="4679950"/>
          </a:xfrm>
        </p:spPr>
        <p:txBody>
          <a:bodyPr/>
          <a:lstStyle/>
          <a:p>
            <a:pPr eaLnBrk="1" hangingPunct="1"/>
            <a:r>
              <a:rPr lang="sk-SK" altLang="sk-SK" smtClean="0"/>
              <a:t> </a:t>
            </a:r>
            <a:r>
              <a:rPr lang="sk-SK" altLang="sk-SK" i="1" smtClean="0"/>
              <a:t>riaditeľka - Mgr. Katarína Kaňová</a:t>
            </a:r>
          </a:p>
          <a:p>
            <a:pPr eaLnBrk="1" hangingPunct="1"/>
            <a:endParaRPr lang="sk-SK" altLang="sk-SK" i="1" smtClean="0"/>
          </a:p>
          <a:p>
            <a:pPr eaLnBrk="1" hangingPunct="1"/>
            <a:r>
              <a:rPr lang="sk-SK" altLang="sk-SK" i="1" smtClean="0"/>
              <a:t> zástupkyne  r.  - Mgr. Elena Špinerová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i="1" smtClean="0"/>
              <a:t>                           Mgr. Edita Glindová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i="1" smtClean="0"/>
              <a:t> </a:t>
            </a:r>
          </a:p>
          <a:p>
            <a:pPr eaLnBrk="1" hangingPunct="1"/>
            <a:r>
              <a:rPr lang="sk-SK" altLang="sk-SK" i="1" smtClean="0"/>
              <a:t> vedúca vychovávateľka –</a:t>
            </a:r>
          </a:p>
          <a:p>
            <a:pPr eaLnBrk="1" hangingPunct="1">
              <a:buFont typeface="Wingdings" pitchFamily="2" charset="2"/>
              <a:buNone/>
            </a:pPr>
            <a:r>
              <a:rPr lang="sk-SK" altLang="sk-SK" i="1" smtClean="0"/>
              <a:t>                              Mgr. Zuzana Juríková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i="1" smtClean="0"/>
              <a:t>Tanečno - pohybový</a:t>
            </a:r>
            <a:br>
              <a:rPr lang="sk-SK" altLang="sk-SK" i="1" smtClean="0"/>
            </a:br>
            <a:r>
              <a:rPr lang="sk-SK" altLang="sk-SK" sz="3200" i="1" smtClean="0"/>
              <a:t>vedúca</a:t>
            </a:r>
            <a:r>
              <a:rPr lang="sk-SK" altLang="sk-SK" sz="2800" i="1" smtClean="0"/>
              <a:t> </a:t>
            </a:r>
            <a:r>
              <a:rPr lang="sk-SK" altLang="sk-SK" sz="3200" i="1" smtClean="0"/>
              <a:t>krúžku</a:t>
            </a:r>
            <a:r>
              <a:rPr lang="sk-SK" altLang="sk-SK" sz="2800" i="1" smtClean="0"/>
              <a:t>: </a:t>
            </a:r>
            <a:r>
              <a:rPr lang="sk-SK" altLang="sk-SK" sz="3200" i="1" smtClean="0"/>
              <a:t>Mgr. A. Lebánková</a:t>
            </a:r>
          </a:p>
        </p:txBody>
      </p:sp>
      <p:pic>
        <p:nvPicPr>
          <p:cNvPr id="24579" name="Picture 6" descr="C:\Users\ntb1\Downloads\Screenshot-2018-2-14 Spojená škola - Fotoalb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2957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C:\Users\ntb1\Downloads\Screenshot-2018-2-14 Spojená škola - Fotoalbum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21163"/>
            <a:ext cx="3592513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C:\Users\ntb1\Downloads\Screenshot-2018-2-14 Spojená škola - Fotoalbum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346075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333375"/>
            <a:ext cx="7793037" cy="1919288"/>
          </a:xfrm>
        </p:spPr>
        <p:txBody>
          <a:bodyPr/>
          <a:lstStyle/>
          <a:p>
            <a:pPr eaLnBrk="1" hangingPunct="1"/>
            <a:r>
              <a:rPr lang="sk-SK" altLang="sk-SK" i="1" smtClean="0"/>
              <a:t>Krúžok tvorivosti</a:t>
            </a:r>
            <a:r>
              <a:rPr lang="sk-SK" altLang="sk-SK" i="1" smtClean="0">
                <a:latin typeface="Verdana" pitchFamily="34" charset="0"/>
              </a:rPr>
              <a:t/>
            </a:r>
            <a:br>
              <a:rPr lang="sk-SK" altLang="sk-SK" i="1" smtClean="0">
                <a:latin typeface="Verdana" pitchFamily="34" charset="0"/>
              </a:rPr>
            </a:br>
            <a:r>
              <a:rPr lang="sk-SK" altLang="sk-SK" sz="3200" i="1" smtClean="0"/>
              <a:t>vedúca krúžku: Mgr. A. Marečková</a:t>
            </a:r>
            <a:br>
              <a:rPr lang="sk-SK" altLang="sk-SK" sz="3200" i="1" smtClean="0"/>
            </a:br>
            <a:r>
              <a:rPr lang="sk-SK" altLang="sk-SK" sz="3200" i="1" smtClean="0"/>
              <a:t>                       p. J. Suchánková</a:t>
            </a:r>
          </a:p>
        </p:txBody>
      </p:sp>
      <p:pic>
        <p:nvPicPr>
          <p:cNvPr id="25603" name="Picture 3" descr="C:\Users\ntb1\Downloads\Screenshot-2018-2-14 Spojená škola - Fotoalbum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42481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Obrázok 4" descr="F:\vytlačiť Ela\20171129_1509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565400"/>
            <a:ext cx="33528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ok 5" descr="F:\vytlačiť Ela\20171129_1519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26213" r="3587" b="34767"/>
          <a:stretch>
            <a:fillRect/>
          </a:stretch>
        </p:blipFill>
        <p:spPr bwMode="auto">
          <a:xfrm>
            <a:off x="4500563" y="5013325"/>
            <a:ext cx="41751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836613"/>
            <a:ext cx="7793037" cy="1462087"/>
          </a:xfrm>
        </p:spPr>
        <p:txBody>
          <a:bodyPr/>
          <a:lstStyle/>
          <a:p>
            <a:pPr eaLnBrk="1" hangingPunct="1"/>
            <a:r>
              <a:rPr lang="sk-SK" altLang="sk-SK" i="1" smtClean="0"/>
              <a:t>Relaxačno-terapeutický krúžok</a:t>
            </a:r>
            <a:r>
              <a:rPr lang="sk-SK" altLang="sk-SK" b="1" i="1" smtClean="0">
                <a:latin typeface="Franklin Gothic Medium" pitchFamily="34" charset="0"/>
              </a:rPr>
              <a:t/>
            </a:r>
            <a:br>
              <a:rPr lang="sk-SK" altLang="sk-SK" b="1" i="1" smtClean="0">
                <a:latin typeface="Franklin Gothic Medium" pitchFamily="34" charset="0"/>
              </a:rPr>
            </a:br>
            <a:r>
              <a:rPr lang="sk-SK" altLang="sk-SK" sz="3200" i="1" smtClean="0"/>
              <a:t>vedúca krúžku</a:t>
            </a:r>
            <a:r>
              <a:rPr lang="sk-SK" altLang="sk-SK" sz="2800" i="1" smtClean="0"/>
              <a:t>:   </a:t>
            </a:r>
            <a:r>
              <a:rPr lang="sk-SK" altLang="sk-SK" sz="3200" i="1" smtClean="0"/>
              <a:t>Mgr. M. Karásková, </a:t>
            </a:r>
            <a:br>
              <a:rPr lang="sk-SK" altLang="sk-SK" sz="3200" i="1" smtClean="0"/>
            </a:br>
            <a:r>
              <a:rPr lang="sk-SK" altLang="sk-SK" sz="3200" i="1" smtClean="0"/>
              <a:t>                       Mgr. M. Šimlingerová</a:t>
            </a:r>
          </a:p>
        </p:txBody>
      </p:sp>
      <p:pic>
        <p:nvPicPr>
          <p:cNvPr id="26627" name="Obrázok 4" descr="F:\fotky 2017-2018\Krúžky\DSC_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33861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ok 5" descr="F:\fotky 2017-2018\Krúžky\DSC_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92375"/>
            <a:ext cx="27336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ázok 6" descr="F:\fotky 2017-2018\Krúžky\DSC_0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65625"/>
            <a:ext cx="3457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i="1" smtClean="0"/>
              <a:t>Počítačový krúžok</a:t>
            </a:r>
            <a:br>
              <a:rPr lang="sk-SK" altLang="sk-SK" i="1" smtClean="0"/>
            </a:br>
            <a:r>
              <a:rPr lang="sk-SK" altLang="sk-SK" sz="3200" i="1" smtClean="0"/>
              <a:t>vedúca krúžku: Mgr. A. Chudá</a:t>
            </a:r>
          </a:p>
        </p:txBody>
      </p:sp>
      <p:pic>
        <p:nvPicPr>
          <p:cNvPr id="35843" name="Obrázok 4" descr="G:\fotky 2017-2018\Budova\DSC_2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3673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ok 5" descr="G:\fotky 2017-2018\Budova\DSC_2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70046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 idx="4294967295"/>
          </p:nvPr>
        </p:nvSpPr>
        <p:spPr>
          <a:xfrm>
            <a:off x="684213" y="2492375"/>
            <a:ext cx="7793037" cy="1462088"/>
          </a:xfrm>
        </p:spPr>
        <p:txBody>
          <a:bodyPr/>
          <a:lstStyle/>
          <a:p>
            <a:r>
              <a:rPr lang="sk-SK" altLang="sk-SK" b="1" i="1" smtClean="0"/>
              <a:t>Bavia nás rôzne aktivity...</a:t>
            </a:r>
            <a:endParaRPr lang="sk-SK" altLang="sk-SK" smtClean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3527425" cy="766762"/>
          </a:xfrm>
        </p:spPr>
        <p:txBody>
          <a:bodyPr/>
          <a:lstStyle/>
          <a:p>
            <a:r>
              <a:rPr lang="sk-SK" altLang="sk-SK" b="1" i="1" smtClean="0"/>
              <a:t/>
            </a:r>
            <a:br>
              <a:rPr lang="sk-SK" altLang="sk-SK" b="1" i="1" smtClean="0"/>
            </a:br>
            <a:r>
              <a:rPr lang="sk-SK" altLang="sk-SK" b="1" i="1" smtClean="0"/>
              <a:t>...</a:t>
            </a:r>
            <a:r>
              <a:rPr lang="sk-SK" altLang="sk-SK" sz="4000" b="1" i="1" smtClean="0"/>
              <a:t>Sme herci</a:t>
            </a: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04813"/>
            <a:ext cx="32893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57563"/>
            <a:ext cx="40290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92375"/>
            <a:ext cx="36671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1547813" y="404813"/>
            <a:ext cx="3494087" cy="911225"/>
          </a:xfrm>
        </p:spPr>
        <p:txBody>
          <a:bodyPr/>
          <a:lstStyle/>
          <a:p>
            <a:r>
              <a:rPr lang="sk-SK" altLang="sk-SK" sz="4000" b="1" i="1" smtClean="0"/>
              <a:t>... Tvoríme</a:t>
            </a:r>
          </a:p>
        </p:txBody>
      </p:sp>
      <p:pic>
        <p:nvPicPr>
          <p:cNvPr id="38915" name="Obrázok 7" descr="F:\PŠ\PŠ 14-15\vankúše\P1110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573463"/>
            <a:ext cx="338455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"/>
          <a:stretch>
            <a:fillRect/>
          </a:stretch>
        </p:blipFill>
        <p:spPr bwMode="auto">
          <a:xfrm>
            <a:off x="5219700" y="333375"/>
            <a:ext cx="338455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36576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32607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971550" y="476250"/>
            <a:ext cx="3743325" cy="838200"/>
          </a:xfrm>
        </p:spPr>
        <p:txBody>
          <a:bodyPr/>
          <a:lstStyle/>
          <a:p>
            <a:r>
              <a:rPr lang="sk-SK" altLang="sk-SK" sz="4000" b="1" i="1" smtClean="0"/>
              <a:t>...Športujeme</a:t>
            </a:r>
          </a:p>
        </p:txBody>
      </p:sp>
      <p:pic>
        <p:nvPicPr>
          <p:cNvPr id="39939" name="Picture 6" descr="F:\PŠ\PŠ 2016-17\záver\SE\P1160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89363"/>
            <a:ext cx="359092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49275"/>
            <a:ext cx="367188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42481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Nadpis 4"/>
          <p:cNvSpPr>
            <a:spLocks noGrp="1"/>
          </p:cNvSpPr>
          <p:nvPr>
            <p:ph type="title"/>
          </p:nvPr>
        </p:nvSpPr>
        <p:spPr>
          <a:xfrm>
            <a:off x="1042988" y="2708275"/>
            <a:ext cx="3025775" cy="1344613"/>
          </a:xfrm>
        </p:spPr>
        <p:txBody>
          <a:bodyPr/>
          <a:lstStyle/>
          <a:p>
            <a:r>
              <a:rPr lang="sk-SK" altLang="sk-SK" sz="4000" b="1" i="1" smtClean="0"/>
              <a:t>...Chodíme na výlety</a:t>
            </a:r>
          </a:p>
        </p:txBody>
      </p:sp>
      <p:pic>
        <p:nvPicPr>
          <p:cNvPr id="40963" name="Picture 4" descr="F:\PŠ\PŠ 15-16\výlet - BA\P1140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3"/>
          <a:stretch>
            <a:fillRect/>
          </a:stretch>
        </p:blipFill>
        <p:spPr bwMode="auto">
          <a:xfrm>
            <a:off x="4211638" y="4365625"/>
            <a:ext cx="42672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8913"/>
            <a:ext cx="30241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76475"/>
            <a:ext cx="280828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3"/>
          <a:stretch>
            <a:fillRect/>
          </a:stretch>
        </p:blipFill>
        <p:spPr bwMode="auto">
          <a:xfrm>
            <a:off x="755650" y="4221163"/>
            <a:ext cx="295275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358298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2808288" cy="814387"/>
          </a:xfrm>
        </p:spPr>
        <p:txBody>
          <a:bodyPr/>
          <a:lstStyle/>
          <a:p>
            <a:r>
              <a:rPr lang="sk-SK" altLang="sk-SK" sz="4000" b="1" i="1" smtClean="0"/>
              <a:t>...A iné...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60203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365625"/>
            <a:ext cx="3394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33600"/>
            <a:ext cx="28781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17671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338455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8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7793038" cy="1844675"/>
          </a:xfrm>
        </p:spPr>
        <p:txBody>
          <a:bodyPr/>
          <a:lstStyle/>
          <a:p>
            <a:pPr algn="ctr" eaLnBrk="1" hangingPunct="1"/>
            <a:r>
              <a:rPr lang="sk-SK" altLang="sk-SK" sz="3600" b="1" i="1" smtClean="0"/>
              <a:t>Centrum </a:t>
            </a:r>
            <a:br>
              <a:rPr lang="sk-SK" altLang="sk-SK" sz="3600" b="1" i="1" smtClean="0"/>
            </a:br>
            <a:r>
              <a:rPr lang="sk-SK" altLang="sk-SK" sz="3600" b="1" i="1" smtClean="0"/>
              <a:t>špeciálno-pedagogického poradenstva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620713"/>
            <a:ext cx="7772400" cy="1223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sk-SK" altLang="sk-SK" smtClean="0"/>
              <a:t>                           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856932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sk-SK" altLang="sk-SK" b="1" i="1"/>
              <a:t>Zabezpečuje komplexnú špeciálno-pedagogickú starostlivosť</a:t>
            </a:r>
          </a:p>
          <a:p>
            <a:pPr eaLnBrk="1" hangingPunct="1"/>
            <a:r>
              <a:rPr lang="sk-SK" altLang="sk-SK" b="1" i="1"/>
              <a:t> zameranú na:</a:t>
            </a:r>
          </a:p>
          <a:p>
            <a:pPr eaLnBrk="1" hangingPunct="1"/>
            <a:r>
              <a:rPr lang="sk-SK" altLang="sk-SK" sz="1600"/>
              <a:t>-  prácu s deťmi a mládežou s mentálnym postihnutím ranného,  predškolského a školského veku</a:t>
            </a:r>
          </a:p>
          <a:p>
            <a:pPr eaLnBrk="1" hangingPunct="1"/>
            <a:r>
              <a:rPr lang="sk-SK" altLang="sk-SK" sz="1600"/>
              <a:t>- diagnostika a edukácia pervazívných vývinových porúch (práca s deťmi s autizmom)</a:t>
            </a:r>
          </a:p>
          <a:p>
            <a:pPr eaLnBrk="1" hangingPunct="1"/>
            <a:r>
              <a:rPr lang="sk-SK" altLang="sk-SK" sz="1400" b="1"/>
              <a:t> </a:t>
            </a:r>
          </a:p>
          <a:p>
            <a:pPr eaLnBrk="1" hangingPunct="1"/>
            <a:r>
              <a:rPr lang="sk-SK" altLang="sk-SK" b="1" i="1"/>
              <a:t>V rámci špeciálno-pedagogickej starostlivosti  zabezpečujeme:</a:t>
            </a:r>
          </a:p>
          <a:p>
            <a:pPr eaLnBrk="1" hangingPunct="1"/>
            <a:r>
              <a:rPr lang="sk-SK" altLang="sk-SK" sz="1400" b="1"/>
              <a:t> </a:t>
            </a:r>
            <a:r>
              <a:rPr lang="sk-SK" altLang="sk-SK" sz="1600"/>
              <a:t>- depistáž detí a mládeže so špeciálno-pedagogickými potrebami  podmienenými </a:t>
            </a:r>
          </a:p>
          <a:p>
            <a:pPr eaLnBrk="1" hangingPunct="1"/>
            <a:r>
              <a:rPr lang="sk-SK" altLang="sk-SK" sz="1600"/>
              <a:t>    primárnym  mentálnym postihnutím</a:t>
            </a:r>
          </a:p>
          <a:p>
            <a:pPr eaLnBrk="1" hangingPunct="1">
              <a:buFontTx/>
              <a:buChar char="-"/>
            </a:pPr>
            <a:r>
              <a:rPr lang="sk-SK" altLang="sk-SK" sz="1600"/>
              <a:t> psychologickú a špeciálno-pedagogickú diagnostiku s určením diagnózy a prognózy                s následným návrhom na  primeraný spôsob výchovy a vzdelávania</a:t>
            </a:r>
          </a:p>
          <a:p>
            <a:pPr eaLnBrk="1" hangingPunct="1">
              <a:buFontTx/>
              <a:buChar char="-"/>
            </a:pPr>
            <a:r>
              <a:rPr lang="sk-SK" altLang="sk-SK" sz="1600"/>
              <a:t> odborné poradenské služby špeciálneho pedagóga,  psychológa, logopéda pre rodičov,  učiteľov MŠ, ZŠ a ostatnú  verejnosť</a:t>
            </a:r>
          </a:p>
          <a:p>
            <a:pPr eaLnBrk="1" hangingPunct="1"/>
            <a:r>
              <a:rPr lang="sk-SK" altLang="sk-SK" sz="1600"/>
              <a:t>- pomoc a metodické usmernenie pri tvorbe individuálnych  vzdelávacích programov školám, ktoré vzdelávajú žiakov s mentálnym postihnutím formou individuálnej integrácie alebo v špeciálnych triedach</a:t>
            </a:r>
          </a:p>
          <a:p>
            <a:pPr eaLnBrk="1" hangingPunct="1"/>
            <a:r>
              <a:rPr lang="sk-SK" altLang="sk-SK" sz="1600"/>
              <a:t>- prednášky k problematike starostlivosti o deti a mládež so špeciálno-pedagogickými potrebami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61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4"/>
          <p:cNvSpPr txBox="1">
            <a:spLocks/>
          </p:cNvSpPr>
          <p:nvPr/>
        </p:nvSpPr>
        <p:spPr>
          <a:xfrm>
            <a:off x="5435600" y="5661025"/>
            <a:ext cx="3024188" cy="762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sk-SK" sz="3200" b="1" i="1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43011" name="Picture 5" descr="F:\PŠ\PŠ 15-16\Záver.sk.+ rozlúčka\P1140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7368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781300"/>
            <a:ext cx="34813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8797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84538"/>
            <a:ext cx="33432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365625"/>
            <a:ext cx="30607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/>
          <a:stretch>
            <a:fillRect/>
          </a:stretch>
        </p:blipFill>
        <p:spPr bwMode="auto">
          <a:xfrm>
            <a:off x="2700338" y="1484313"/>
            <a:ext cx="35258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Občianske združenie</a:t>
            </a:r>
            <a:r>
              <a:rPr lang="sk-SK" altLang="sk-SK" dirty="0" smtClean="0"/>
              <a:t/>
            </a:r>
            <a:br>
              <a:rPr lang="sk-SK" altLang="sk-SK" dirty="0" smtClean="0"/>
            </a:br>
            <a:r>
              <a:rPr lang="sk-SK" altLang="sk-SK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„Vzdelanie pre všetkých“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8955088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sk-SK" altLang="sk-SK" sz="2400" smtClean="0"/>
              <a:t>           Pod týmto názvom pracuje občianske združenie, ktoré vzniklo z dôvodu potreby spojiť ľudí, ktorí majú záujem, chuť a hlavne veľa energie pomáhať pri organizovaní a realizácii podujatí zameraných na skvalitnenie života detí , ktorých diagnóza znie mentálne postihnutie rôzneho stupňa. </a:t>
            </a:r>
            <a:br>
              <a:rPr lang="sk-SK" altLang="sk-SK" sz="2400" smtClean="0"/>
            </a:br>
            <a:r>
              <a:rPr lang="sk-SK" altLang="sk-SK" sz="2400" smtClean="0"/>
              <a:t>        Úsilie tohto združenia je zamerané na podporu aktivít vedúcich ku skvalitňovaniu výchovno-vzdelávacieho procesu, ale tiež k metodickej a poradenskej pomoci všetkým tým, ktorí pracujú s hendikepovanými deťmi, alebo sa o ne starajú.</a:t>
            </a:r>
            <a:br>
              <a:rPr lang="sk-SK" altLang="sk-SK" sz="2400" smtClean="0"/>
            </a:br>
            <a:r>
              <a:rPr lang="sk-SK" altLang="sk-SK" sz="2400" smtClean="0"/>
              <a:t>       Dôležitou súčasťou práce občianskeho združenia je tiež organizovať také akcie, ktorých sa zúčastnia deti i mládež z iných škôl a organizácií, čím sa postupne odstránia predsudky, ktoré bránia ľuďom pochopiť svet postihnutých a prijať ich medzi seba. 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cs-CZ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Špeciálna</a:t>
            </a:r>
            <a:r>
              <a:rPr lang="cs-CZ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základná škola  </a:t>
            </a:r>
            <a:r>
              <a:rPr lang="cs-CZ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internátna</a:t>
            </a:r>
            <a:endParaRPr lang="sk-SK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sk-SK" smtClean="0"/>
              <a:t>Vzdelávacie varianty sú A, B, C podľa druhu a stupňa postihnutia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sk-SK" smtClean="0"/>
              <a:t>Žiakom je zabezpečená individuálna logopedická starostlivosť a komplexnú výchovu dop</a:t>
            </a:r>
            <a:r>
              <a:rPr lang="sk-SK" altLang="sk-SK" smtClean="0"/>
              <a:t>ĺňajú záujmové krúžky, školský klub detí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mtClean="0"/>
              <a:t>Od septembra 2005 sa vzdelávajú aj deti postihnuté autizmom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mtClean="0"/>
              <a:t>     </a:t>
            </a:r>
            <a:r>
              <a:rPr lang="cs-CZ" altLang="sk-SK" b="1" i="1" smtClean="0"/>
              <a:t>Triedy</a:t>
            </a:r>
          </a:p>
        </p:txBody>
      </p:sp>
      <p:pic>
        <p:nvPicPr>
          <p:cNvPr id="9219" name="Obrázok 8" descr="F:\fotky 2017-2018\Budova\DSC_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36734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rázok 9" descr="F:\fotky 2017-2018\Budova\DSC_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92600"/>
            <a:ext cx="35988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ok 10" descr="F:\fotky 2017-2018\Budova\DSC_2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57563"/>
            <a:ext cx="3671888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ok 11" descr="F:\fotky 2017-2018\Budova\DSC_2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4813"/>
            <a:ext cx="338613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188913"/>
            <a:ext cx="5292725" cy="1462087"/>
          </a:xfrm>
        </p:spPr>
        <p:txBody>
          <a:bodyPr/>
          <a:lstStyle/>
          <a:p>
            <a:pPr eaLnBrk="1" hangingPunct="1"/>
            <a:r>
              <a:rPr lang="cs-CZ" altLang="sk-SK" b="1" i="1" smtClean="0"/>
              <a:t>Triedy pre žiakov                       s autizmom</a:t>
            </a:r>
          </a:p>
        </p:txBody>
      </p:sp>
      <p:pic>
        <p:nvPicPr>
          <p:cNvPr id="10243" name="Obrázok 2" descr="C:\Users\ntb1\AppData\Local\Microsoft\Windows\INetCache\Content.Word\DSC_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60575"/>
            <a:ext cx="34575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ok 3" descr="F:\fotky 2017-2018\Budova\DSC_2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37433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ok 4" descr="F:\fotky 2017-2018\Budova\DSC_2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652963"/>
            <a:ext cx="3098800" cy="201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ok 5" descr="C:\Users\ntb1\AppData\Local\Microsoft\Windows\INetCache\Content.Word\DSC_2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3238"/>
            <a:ext cx="266645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Špeciálna materská škola internátna</a:t>
            </a:r>
            <a:r>
              <a:rPr lang="sk-SK" b="1" i="1" dirty="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81925" cy="4579937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dirty="0" smtClean="0"/>
              <a:t>Prijíma deti od 3 do 6 rokov, s </a:t>
            </a:r>
            <a:r>
              <a:rPr lang="sk-SK" altLang="sk-SK" dirty="0" err="1" smtClean="0"/>
              <a:t>men-tálnym</a:t>
            </a:r>
            <a:r>
              <a:rPr lang="sk-SK" altLang="sk-SK" dirty="0" smtClean="0"/>
              <a:t> postihnutím rôzneho stupňa, viacnásobným postihnutím,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sk-SK" altLang="sk-SK" dirty="0" smtClean="0"/>
              <a:t>   s </a:t>
            </a:r>
            <a:r>
              <a:rPr lang="sk-SK" altLang="sk-SK" dirty="0" err="1" smtClean="0"/>
              <a:t>autizmom</a:t>
            </a:r>
            <a:r>
              <a:rPr lang="sk-SK" altLang="sk-SK" dirty="0" smtClean="0"/>
              <a:t> </a:t>
            </a:r>
          </a:p>
          <a:p>
            <a:pPr eaLnBrk="1" hangingPunct="1">
              <a:defRPr/>
            </a:pPr>
            <a:r>
              <a:rPr lang="sk-SK" altLang="sk-SK" dirty="0" smtClean="0"/>
              <a:t>Stará sa o deti v oblasti rozumovej, citovej, pracovnej a estetickej a to po celý deň</a:t>
            </a:r>
          </a:p>
          <a:p>
            <a:pPr eaLnBrk="1" hangingPunct="1">
              <a:defRPr/>
            </a:pPr>
            <a:r>
              <a:rPr lang="sk-SK" altLang="sk-SK" dirty="0" smtClean="0"/>
              <a:t>Spolupracuje s CŠPP a </a:t>
            </a:r>
            <a:r>
              <a:rPr lang="sk-SK" altLang="sk-SK" dirty="0" err="1" smtClean="0"/>
              <a:t>pedopsychiatrom</a:t>
            </a:r>
            <a:endParaRPr lang="sk-SK" altLang="sk-SK" dirty="0" smtClean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theme/theme1.xml><?xml version="1.0" encoding="utf-8"?>
<a:theme xmlns:a="http://schemas.openxmlformats.org/drawingml/2006/main" name="Prechody">
  <a:themeElements>
    <a:clrScheme name="Prechody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Prechod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chody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chody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chody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chody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chody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chody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3141</TotalTime>
  <Words>387</Words>
  <Application>Microsoft Office PowerPoint</Application>
  <PresentationFormat>Prezentácia na obrazovke (4:3)</PresentationFormat>
  <Paragraphs>94</Paragraphs>
  <Slides>40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40</vt:i4>
      </vt:variant>
    </vt:vector>
  </HeadingPairs>
  <TitlesOfParts>
    <vt:vector size="48" baseType="lpstr">
      <vt:lpstr>Tahoma</vt:lpstr>
      <vt:lpstr>Arial</vt:lpstr>
      <vt:lpstr>Wingdings</vt:lpstr>
      <vt:lpstr>Calibri</vt:lpstr>
      <vt:lpstr>Times New Roman</vt:lpstr>
      <vt:lpstr>Verdana</vt:lpstr>
      <vt:lpstr>Franklin Gothic Medium</vt:lpstr>
      <vt:lpstr>Prechody</vt:lpstr>
      <vt:lpstr> Spojená škola v Senici</vt:lpstr>
      <vt:lpstr>Spojená škola – jej súčasti:</vt:lpstr>
      <vt:lpstr>  Vedenie školy</vt:lpstr>
      <vt:lpstr>Centrum  špeciálno-pedagogického poradenstva</vt:lpstr>
      <vt:lpstr>Občianske združenie    „Vzdelanie pre všetkých“</vt:lpstr>
      <vt:lpstr>Špeciálna základná škola  internátna</vt:lpstr>
      <vt:lpstr>     Triedy</vt:lpstr>
      <vt:lpstr>Triedy pre žiakov                       s autizmom</vt:lpstr>
      <vt:lpstr>Špeciálna materská škola internátna </vt:lpstr>
      <vt:lpstr>Triedy  ŠMŠI</vt:lpstr>
      <vt:lpstr> Praktická škola internátna</vt:lpstr>
      <vt:lpstr>Triedy praktickej školy</vt:lpstr>
      <vt:lpstr>  Školský klub detí</vt:lpstr>
      <vt:lpstr>Priestory internátu a                            jedálne</vt:lpstr>
      <vt:lpstr>  Areál školy</vt:lpstr>
      <vt:lpstr>Škola poskytuje:</vt:lpstr>
      <vt:lpstr>Žiacka kuchynka,                    šicia dielňa</vt:lpstr>
      <vt:lpstr>Školská záhrada</vt:lpstr>
      <vt:lpstr>   Cvičná dielňa</vt:lpstr>
      <vt:lpstr>  Počítačová a interaktívna    učebňa</vt:lpstr>
      <vt:lpstr>Environmentálna a arteterapeutická učebňa</vt:lpstr>
      <vt:lpstr>     Školská čitáreň </vt:lpstr>
      <vt:lpstr>Relaxačná miestnosť,   logopedická učebňa</vt:lpstr>
      <vt:lpstr>Prezentácia programu PowerPoint</vt:lpstr>
      <vt:lpstr>Centrum voľného času</vt:lpstr>
      <vt:lpstr>Biblický  vedúca krúžku: Mgr. Elena Jamrišková</vt:lpstr>
      <vt:lpstr>Športové hry I.  vedúca krúžku: Mgr. M. Nesnadná                          Mgr. S. Stehlíčková</vt:lpstr>
      <vt:lpstr>Športové hry II.  vedúca krúžku: Mgr. Z. Štvrtecká</vt:lpstr>
      <vt:lpstr>Spevácko - tanečný vedúca krúžku: Mgr. I. Kĺčová</vt:lpstr>
      <vt:lpstr>Tanečno - pohybový vedúca krúžku: Mgr. A. Lebánková</vt:lpstr>
      <vt:lpstr>Krúžok tvorivosti vedúca krúžku: Mgr. A. Marečková                        p. J. Suchánková</vt:lpstr>
      <vt:lpstr>Relaxačno-terapeutický krúžok vedúca krúžku:   Mgr. M. Karásková,                         Mgr. M. Šimlingerová</vt:lpstr>
      <vt:lpstr>Počítačový krúžok vedúca krúžku: Mgr. A. Chudá</vt:lpstr>
      <vt:lpstr>Bavia nás rôzne aktivity...</vt:lpstr>
      <vt:lpstr> ...Sme herci</vt:lpstr>
      <vt:lpstr>... Tvoríme</vt:lpstr>
      <vt:lpstr>...Športujeme</vt:lpstr>
      <vt:lpstr>...Chodíme na výlety</vt:lpstr>
      <vt:lpstr>...A iné...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Spojená škola v Senici</dc:title>
  <dc:creator>FatMan</dc:creator>
  <cp:lastModifiedBy>Spojená škola</cp:lastModifiedBy>
  <cp:revision>210</cp:revision>
  <dcterms:created xsi:type="dcterms:W3CDTF">2006-04-24T18:01:57Z</dcterms:created>
  <dcterms:modified xsi:type="dcterms:W3CDTF">2018-03-19T12:37:33Z</dcterms:modified>
</cp:coreProperties>
</file>