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257" r:id="rId3"/>
    <p:sldId id="266" r:id="rId4"/>
    <p:sldId id="269" r:id="rId5"/>
    <p:sldId id="261" r:id="rId6"/>
    <p:sldId id="262" r:id="rId7"/>
    <p:sldId id="263" r:id="rId8"/>
    <p:sldId id="270" r:id="rId9"/>
    <p:sldId id="271" r:id="rId10"/>
    <p:sldId id="258" r:id="rId11"/>
    <p:sldId id="267" r:id="rId12"/>
    <p:sldId id="268" r:id="rId13"/>
    <p:sldId id="265" r:id="rId14"/>
    <p:sldId id="272" r:id="rId15"/>
    <p:sldId id="273" r:id="rId16"/>
    <p:sldId id="264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2F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1" autoAdjust="0"/>
    <p:restoredTop sz="78495" autoAdjust="0"/>
  </p:normalViewPr>
  <p:slideViewPr>
    <p:cSldViewPr>
      <p:cViewPr>
        <p:scale>
          <a:sx n="70" d="100"/>
          <a:sy n="70" d="100"/>
        </p:scale>
        <p:origin x="-136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9D1B2-7745-454F-A122-1EF71C32D709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F4D89-8B7A-4948-860F-FECA1258284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4D89-8B7A-4948-860F-FECA12582848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 rot="248467">
            <a:off x="167672" y="2575408"/>
            <a:ext cx="3516640" cy="2424835"/>
            <a:chOff x="-10068" y="2615721"/>
            <a:chExt cx="5488038" cy="2838132"/>
          </a:xfrm>
        </p:grpSpPr>
        <p:sp>
          <p:nvSpPr>
            <p:cNvPr id="5" name="Dowolny kształt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" name="Dowolny kształt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" name="Dowolny kształt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" name="Dowolny kształt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" name="Dowolny kształt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" name="Dowolny kształt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" name="Dowolny kształt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" name="Dowolny kształt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" name="Dowolny kształt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" name="Dowolny kształt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" name="Dowolny kształt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" name="Dowolny kształt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" name="Dowolny kształt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" name="Dowolny kształt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" name="Dowolny kształt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" name="Dowolny kształt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" name="Dowolny kształt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" name="Dowolny kształt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" name="Dowolny kształt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" name="Dowolny kształt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" name="Dowolny kształt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" name="Dowolny kształt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Dowolny kształt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Dowolny kształt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Dowolny kształt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Dowolny kształt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Dowolny kształt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Dowolny kształt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" name="Dowolny kształt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" name="Dowolny kształt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5" name="Dowolny kształt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6" name="Dowolny kształt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7" name="Dowolny kształt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8" name="Dowolny kształt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9" name="Dowolny kształt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40" name="Grupa 39"/>
          <p:cNvGrpSpPr/>
          <p:nvPr/>
        </p:nvGrpSpPr>
        <p:grpSpPr>
          <a:xfrm rot="18988672">
            <a:off x="51417" y="189622"/>
            <a:ext cx="387923" cy="587584"/>
            <a:chOff x="11036616" y="1071278"/>
            <a:chExt cx="1030189" cy="1170315"/>
          </a:xfrm>
        </p:grpSpPr>
        <p:sp>
          <p:nvSpPr>
            <p:cNvPr id="41" name="Dowolny kształt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2" name="Dowolny kształt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" name="Dowolny kształt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4" name="Dowolny kształt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5" name="Dowolny kształt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6" name="Dowolny kształt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7" name="Dowolny kształt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8" name="Dowolny kształt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49" name="Dowolny kształt 500"/>
          <p:cNvSpPr>
            <a:spLocks/>
          </p:cNvSpPr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50" name="Grupa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Dowolny kształt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2" name="Dowolny kształt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3" name="Dowolny kształt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4" name="Dowolny kształt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5" name="Dowolny kształt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6" name="Dowolny kształt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7" name="Dowolny kształt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8" name="Dowolny kształt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59" name="Dowolny kształt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0" name="Dowolny kształt 414"/>
          <p:cNvSpPr>
            <a:spLocks/>
          </p:cNvSpPr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61" name="Grupa 5"/>
          <p:cNvGrpSpPr>
            <a:grpSpLocks noChangeAspect="1"/>
          </p:cNvGrpSpPr>
          <p:nvPr/>
        </p:nvGrpSpPr>
        <p:grpSpPr bwMode="auto">
          <a:xfrm>
            <a:off x="-1139" y="854146"/>
            <a:ext cx="1411106" cy="2341763"/>
            <a:chOff x="3000" y="1116"/>
            <a:chExt cx="1680" cy="2091"/>
          </a:xfrm>
        </p:grpSpPr>
        <p:sp>
          <p:nvSpPr>
            <p:cNvPr id="62" name="Dowolny kształt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3" name="Dowolny kształt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4" name="Dowolny kształt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5" name="Dowolny kształt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6" name="Dowolny kształt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7" name="Dowolny kształt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8" name="Dowolny kształt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9" name="Dowolny kształt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0" name="Dowolny kształt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1" name="Dowolny kształt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2" name="Dowolny kształt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3" name="Dowolny kształt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4" name="Dowolny kształt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5" name="Dowolny kształt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6" name="Dowolny kształt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7" name="Dowolny kształt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8" name="Dowolny kształt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9" name="Dowolny kształt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0" name="Dowolny kształt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81" name="Grupa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Dowolny kształt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3" name="Dowolny kształt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4" name="Dowolny kształt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5" name="Dowolny kształt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6" name="Dowolny kształt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87" name="Grupa 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9" name="Dowolny kształt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0" name="Dowolny kształt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1" name="Dowolny kształt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2" name="Dowolny kształt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3" name="Dowolny kształt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94" name="Grupa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Dowolny kształt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6" name="Dowolny kształt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7" name="Dowolny kształt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8" name="Dowolny kształt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99" name="Grupa 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Dowolny kształt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1" name="Dowolny kształt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2" name="Dowolny kształt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3" name="Dowolny kształt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4" name="Dowolny kształt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5" name="Dowolny kształt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106" name="Grupa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Dowolny kształt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8" name="Dowolny kształt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9" name="Dowolny kształt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0" name="Dowolny kształt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1" name="Dowolny kształt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2" name="Dowolny kształt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3" name="Dowolny kształt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4" name="Dowolny kształt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15" name="Dowolny kształt 8"/>
          <p:cNvSpPr>
            <a:spLocks/>
          </p:cNvSpPr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16" name="Dowolny kształt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117" name="Grupa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Dowolny kształt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9" name="Dowolny kształt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0" name="Dowolny kształt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1" name="Dowolny kształt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2" name="Dowolny kształt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3" name="Dowolny kształt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4" name="Dowolny kształt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5" name="Dowolny kształt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6" name="Dowolny kształt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7" name="Dowolny kształt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8" name="Dowolny kształt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9" name="Dowolny kształt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0" name="Dowolny kształt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1" name="Dowolny kształt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2" name="Dowolny kształt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3" name="Dowolny kształt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4" name="Dowolny kształt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5" name="Dowolny kształt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6" name="Dowolny kształt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7" name="Dowolny kształt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8" name="Dowolny kształt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9" name="Dowolny kształt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0" name="Dowolny kształt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1" name="Dowolny kształt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2" name="Dowolny kształt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3" name="Dowolny kształt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4" name="Dowolny kształt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5" name="Dowolny kształt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146" name="Grupa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Dowolny kształt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8" name="Dowolny kształt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9" name="Dowolny kształt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0" name="Dowolny kształt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1" name="Dowolny kształt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2" name="Dowolny kształt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3" name="Dowolny kształt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4" name="Dowolny kształt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5" name="Dowolny kształt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6" name="Dowolny kształt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7" name="Dowolny kształt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8" name="Dowolny kształt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9" name="Dowolny kształt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0" name="Dowolny kształt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1" name="Dowolny kształt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2" name="Dowolny kształt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3" name="Dowolny kształt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4" name="Dowolny kształt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5" name="Dowolny kształt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6" name="Dowolny kształt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7" name="Dowolny kształt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8" name="Dowolny kształt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9" name="Dowolny kształt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0" name="Dowolny kształt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171" name="Grupa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Dowolny kształt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3" name="Dowolny kształt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4" name="Dowolny kształt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5" name="Dowolny kształt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6" name="Dowolny kształt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7" name="Dowolny kształt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8" name="Dowolny kształt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9" name="Dowolny kształt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BB9-27D7-4B7D-B314-FEB9FB9651E8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43BC-72C2-4913-9D1B-673839A723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BB9-27D7-4B7D-B314-FEB9FB9651E8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43BC-72C2-4913-9D1B-673839A723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BB9-27D7-4B7D-B314-FEB9FB9651E8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43BC-72C2-4913-9D1B-673839A723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BB9-27D7-4B7D-B314-FEB9FB9651E8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43BC-72C2-4913-9D1B-673839A723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BB9-27D7-4B7D-B314-FEB9FB9651E8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43BC-72C2-4913-9D1B-673839A723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BB9-27D7-4B7D-B314-FEB9FB9651E8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43BC-72C2-4913-9D1B-673839A7235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 92"/>
          <p:cNvSpPr>
            <a:spLocks/>
          </p:cNvSpPr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Dowolny kształt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8" name="Dowolny kształt 51"/>
          <p:cNvSpPr>
            <a:spLocks/>
          </p:cNvSpPr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9" name="Grupa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Dowolny kształt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" name="Dowolny kształt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" name="Dowolny kształt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" name="Dowolny kształt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" name="Dowolny kształt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" name="Dowolny kształt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" name="Dowolny kształt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" name="Dowolny kształt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" name="Dowolny kształt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" name="Dowolny kształt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" name="Dowolny kształt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" name="Dowolny kształt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" name="Dowolny kształt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" name="Dowolny kształt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" name="Dowolny kształt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" name="Dowolny kształt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" name="Dowolny kształt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Dowolny kształt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Dowolny kształt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Dowolny kształt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Dowolny kształt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Dowolny kształt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Dowolny kształt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" name="Dowolny kształt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" name="Dowolny kształt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5" name="Dowolny kształt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6" name="Dowolny kształt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7" name="Dowolny kształt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8" name="Dowolny kształt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9" name="Dowolny kształt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0" name="Dowolny kształt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1" name="Dowolny kształt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2" name="Dowolny kształt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" name="Dowolny kształt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4" name="Dowolny kształt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5" name="Dowolny kształt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6" name="Dowolny kształt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7" name="Dowolny kształt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8" name="Dowolny kształt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9" name="Dowolny kształt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0" name="Dowolny kształt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1" name="Dowolny kształt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2" name="Dowolny kształt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3" name="Dowolny kształt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4" name="Dowolny kształt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5" name="Dowolny kształt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6" name="Dowolny kształt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7" name="Dowolny kształt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8" name="Dowolny kształt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9" name="Dowolny kształt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Dowolny kształt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1" name="Dowolny kształt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2" name="Dowolny kształt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3" name="Dowolny kształt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4" name="Dowolny kształt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5" name="Dowolny kształt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6" name="Dowolny kształt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7" name="Dowolny kształt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8" name="Dowolny kształt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9" name="Dowolny kształt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0" name="Dowolny kształt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1" name="Dowolny kształt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2" name="Dowolny kształt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3" name="Dowolny kształt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4" name="Dowolny kształt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5" name="Dowolny kształt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6" name="Dowolny kształt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7" name="Dowolny kształt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8" name="Dowolny kształt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9" name="Dowolny kształt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0" name="Dowolny kształt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1" name="Dowolny kształt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2" name="Dowolny kształt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3" name="Dowolny kształt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4" name="Dowolny kształt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5" name="Dowolny kształt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6" name="Dowolny kształt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7" name="Dowolny kształt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8" name="Dowolny kształt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9" name="Dowolny kształt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0" name="Dowolny kształt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1" name="Dowolny kształt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2" name="Dowolny kształt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93" name="Grupa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Dowolny kształt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5" name="Dowolny kształt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6" name="Dowolny kształt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7" name="Dowolny kształt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8" name="Dowolny kształt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9" name="Dowolny kształt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0" name="Dowolny kształt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1" name="Dowolny kształt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2" name="Dowolny kształt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3" name="Dowolny kształt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4" name="Dowolny kształt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5" name="Dowolny kształt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6" name="Dowolny kształt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7" name="Dowolny kształt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8" name="Dowolny kształt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9" name="Dowolny kształt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0" name="Dowolny kształt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1" name="Dowolny kształt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2" name="Dowolny kształt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3" name="Dowolny kształt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4" name="Dowolny kształt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5" name="Dowolny kształt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6" name="Dowolny kształt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7" name="Dowolny kształt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8" name="Dowolny kształt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9" name="Dowolny kształt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0" name="Dowolny kształt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1" name="Dowolny kształt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2" name="Dowolny kształt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3" name="Dowolny kształt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4" name="Dowolny kształt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5" name="Dowolny kształt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6" name="Dowolny kształt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7" name="Dowolny kształt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8" name="Dowolny kształt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9" name="Dowolny kształt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0" name="Dowolny kształt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1" name="Dowolny kształt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2" name="Dowolny kształt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3" name="Dowolny kształt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4" name="Dowolny kształt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5" name="Dowolny kształt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6" name="Dowolny kształt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7" name="Dowolny kształt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8" name="Dowolny kształt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9" name="Dowolny kształt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0" name="Dowolny kształt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1" name="Dowolny kształt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2" name="Dowolny kształt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3" name="Dowolny kształt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4" name="Dowolny kształt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5" name="Dowolny kształt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6" name="Dowolny kształt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7" name="Dowolny kształt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8" name="Dowolny kształt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9" name="Dowolny kształt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0" name="Dowolny kształt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1" name="Dowolny kształt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2" name="Dowolny kształt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3" name="Dowolny kształt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4" name="Dowolny kształt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5" name="Dowolny kształt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6" name="Dowolny kształt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7" name="Dowolny kształt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8" name="Dowolny kształt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9" name="Dowolny kształt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0" name="Dowolny kształt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1" name="Dowolny kształt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2" name="Dowolny kształt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3" name="Dowolny kształt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4" name="Dowolny kształt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5" name="Dowolny kształt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6" name="Dowolny kształt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7" name="Dowolny kształt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8" name="Dowolny kształt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9" name="Dowolny kształt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0" name="Dowolny kształt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1" name="Dowolny kształt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2" name="Dowolny kształt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3" name="Dowolny kształt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4" name="Dowolny kształt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5" name="Dowolny kształt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6" name="Dowolny kształt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177" name="Grupa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Dowolny kształt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9" name="Dowolny kształt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0" name="Dowolny kształt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1" name="Dowolny kształt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2" name="Dowolny kształt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3" name="Dowolny kształt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4" name="Dowolny kształt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5" name="Dowolny kształt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6" name="Dowolny kształt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7" name="Dowolny kształt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8" name="Dowolny kształt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9" name="Dowolny kształt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0" name="Dowolny kształt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1" name="Dowolny kształt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2" name="Dowolny kształt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3" name="Dowolny kształt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4" name="Dowolny kształt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5" name="Dowolny kształt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6" name="Dowolny kształt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7" name="Dowolny kształt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8" name="Dowolny kształt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9" name="Dowolny kształt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0" name="Dowolny kształt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1" name="Dowolny kształt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2" name="Dowolny kształt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3" name="Dowolny kształt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4" name="Dowolny kształt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5" name="Dowolny kształt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6" name="Dowolny kształt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7" name="Dowolny kształt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8" name="Dowolny kształt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9" name="Dowolny kształt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0" name="Dowolny kształt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1" name="Dowolny kształt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2" name="Dowolny kształt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3" name="Dowolny kształt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4" name="Dowolny kształt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5" name="Dowolny kształt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6" name="Dowolny kształt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7" name="Dowolny kształt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8" name="Dowolny kształt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9" name="Dowolny kształt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0" name="Dowolny kształt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1" name="Dowolny kształt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2" name="Dowolny kształt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3" name="Dowolny kształt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4" name="Dowolny kształt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5" name="Dowolny kształt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6" name="Dowolny kształt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7" name="Dowolny kształt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8" name="Dowolny kształt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9" name="Dowolny kształt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0" name="Dowolny kształt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1" name="Dowolny kształt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2" name="Dowolny kształt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3" name="Dowolny kształt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4" name="Dowolny kształt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5" name="Dowolny kształt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6" name="Dowolny kształt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7" name="Dowolny kształt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8" name="Dowolny kształt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9" name="Dowolny kształt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0" name="Dowolny kształt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1" name="Dowolny kształt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2" name="Dowolny kształt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3" name="Dowolny kształt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4" name="Dowolny kształt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5" name="Dowolny kształt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6" name="Dowolny kształt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7" name="Dowolny kształt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8" name="Dowolny kształt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9" name="Dowolny kształt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0" name="Dowolny kształt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1" name="Dowolny kształt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2" name="Dowolny kształt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3" name="Dowolny kształt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4" name="Dowolny kształt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5" name="Dowolny kształt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6" name="Dowolny kształt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7" name="Dowolny kształt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8" name="Dowolny kształt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9" name="Dowolny kształt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260" name="Grupa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Dowolny kształt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2" name="Dowolny kształt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3" name="Dowolny kształt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4" name="Dowolny kształt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5" name="Dowolny kształt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6" name="Dowolny kształt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7" name="Dowolny kształt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8" name="Dowolny kształt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9" name="Dowolny kształt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0" name="Dowolny kształt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1" name="Dowolny kształt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2" name="Dowolny kształt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3" name="Dowolny kształt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Dowolny kształt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5" name="Dowolny kształt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6" name="Dowolny kształt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7" name="Dowolny kształt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Dowolny kształt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9" name="Dowolny kształt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0" name="Dowolny kształt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1" name="Dowolny kształt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2" name="Dowolny kształt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3" name="Dowolny kształt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4" name="Dowolny kształt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Dowolny kształt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Dowolny kształt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7" name="Dowolny kształt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8" name="Dowolny kształt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289" name="Grupa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Dowolny kształt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2" name="Dowolny kształt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3" name="Dowolny kształt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4" name="Dowolny kształt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5" name="Dowolny kształt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6" name="Dowolny kształt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7" name="Dowolny kształt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8" name="Dowolny kształt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9" name="Dowolny kształt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0" name="Dowolny kształt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1" name="Dowolny kształt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2" name="Dowolny kształt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3" name="Dowolny kształt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4" name="Dowolny kształt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5" name="Dowolny kształt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6" name="Dowolny kształt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7" name="Dowolny kształt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8" name="Dowolny kształt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9" name="Dowolny kształt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310" name="Dowolny kształt 52"/>
          <p:cNvSpPr>
            <a:spLocks/>
          </p:cNvSpPr>
          <p:nvPr/>
        </p:nvSpPr>
        <p:spPr bwMode="auto">
          <a:xfrm>
            <a:off x="0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311" name="Grupa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Dowolny kształt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3" name="Dowolny kształt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4" name="Dowolny kształt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5" name="Dowolny kształt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6" name="Dowolny kształt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7" name="Dowolny kształt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8" name="Dowolny kształt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9" name="Dowolny kształt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0" name="Dowolny kształt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1" name="Dowolny kształt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2" name="Dowolny kształt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3" name="Dowolny kształt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4" name="Dowolny kształt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5" name="Dowolny kształt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6" name="Dowolny kształt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7" name="Dowolny kształt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8" name="Dowolny kształt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9" name="Dowolny kształt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0" name="Dowolny kształt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1" name="Dowolny kształt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2" name="Dowolny kształt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3" name="Dowolny kształt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4" name="Dowolny kształt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5" name="Dowolny kształt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6" name="Dowolny kształt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7" name="Dowolny kształt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8" name="Dowolny kształt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9" name="Dowolny kształt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0" name="Dowolny kształt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1" name="Dowolny kształt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2" name="Dowolny kształt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3" name="Dowolny kształt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4" name="Dowolny kształt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5" name="Dowolny kształt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6" name="Dowolny kształt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7" name="Dowolny kształt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348" name="Grupa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Grup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Dowolny kształt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76" name="Dowolny kształt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77" name="Dowolny kształt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78" name="Dowolny kształt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79" name="Dowolny kształt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80" name="Dowolny kształt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81" name="Dowolny kształt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82" name="Dowolny kształt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83" name="Dowolny kształt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84" name="Dowolny kształt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85" name="Dowolny kształt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86" name="Dowolny kształt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87" name="Dowolny kształt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88" name="Dowolny kształt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89" name="Dowolny kształt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90" name="Dowolny kształt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91" name="Dowolny kształt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92" name="Dowolny kształt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93" name="Dowolny kształt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94" name="Dowolny kształt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95" name="Dowolny kształt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96" name="Dowolny kształt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97" name="Dowolny kształt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98" name="Dowolny kształt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99" name="Dowolny kształt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00" name="Dowolny kształt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01" name="Dowolny kształt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02" name="Dowolny kształt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03" name="Dowolny kształt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04" name="Dowolny kształt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05" name="Dowolny kształt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06" name="Dowolny kształt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07" name="Dowolny kształt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08" name="Dowolny kształt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09" name="Dowolny kształt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10" name="Dowolny kształt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11" name="Dowolny kształt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12" name="Dowolny kształt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13" name="Dowolny kształt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14" name="Dowolny kształt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15" name="Dowolny kształt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16" name="Dowolny kształt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17" name="Dowolny kształt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18" name="Dowolny kształt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19" name="Dowolny kształt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20" name="Dowolny kształt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421" name="Dowolny kształt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</p:grpSp>
        <p:grpSp>
          <p:nvGrpSpPr>
            <p:cNvPr id="350" name="Grup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Dowolny kształt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67" name="Dowolny kształt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68" name="Dowolny kształt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69" name="Dowolny kształt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70" name="Dowolny kształt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71" name="Dowolny kształt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72" name="Dowolny kształt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73" name="Dowolny kształt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74" name="Dowolny kształt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</p:grpSp>
        <p:grpSp>
          <p:nvGrpSpPr>
            <p:cNvPr id="351" name="Grup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Dowolny kształt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60" name="Dowolny kształt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61" name="Dowolny kształt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62" name="Dowolny kształt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63" name="Dowolny kształt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64" name="Dowolny kształt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65" name="Dowolny kształt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</p:grpSp>
        <p:grpSp>
          <p:nvGrpSpPr>
            <p:cNvPr id="352" name="Grup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Dowolny kształt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54" name="Dowolny kształt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55" name="Dowolny kształt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56" name="Dowolny kształt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57" name="Dowolny kształt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58" name="Dowolny kształt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</p:grpSp>
      </p:grpSp>
      <p:grpSp>
        <p:nvGrpSpPr>
          <p:cNvPr id="422" name="Grupa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Dowolny kształt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24" name="Dowolny kształt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25" name="Dowolny kształt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26" name="Dowolny kształt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27" name="Dowolny kształt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28" name="Dowolny kształt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29" name="Dowolny kształt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0" name="Dowolny kształt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431" name="Grupa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Dowolny kształt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3" name="Dowolny kształt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4" name="Dowolny kształt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5" name="Dowolny kształt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6" name="Dowolny kształt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7" name="Dowolny kształt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8" name="Dowolny kształt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9" name="Dowolny kształt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440" name="Grupa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Dowolny kształt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42" name="Dowolny kształt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43" name="Dowolny kształt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44" name="Dowolny kształt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45" name="Dowolny kształt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46" name="Dowolny kształt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47" name="Dowolny kształt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48" name="Dowolny kształt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BB9-27D7-4B7D-B314-FEB9FB9651E8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43BC-72C2-4913-9D1B-673839A723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BB9-27D7-4B7D-B314-FEB9FB9651E8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43BC-72C2-4913-9D1B-673839A723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BB9-27D7-4B7D-B314-FEB9FB9651E8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43BC-72C2-4913-9D1B-673839A723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BB9-27D7-4B7D-B314-FEB9FB9651E8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43BC-72C2-4913-9D1B-673839A723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8" name="Dowolny kształt 51"/>
          <p:cNvSpPr>
            <a:spLocks/>
          </p:cNvSpPr>
          <p:nvPr/>
        </p:nvSpPr>
        <p:spPr bwMode="auto">
          <a:xfrm>
            <a:off x="0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Dowolny kształt 51"/>
          <p:cNvSpPr>
            <a:spLocks/>
          </p:cNvSpPr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10" name="Grupa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Dowolny kształt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" name="Dowolny kształt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" name="Dowolny kształt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" name="Dowolny kształt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" name="Dowolny kształt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" name="Dowolny kształt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" name="Dowolny kształt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" name="Dowolny kształt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Dowolny kształt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" name="Dowolny kształt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" name="Dowolny kształt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" name="Dowolny kształt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" name="Dowolny kształt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" name="Dowolny kształt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26" name="Grupa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Dowolny kształt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Dowolny kształt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Dowolny kształt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Dowolny kształt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Dowolny kształt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Dowolny kształt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" name="Dowolny kształt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34" name="Grupa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Dowolny kształt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6" name="Dowolny kształt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7" name="Dowolny kształt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8" name="Dowolny kształt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9" name="Dowolny kształt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0" name="Dowolny kształt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1" name="Dowolny kształt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2" name="Dowolny kształt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43" name="Grupa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Dowolny kształt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5" name="Dowolny kształt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6" name="Dowolny kształt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7" name="Dowolny kształt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8" name="Dowolny kształt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9" name="Dowolny kształt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0" name="Dowolny kształt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1" name="Dowolny kształt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52" name="Grupa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Dowolny kształt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4" name="Dowolny kształt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5" name="Dowolny kształt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6" name="Dowolny kształt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7" name="Dowolny kształt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8" name="Dowolny kształt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9" name="Dowolny kształt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Dowolny kształt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grpSp>
        <p:nvGrpSpPr>
          <p:cNvPr id="61" name="Grupa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Dowolny kształt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3" name="Dowolny kształt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4" name="Dowolny kształt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5" name="Dowolny kształt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6" name="Dowolny kształt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7" name="Dowolny kształt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8" name="Dowolny kształt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9" name="Dowolny kształt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B70CBB9-27D7-4B7D-B314-FEB9FB9651E8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C5643BC-72C2-4913-9D1B-673839A723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28794" y="1214422"/>
            <a:ext cx="7020314" cy="2263258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2FF0"/>
                </a:solidFill>
              </a:rPr>
              <a:t>Sześćdziesiąty pierwszy </a:t>
            </a:r>
            <a:r>
              <a:rPr lang="pl-PL" sz="4000" dirty="0" smtClean="0">
                <a:solidFill>
                  <a:srgbClr val="FF2FF0"/>
                </a:solidFill>
              </a:rPr>
              <a:t>jubileusz </a:t>
            </a:r>
            <a:br>
              <a:rPr lang="pl-PL" sz="4000" dirty="0" smtClean="0">
                <a:solidFill>
                  <a:srgbClr val="FF2FF0"/>
                </a:solidFill>
              </a:rPr>
            </a:br>
            <a:r>
              <a:rPr lang="pl-PL" sz="4000" b="1" dirty="0" smtClean="0">
                <a:solidFill>
                  <a:srgbClr val="FF2FF0"/>
                </a:solidFill>
              </a:rPr>
              <a:t>Sześćdziesiątej Pierwszej</a:t>
            </a:r>
            <a:endParaRPr lang="pl-PL" sz="4000" b="1" dirty="0">
              <a:solidFill>
                <a:srgbClr val="FF2FF0"/>
              </a:solidFill>
            </a:endParaRPr>
          </a:p>
        </p:txBody>
      </p:sp>
    </p:spTree>
  </p:cSld>
  <p:clrMapOvr>
    <a:masterClrMapping/>
  </p:clrMapOvr>
  <p:transition spd="med" advTm="4000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6470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4176464" cy="299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/>
          <p:cNvSpPr txBox="1"/>
          <p:nvPr/>
        </p:nvSpPr>
        <p:spPr>
          <a:xfrm>
            <a:off x="571472" y="857233"/>
            <a:ext cx="8249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7030A0"/>
                </a:solidFill>
              </a:rPr>
              <a:t>Dyrektorzy SP nr 61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Pierwszym dyrektorem Szkoły w latach 1956-1966 był Pan </a:t>
            </a:r>
            <a:r>
              <a:rPr lang="pl-PL" sz="2400" b="1" u="sng" dirty="0" smtClean="0"/>
              <a:t>Zygmunt Pruski.</a:t>
            </a:r>
          </a:p>
          <a:p>
            <a:r>
              <a:rPr lang="pl-PL" sz="2400" dirty="0" smtClean="0"/>
              <a:t>Jego zastępcami byli: A. </a:t>
            </a:r>
            <a:r>
              <a:rPr lang="pl-PL" sz="2400" dirty="0" err="1" smtClean="0"/>
              <a:t>Wierkowski</a:t>
            </a:r>
            <a:r>
              <a:rPr lang="pl-PL" sz="2400" dirty="0" smtClean="0"/>
              <a:t>, J. </a:t>
            </a:r>
            <a:r>
              <a:rPr lang="pl-PL" sz="2400" dirty="0" err="1" smtClean="0"/>
              <a:t>Maśniak</a:t>
            </a:r>
            <a:r>
              <a:rPr lang="pl-PL" sz="2400" dirty="0" smtClean="0"/>
              <a:t>, Z. Zarzycka</a:t>
            </a:r>
          </a:p>
          <a:p>
            <a:r>
              <a:rPr lang="pl-PL" sz="2800" dirty="0" smtClean="0">
                <a:solidFill>
                  <a:srgbClr val="FF0000"/>
                </a:solidFill>
              </a:rPr>
              <a:t>                           </a:t>
            </a:r>
          </a:p>
          <a:p>
            <a:r>
              <a:rPr lang="pl-PL" sz="2400" dirty="0" smtClean="0">
                <a:solidFill>
                  <a:srgbClr val="FF0000"/>
                </a:solidFill>
              </a:rPr>
              <a:t>                          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427984" y="508518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Dyrektor Z. Pruski </a:t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>z nauczycielkami przed szkołą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67544" y="58052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Zdjęcie </a:t>
            </a:r>
            <a:br>
              <a:rPr lang="pl-PL" sz="1400" dirty="0" smtClean="0"/>
            </a:br>
            <a:r>
              <a:rPr lang="pl-PL" sz="1400" dirty="0" smtClean="0"/>
              <a:t>z http://slideplayer.pl/slide/429908/</a:t>
            </a:r>
            <a:endParaRPr lang="pl-PL" sz="1400" dirty="0"/>
          </a:p>
        </p:txBody>
      </p:sp>
    </p:spTree>
  </p:cSld>
  <p:clrMapOvr>
    <a:masterClrMapping/>
  </p:clrMapOvr>
  <p:transition spd="med" advTm="1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83568" y="40466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W latach 1966-1985 dyrektorem była Pani Teresa Bukowska, a jej zastępcami byli: H. </a:t>
            </a:r>
            <a:r>
              <a:rPr lang="pl-PL" dirty="0" err="1" smtClean="0"/>
              <a:t>Możdżyńska</a:t>
            </a:r>
            <a:r>
              <a:rPr lang="pl-PL" dirty="0" smtClean="0"/>
              <a:t>, I. </a:t>
            </a:r>
            <a:r>
              <a:rPr lang="pl-PL" dirty="0" err="1" smtClean="0"/>
              <a:t>Dziduch</a:t>
            </a:r>
            <a:r>
              <a:rPr lang="pl-PL" dirty="0" smtClean="0"/>
              <a:t>, S. Gul, A. Bochenek, </a:t>
            </a:r>
            <a:br>
              <a:rPr lang="pl-PL" dirty="0" smtClean="0"/>
            </a:br>
            <a:r>
              <a:rPr lang="pl-PL" dirty="0" smtClean="0"/>
              <a:t>Z. Trojanowska.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 latach 1985-1986 – Elżbieta Goworek, zastępca Z. Trojanowska.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 latach 1986-1991 – Bożena </a:t>
            </a:r>
            <a:r>
              <a:rPr lang="pl-PL" dirty="0" err="1" smtClean="0"/>
              <a:t>Trytek</a:t>
            </a:r>
            <a:r>
              <a:rPr lang="pl-PL" dirty="0" smtClean="0"/>
              <a:t>, zastępca Z. Trojanowska.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 latach 1991-2014 – Dorota Głowacz, zastępca R. </a:t>
            </a:r>
            <a:r>
              <a:rPr lang="pl-PL" dirty="0" err="1" smtClean="0"/>
              <a:t>Wrotniak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6" name="Picture 2" descr="Znalezione obrazy dla zapytania dorota głowacz dyrek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492896"/>
            <a:ext cx="4383147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le tekstowe 4"/>
          <p:cNvSpPr txBox="1"/>
          <p:nvPr/>
        </p:nvSpPr>
        <p:spPr>
          <a:xfrm>
            <a:off x="2051720" y="53732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Pani D. Głowacz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211960" y="5657671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z: https://klubsurma.wordpress.com/2012/10/27/otwarcie-kursu-komputerowego-dla-seniorow-z-udzialem-burmistrza-ochoty/</a:t>
            </a:r>
            <a:endParaRPr lang="pl-PL" dirty="0"/>
          </a:p>
        </p:txBody>
      </p:sp>
    </p:spTree>
  </p:cSld>
  <p:clrMapOvr>
    <a:masterClrMapping/>
  </p:clrMapOvr>
  <p:transition spd="med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457200"/>
            <a:ext cx="7323152" cy="1027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Obecnie Dyrektorem Szkoły jest  Pani </a:t>
            </a:r>
            <a:r>
              <a:rPr lang="pl-PL" b="1" u="sng" dirty="0" smtClean="0"/>
              <a:t>Renata </a:t>
            </a:r>
            <a:r>
              <a:rPr lang="pl-PL" b="1" u="sng" dirty="0" err="1" smtClean="0"/>
              <a:t>Wrotniak</a:t>
            </a:r>
            <a:r>
              <a:rPr lang="pl-PL" dirty="0" smtClean="0"/>
              <a:t>, a jej zastępcą jest Pan </a:t>
            </a:r>
            <a:r>
              <a:rPr lang="pl-PL" b="1" u="sng" dirty="0" smtClean="0"/>
              <a:t>Gerard Cieślak.</a:t>
            </a:r>
          </a:p>
          <a:p>
            <a:pPr>
              <a:buNone/>
            </a:pPr>
            <a:r>
              <a:rPr lang="pl-PL" b="1" u="sng" dirty="0" smtClean="0"/>
              <a:t> 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635896" y="63813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Część Rady Pedagogicznej, rok 2015</a:t>
            </a:r>
            <a:endParaRPr lang="pl-PL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803801" cy="455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129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86742" cy="1214446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7030A0"/>
                </a:solidFill>
              </a:rPr>
              <a:t>Zygmunt Pruski</a:t>
            </a:r>
            <a:endParaRPr lang="pl-PL" sz="3600" dirty="0">
              <a:solidFill>
                <a:srgbClr val="7030A0"/>
              </a:solidFill>
            </a:endParaRPr>
          </a:p>
        </p:txBody>
      </p:sp>
      <p:pic>
        <p:nvPicPr>
          <p:cNvPr id="5" name="Symbol zastępczy zawartości 4" descr="2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1500174"/>
            <a:ext cx="2714644" cy="41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5357850" cy="4286280"/>
          </a:xfrm>
        </p:spPr>
        <p:txBody>
          <a:bodyPr>
            <a:normAutofit fontScale="85000" lnSpcReduction="20000"/>
          </a:bodyPr>
          <a:lstStyle/>
          <a:p>
            <a:r>
              <a:rPr lang="pl-PL" sz="2200" dirty="0" smtClean="0"/>
              <a:t>Warto podkreślić, że pierwszy dyrektor Szkoły był znanym pedagogiem nie tylko u nas. Jego praca na rzecz dzieci i młodzieży została doceniona </a:t>
            </a:r>
            <a:br>
              <a:rPr lang="pl-PL" sz="2200" dirty="0" smtClean="0"/>
            </a:br>
            <a:r>
              <a:rPr lang="pl-PL" sz="2200" dirty="0" smtClean="0"/>
              <a:t>i w 1995 r. został patronem Szkoły w Rybnie, szkoły, w której wcześniej był kierownikiem.</a:t>
            </a:r>
          </a:p>
          <a:p>
            <a:r>
              <a:rPr lang="pl-PL" sz="2200" dirty="0" smtClean="0"/>
              <a:t>Zygmunt Pruski urodził się 2 marca 1901 r. </a:t>
            </a:r>
            <a:br>
              <a:rPr lang="pl-PL" sz="2200" dirty="0" smtClean="0"/>
            </a:br>
            <a:r>
              <a:rPr lang="pl-PL" sz="2200" dirty="0" smtClean="0"/>
              <a:t>w Chrząstowie, a zmarł 29 czerwca 1973 r.</a:t>
            </a:r>
          </a:p>
          <a:p>
            <a:r>
              <a:rPr lang="pl-PL" sz="2400" dirty="0" smtClean="0">
                <a:latin typeface="Times New Roman" pitchFamily="18" charset="0"/>
              </a:rPr>
              <a:t>„Zmobilizowany  w 1939 r. do wojska brał udział w kampanii wrześniowej. Po ucieczce z niewoli  niemieckiej wrócił  do Rybna i zaczął  w warunkach okupacyjnych  organizować tajne nauczanie. Codziennie przez okres całej okupacji  narażał  swoje życie  po to, żeby młodzież z naszego terenu  mogła zdobywać wiedzę mimo zakazu władz niemieckich” </a:t>
            </a:r>
            <a:br>
              <a:rPr lang="pl-PL" sz="2400" dirty="0" smtClean="0">
                <a:latin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</a:rPr>
              <a:t>(z http://slideplayer.pl/slide/429908/).</a:t>
            </a:r>
            <a:endParaRPr lang="pl-PL" sz="2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786446" y="5643578"/>
            <a:ext cx="2714644" cy="64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Zdjęcie ze strony: http://zsrybno.e-sochaczew.pl/media/tresc/o-naszym-patronie/5394/373</a:t>
            </a:r>
            <a:endParaRPr lang="pl-PL" sz="1200" dirty="0"/>
          </a:p>
        </p:txBody>
      </p:sp>
    </p:spTree>
  </p:cSld>
  <p:clrMapOvr>
    <a:masterClrMapping/>
  </p:clrMapOvr>
  <p:transition spd="med" advTm="2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457200"/>
            <a:ext cx="7755200" cy="59436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Mamy rok 2017. Minęło 61 lat. Szkoła tętni życiem. </a:t>
            </a:r>
          </a:p>
          <a:p>
            <a:pPr>
              <a:buNone/>
            </a:pPr>
            <a:r>
              <a:rPr lang="pl-PL" dirty="0" smtClean="0"/>
              <a:t>Uczniowie poznają świat nie tylko dzięki książkom i filmom, ale także biorą udział w różnych projektach. Organizowane są wycieczki, najbardziej lubiana przez dzieci forma nauki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5280587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437112"/>
            <a:ext cx="2987377" cy="22405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1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830" y="2276872"/>
            <a:ext cx="6108170" cy="45811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32564" cy="35010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332656"/>
            <a:ext cx="85689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400" dirty="0" smtClean="0">
                <a:solidFill>
                  <a:srgbClr val="7030A0"/>
                </a:solidFill>
              </a:rPr>
              <a:t>Szkoła we wspomnieniach dawnych uczniów</a:t>
            </a:r>
            <a:endParaRPr lang="pl-PL" sz="3400" dirty="0">
              <a:solidFill>
                <a:srgbClr val="7030A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980728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„Szkoła ta od początku miała bardzo wysoki poziom. (…)to była jedyna szkoła podstawowa, która W ROKU 1956 OBOWIĄZKOWO UCZYŁA dwóch języków: rosyjskiego I FRANCUSKIEGO. W 1956, JĘZYK ZACHODNIEGO PAŃSTWA. Poza tym w szkole było zorganizowane koło fotograficzne, które zabezpieczało sprzęt i chemikalia do procesowania. Zajęcia prowadził pan </a:t>
            </a:r>
            <a:r>
              <a:rPr lang="pl-PL" dirty="0" err="1" smtClean="0"/>
              <a:t>Wierkowski</a:t>
            </a:r>
            <a:r>
              <a:rPr lang="pl-PL" dirty="0" smtClean="0"/>
              <a:t>. Ponadto była dobrze wyposażona stolarnia dla zajęć praktycznych, a także gabinety fizyczny I chemiczny. (…) Zimą na boisku wylewano wodę i mieliśmy otwarte lodowisko aż do 8  wieczór. Codziennie”. (https://nk.pl/szkola/44384/klasa/2/forum/1 ) 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59632" y="3501008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„Wtedy to nawet zdjęcie wejścia do naszej szkoły było w podręczniku biologii dla klas VI ogólnopolskim!”</a:t>
            </a:r>
          </a:p>
          <a:p>
            <a:r>
              <a:rPr lang="pl-PL" dirty="0" smtClean="0"/>
              <a:t>„Zdjęcie naszej 61-szej w podręczniku miało taki podpis: „Ta szkoła otoczona jest zielenią. A jak wygląda Twoja szkoła?" Wszyscy oczywiście dopisywaliśmy: "Tak samo". :))))”(https://nk.pl/szkola/44384/galeria/5)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39552" y="5013176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„Wspomnienia ze szkoły, to obserwowanie budującego się domu mieszkalnego po drugiej stronie Białobrzeskiej i przez pewien czas seanse filmowe w sali gimnastycznej. Pamiętam, jak z otwartymi </a:t>
            </a:r>
            <a:br>
              <a:rPr lang="pl-PL" dirty="0" smtClean="0"/>
            </a:br>
            <a:r>
              <a:rPr lang="pl-PL" dirty="0" smtClean="0"/>
              <a:t>z emocji ustami oglądaliśmy </a:t>
            </a:r>
            <a:r>
              <a:rPr lang="pl-PL" i="1" dirty="0" err="1" smtClean="0"/>
              <a:t>Godzillę</a:t>
            </a:r>
            <a:r>
              <a:rPr lang="pl-PL" dirty="0" smtClean="0"/>
              <a:t>. Kolejne, to mój udział </a:t>
            </a:r>
            <a:br>
              <a:rPr lang="pl-PL" dirty="0" smtClean="0"/>
            </a:br>
            <a:r>
              <a:rPr lang="pl-PL" dirty="0" smtClean="0"/>
              <a:t>w kręceniu filmu oświatowego </a:t>
            </a:r>
            <a:r>
              <a:rPr lang="pl-PL" i="1" dirty="0" smtClean="0"/>
              <a:t>Higiena w szkole”</a:t>
            </a:r>
            <a:r>
              <a:rPr lang="pl-PL" dirty="0" smtClean="0"/>
              <a:t> (http://nk.pl/szkola/44384/klasa/2/forum/3)</a:t>
            </a:r>
            <a:endParaRPr lang="pl-PL" dirty="0"/>
          </a:p>
        </p:txBody>
      </p:sp>
    </p:spTree>
  </p:cSld>
  <p:clrMapOvr>
    <a:masterClrMapping/>
  </p:clrMapOvr>
  <p:transition spd="med" advTm="71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476672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„(…) pamiętam z tamtych lat, siedzenie w świetlicy po lekcjach w I </a:t>
            </a:r>
            <a:r>
              <a:rPr lang="pl-PL" dirty="0" err="1" smtClean="0"/>
              <a:t>i</a:t>
            </a:r>
            <a:r>
              <a:rPr lang="pl-PL" dirty="0" smtClean="0"/>
              <a:t> II klasie, szkolnego stomatologa z bormaszyną na pedał, bibliotekę, która była dla mnie najpiękniejszym miejscem w całej szkole... </a:t>
            </a:r>
            <a:br>
              <a:rPr lang="pl-PL" dirty="0" smtClean="0"/>
            </a:br>
            <a:r>
              <a:rPr lang="pl-PL" dirty="0" smtClean="0"/>
              <a:t>Działała drużyna harcerska i zuchowa, nawet do niej należałam, zuchy nazywały się Muchomorki i na chustach miały naszyte białe kropki, na obozy harcerskie jeździło się na Mazury, nad jezioro </a:t>
            </a:r>
            <a:r>
              <a:rPr lang="pl-PL" dirty="0" err="1" smtClean="0"/>
              <a:t>Łaśmiady</a:t>
            </a:r>
            <a:r>
              <a:rPr lang="pl-PL" dirty="0" smtClean="0"/>
              <a:t>, w okolice Ełku. </a:t>
            </a:r>
            <a:br>
              <a:rPr lang="pl-PL" dirty="0" smtClean="0"/>
            </a:br>
            <a:r>
              <a:rPr lang="pl-PL" dirty="0" smtClean="0"/>
              <a:t>Przez krótki czas w ósmej klasie mieliśmy nauczycielkę historii, która mówiła o wojnie 1920 r., o agresji ZSRR 17 września, ale potem została zwolniona.” (https://nk.pl/szkola/44384/klasa/2/forum/3)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55576" y="3212976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„Mieliśmy wspaniałych, jeszcze przedwojennych nauczycieli, którzy naprawdę chcieli nas uczyć i nauczyli nas wielu ciekawych rzeczy. </a:t>
            </a:r>
            <a:br>
              <a:rPr lang="pl-PL" dirty="0" smtClean="0"/>
            </a:br>
            <a:r>
              <a:rPr lang="pl-PL" dirty="0" smtClean="0"/>
              <a:t>Szkoła tętniła także życiem pozalekcyjnym (…)</a:t>
            </a:r>
            <a:br>
              <a:rPr lang="pl-PL" dirty="0" smtClean="0"/>
            </a:br>
            <a:r>
              <a:rPr lang="pl-PL" dirty="0" smtClean="0"/>
              <a:t>Pan od </a:t>
            </a:r>
            <a:r>
              <a:rPr lang="pl-PL" dirty="0" err="1" smtClean="0"/>
              <a:t>WueFu</a:t>
            </a:r>
            <a:r>
              <a:rPr lang="pl-PL" dirty="0" smtClean="0"/>
              <a:t> prowadził kółka sportowe na dużej i funkcjonalnej sali gimnastycznej. </a:t>
            </a:r>
            <a:br>
              <a:rPr lang="pl-PL" dirty="0" smtClean="0"/>
            </a:br>
            <a:r>
              <a:rPr lang="pl-PL" dirty="0" smtClean="0"/>
              <a:t>Gdy przychodziła zima na wewnętrznym dziedzińcu szkoły Pan Woźny wraz </a:t>
            </a:r>
            <a:br>
              <a:rPr lang="pl-PL" dirty="0" smtClean="0"/>
            </a:br>
            <a:r>
              <a:rPr lang="pl-PL" dirty="0" smtClean="0"/>
              <a:t>z uczniami przygotowywał teren pod lodowisko - robił śnieżne bandy, a myśmy potem wylewali wodę. Dziedziniec miał oświetlenie. Wieczorem stawiało się gramofon w oknie i puszczało muzykę. Bilety były po 1 zł. Była wypożyczalnia łyżew. Woźna, zwana ciocią, szykowała nam coś do picia i jedzenia i pilnowała porządku. I wszystko grało”  (https://nk.pl/szkola/44384/klasa/2/forum/1)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63688" y="652534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Cytaty pochodzą z forum szkolnego Naszej klasy, dostęp 08.05.2017</a:t>
            </a:r>
            <a:endParaRPr lang="pl-PL" dirty="0"/>
          </a:p>
        </p:txBody>
      </p:sp>
    </p:spTree>
  </p:cSld>
  <p:clrMapOvr>
    <a:masterClrMapping/>
  </p:clrMapOvr>
  <p:transition spd="med" advTm="75000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FOTKI\15-06-26 koniec roku\DSC01559.jpg"/>
          <p:cNvPicPr>
            <a:picLocks noChangeAspect="1" noChangeArrowheads="1"/>
          </p:cNvPicPr>
          <p:nvPr/>
        </p:nvPicPr>
        <p:blipFill>
          <a:blip r:embed="rId2" cstate="print"/>
          <a:srcRect b="12918"/>
          <a:stretch>
            <a:fillRect/>
          </a:stretch>
        </p:blipFill>
        <p:spPr bwMode="auto">
          <a:xfrm>
            <a:off x="1595457" y="404664"/>
            <a:ext cx="5954707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971600" y="465313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</a:rPr>
              <a:t>Czekamy na kolejne 61 lat naszej Szkoły.</a:t>
            </a:r>
            <a:endParaRPr lang="pl-PL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856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132856"/>
            <a:ext cx="6336704" cy="2491602"/>
          </a:xfrm>
        </p:spPr>
        <p:txBody>
          <a:bodyPr>
            <a:normAutofit fontScale="90000"/>
          </a:bodyPr>
          <a:lstStyle/>
          <a:p>
            <a:pPr algn="l"/>
            <a:r>
              <a:rPr lang="pl-PL" sz="2000" dirty="0" smtClean="0"/>
              <a:t>Źródła:</a:t>
            </a:r>
            <a:br>
              <a:rPr lang="pl-PL" sz="2000" dirty="0" smtClean="0"/>
            </a:br>
            <a:r>
              <a:rPr lang="pl-PL" sz="2000" dirty="0" smtClean="0"/>
              <a:t>„Szkoła Podstawowa nr 61 w latach 1956-2005, Violetta Kossowska</a:t>
            </a:r>
            <a:br>
              <a:rPr lang="pl-PL" sz="2000" dirty="0" smtClean="0"/>
            </a:br>
            <a:r>
              <a:rPr lang="pl-PL" sz="2000" dirty="0" smtClean="0"/>
              <a:t>„Stolica” nr 36 z 2 IX 1956 r.</a:t>
            </a:r>
            <a:br>
              <a:rPr lang="pl-PL" sz="2000" dirty="0" smtClean="0"/>
            </a:br>
            <a:r>
              <a:rPr lang="pl-PL" sz="2000" dirty="0" smtClean="0"/>
              <a:t>„Stolica” nr 37 z 15 IX 1957 r.</a:t>
            </a:r>
            <a:br>
              <a:rPr lang="pl-PL" sz="2000" dirty="0" smtClean="0"/>
            </a:br>
            <a:r>
              <a:rPr lang="pl-PL" sz="2000" dirty="0" smtClean="0"/>
              <a:t>Forum szkolne Naszej klasy, dostęp 08.05.2017 r.</a:t>
            </a:r>
            <a:br>
              <a:rPr lang="pl-PL" sz="2000" dirty="0" smtClean="0"/>
            </a:br>
            <a:r>
              <a:rPr lang="pl-PL" sz="2000" dirty="0" smtClean="0"/>
              <a:t>http://slideplayer.pl/slide/429908, dostęp 05.05.2017 r.</a:t>
            </a:r>
            <a:br>
              <a:rPr lang="pl-PL" sz="2000" dirty="0" smtClean="0"/>
            </a:br>
            <a:r>
              <a:rPr lang="pl-PL" sz="2000" dirty="0" smtClean="0"/>
              <a:t>http://zsrybno.e-sochaczew.pl/media/tresc/o-naszym-patronie/5394/373, dostęp 03.05.2017 r.</a:t>
            </a:r>
            <a:br>
              <a:rPr lang="pl-PL" sz="2000" dirty="0" smtClean="0"/>
            </a:br>
            <a:r>
              <a:rPr lang="pl-PL" sz="2000" dirty="0" smtClean="0"/>
              <a:t>https://klubsurma.wordpress.com/2012/10/27/otwarcie-kursu-komputerowego-dla-seniorow-z-udzialem-burmistrza-ochoty/, dostęp 01.05.2017 r.</a:t>
            </a:r>
            <a:br>
              <a:rPr lang="pl-PL" sz="2000" dirty="0" smtClean="0"/>
            </a:br>
            <a:r>
              <a:rPr lang="pl-PL" sz="2000" dirty="0" smtClean="0"/>
              <a:t>http://szkola61.pl/</a:t>
            </a:r>
            <a:r>
              <a:rPr lang="pl-PL" sz="2000" dirty="0" err="1" smtClean="0"/>
              <a:t>content</a:t>
            </a:r>
            <a:r>
              <a:rPr lang="pl-PL" sz="2000" dirty="0" smtClean="0"/>
              <a:t>/</a:t>
            </a:r>
            <a:r>
              <a:rPr lang="pl-PL" sz="2000" dirty="0" err="1" smtClean="0"/>
              <a:t>view</a:t>
            </a:r>
            <a:r>
              <a:rPr lang="pl-PL" sz="2000" dirty="0" smtClean="0"/>
              <a:t>/86/77, dostęp 07.05.2017 r.</a:t>
            </a:r>
            <a:br>
              <a:rPr lang="pl-PL" sz="2000" dirty="0" smtClean="0"/>
            </a:br>
            <a:r>
              <a:rPr lang="pl-PL" sz="2000" dirty="0" smtClean="0"/>
              <a:t>http://stareplanymiast.pl/PM/WARSZAWA/ZL1944-508/, dostęp 03.05.2017 r.</a:t>
            </a:r>
            <a:br>
              <a:rPr lang="pl-PL" sz="2000" dirty="0" smtClean="0"/>
            </a:br>
            <a:r>
              <a:rPr lang="pl-PL" sz="2000" dirty="0" smtClean="0"/>
              <a:t>Album rodzinny K. Mareckiej</a:t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900" dirty="0" smtClean="0"/>
              <a:t/>
            </a:r>
            <a:br>
              <a:rPr lang="pl-PL" sz="900" dirty="0" smtClean="0"/>
            </a:br>
            <a:endParaRPr lang="pl-PL" sz="9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03848" y="5517232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Przygotowała</a:t>
            </a:r>
            <a:br>
              <a:rPr lang="pl-PL" sz="2800" dirty="0" smtClean="0">
                <a:solidFill>
                  <a:srgbClr val="FF0000"/>
                </a:solidFill>
              </a:rPr>
            </a:br>
            <a:r>
              <a:rPr lang="pl-PL" sz="2800" dirty="0" smtClean="0">
                <a:solidFill>
                  <a:srgbClr val="FF0000"/>
                </a:solidFill>
              </a:rPr>
              <a:t> Katarzyna Marecka, kl. </a:t>
            </a:r>
            <a:r>
              <a:rPr lang="pl-PL" sz="2800" dirty="0" err="1" smtClean="0">
                <a:solidFill>
                  <a:srgbClr val="FF0000"/>
                </a:solidFill>
              </a:rPr>
              <a:t>Vc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18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szkola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667281" cy="35004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170080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7030A0"/>
                </a:solidFill>
              </a:rPr>
              <a:t>Szkoła Podstawowa z Oddziałami Integracyjnymi Nr 61 </a:t>
            </a:r>
            <a:br>
              <a:rPr lang="pl-PL" dirty="0" smtClean="0">
                <a:solidFill>
                  <a:srgbClr val="7030A0"/>
                </a:solidFill>
              </a:rPr>
            </a:br>
            <a:r>
              <a:rPr lang="pl-PL" dirty="0" smtClean="0">
                <a:solidFill>
                  <a:srgbClr val="7030A0"/>
                </a:solidFill>
              </a:rPr>
              <a:t>im.  Juliana Przybosia</a:t>
            </a: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6" name="Symbol zastępczy zawartości 5" descr="2cba380524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19872" y="3501008"/>
            <a:ext cx="5256663" cy="3071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pole tekstowe 6"/>
          <p:cNvSpPr txBox="1"/>
          <p:nvPr/>
        </p:nvSpPr>
        <p:spPr>
          <a:xfrm>
            <a:off x="467544" y="47251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Rok 2017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236296" y="32129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Lata 50.</a:t>
            </a:r>
            <a:endParaRPr lang="pl-PL" dirty="0"/>
          </a:p>
        </p:txBody>
      </p:sp>
    </p:spTree>
  </p:cSld>
  <p:clrMapOvr>
    <a:masterClrMapping/>
  </p:clrMapOvr>
  <p:transition spd="med" advTm="8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260648"/>
            <a:ext cx="770485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7030A0"/>
                </a:solidFill>
              </a:rPr>
              <a:t>Historia Szkoły</a:t>
            </a:r>
          </a:p>
          <a:p>
            <a:endParaRPr lang="pl-PL" sz="2800" dirty="0" smtClean="0">
              <a:solidFill>
                <a:srgbClr val="7030A0"/>
              </a:solidFill>
            </a:endParaRPr>
          </a:p>
          <a:p>
            <a:r>
              <a:rPr lang="pl-PL" sz="2800" dirty="0" smtClean="0">
                <a:solidFill>
                  <a:srgbClr val="7030A0"/>
                </a:solidFill>
              </a:rPr>
              <a:t> </a:t>
            </a:r>
            <a:r>
              <a:rPr lang="pl-PL" sz="2800" dirty="0" smtClean="0"/>
              <a:t>„Skończyły się wakacje szkolne, napełniły się gwarem młodzieży opustoszałe przez dwa miesiące klasy i korytarze. (…) Równocześnie powstały nowe budynki szkolne. W tym roku dzieci stolicy otrzymały 16 nowych szkół podstawowych. Najwięcej bo aż 4 szkoły dostanie Mokotów, po dwie – Włochy i Grochów; Muranów, </a:t>
            </a:r>
            <a:r>
              <a:rPr lang="pl-PL" sz="2800" b="1" dirty="0" smtClean="0"/>
              <a:t>Ochota</a:t>
            </a:r>
            <a:r>
              <a:rPr lang="pl-PL" sz="2800" dirty="0" smtClean="0"/>
              <a:t>, Koło, Saska Kępa, Wilanów, Bemowo, Międzylesie, Henryków – po jednej.’’</a:t>
            </a:r>
          </a:p>
          <a:p>
            <a:r>
              <a:rPr lang="pl-PL" sz="2800" dirty="0" smtClean="0"/>
              <a:t>„Stolica” nr 36 z 2 IX 1956 r.</a:t>
            </a:r>
          </a:p>
          <a:p>
            <a:r>
              <a:rPr lang="pl-PL" sz="2800" b="1" dirty="0" smtClean="0"/>
              <a:t>Nasza Szkoła została otwarta 1 IX 1956 r.</a:t>
            </a:r>
          </a:p>
          <a:p>
            <a:endParaRPr lang="pl-PL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Tm="16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810724" cy="5300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467544" y="2606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Przedwojenne zdjęcie lotnicze obszaru, na którym teraz stoi nasza Szkoła. </a:t>
            </a:r>
            <a:endParaRPr lang="pl-PL" sz="2400" dirty="0"/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1"/>
            <a:ext cx="6000792" cy="5623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ole tekstowe 1"/>
          <p:cNvSpPr txBox="1"/>
          <p:nvPr/>
        </p:nvSpPr>
        <p:spPr>
          <a:xfrm>
            <a:off x="683568" y="188640"/>
            <a:ext cx="80648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7030A0"/>
                </a:solidFill>
              </a:rPr>
              <a:t>O naszej Szkole pisano w gazetach</a:t>
            </a:r>
          </a:p>
          <a:p>
            <a:endParaRPr lang="pl-PL" sz="1000" dirty="0" smtClean="0">
              <a:solidFill>
                <a:srgbClr val="FF0000"/>
              </a:solidFill>
            </a:endParaRPr>
          </a:p>
          <a:p>
            <a:r>
              <a:rPr lang="pl-PL" sz="2400" dirty="0" smtClean="0"/>
              <a:t>„Szkołę na Białobrzeskiej postawiono w rekordowym czasie 5 miesięcy! Ma 15 sal nauczania i 4 gabinety. Uczęszcza do niej 800 uczniów. </a:t>
            </a:r>
          </a:p>
          <a:p>
            <a:r>
              <a:rPr lang="pl-PL" sz="2400" dirty="0" smtClean="0"/>
              <a:t>A oto pierwsi uczniowie na pierwszej lekcji.’’</a:t>
            </a:r>
          </a:p>
          <a:p>
            <a:r>
              <a:rPr lang="pl-PL" sz="2400" dirty="0" smtClean="0"/>
              <a:t>„Stolica” nr 37 z 15 IX 1957</a:t>
            </a:r>
            <a:endParaRPr lang="pl-PL" sz="2400" dirty="0"/>
          </a:p>
        </p:txBody>
      </p:sp>
    </p:spTree>
  </p:cSld>
  <p:clrMapOvr>
    <a:masterClrMapping/>
  </p:clrMapOvr>
  <p:transition spd="med" advTm="19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358114" cy="5076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ole tekstowe 1"/>
          <p:cNvSpPr txBox="1"/>
          <p:nvPr/>
        </p:nvSpPr>
        <p:spPr>
          <a:xfrm>
            <a:off x="827584" y="0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„Do wykonawców w  szkole na Białobrzeskiej mają pretensje tylko chłopcy. Poręcze są takie ładne. Ale dlaczego co parę metrów naszpikowane kołeczkami?’’  </a:t>
            </a:r>
          </a:p>
          <a:p>
            <a:r>
              <a:rPr lang="pl-PL" sz="2400" dirty="0" smtClean="0"/>
              <a:t>„Stolica” nr 37 z 15 IX 1957 r.</a:t>
            </a:r>
            <a:endParaRPr lang="pl-PL" sz="2400" dirty="0"/>
          </a:p>
        </p:txBody>
      </p:sp>
    </p:spTree>
  </p:cSld>
  <p:clrMapOvr>
    <a:masterClrMapping/>
  </p:clrMapOvr>
  <p:transition spd="med" advTm="1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96986"/>
            <a:ext cx="5643602" cy="5461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/>
          <p:cNvSpPr txBox="1"/>
          <p:nvPr/>
        </p:nvSpPr>
        <p:spPr>
          <a:xfrm>
            <a:off x="395536" y="428604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„W szkole na Białobrzeskiej zdążono na czas nie tylko z budynkiem. Od pierwszego dnia wszystkie lekcje,  włącznie z fizyka idą normalnie. Lekcje fizyki są chyba najciekawsze?’’</a:t>
            </a:r>
          </a:p>
          <a:p>
            <a:r>
              <a:rPr lang="pl-PL" sz="2800" dirty="0" smtClean="0"/>
              <a:t> „Stolica” nr 37 z 15 IX 1957 r.</a:t>
            </a:r>
            <a:endParaRPr lang="pl-PL" sz="2800" dirty="0"/>
          </a:p>
        </p:txBody>
      </p:sp>
    </p:spTree>
  </p:cSld>
  <p:clrMapOvr>
    <a:masterClrMapping/>
  </p:clrMapOvr>
  <p:transition spd="med" advTm="13000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476672"/>
            <a:ext cx="770485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Od początku szkoła charakteryzowała się wysokim poziomem nauki. Pierwszy dyrektor P. Zygmunt Pruski dbał, żeby placówka była bardzo dobrze wyposażona. Działało w niej wiele kół zainteresowań, m.in. koło fotograficzne. Przed szkołą był ogródek. Każda z klas miała swój kawałek ziemi, o który dbała i uczyła się na nim uprawiania roślin. Pomagał w tym pierwszy pan woźny, Jerzy Poliński. W tamtych czasach w sekretariacie zarządzała Pani Irena </a:t>
            </a:r>
            <a:r>
              <a:rPr lang="pl-PL" sz="2400" dirty="0" err="1" smtClean="0"/>
              <a:t>Szemisowa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W roku 1959 zaczął działać samorząd szkolny, a w 1960 r. powstał Szczep 242 WDH.</a:t>
            </a:r>
          </a:p>
          <a:p>
            <a:r>
              <a:rPr lang="pl-PL" sz="2400" dirty="0" smtClean="0"/>
              <a:t>Rok 1992/93 to rok przełomowy. Podjęto inicjatywę integracji. „Pierwsza klasa integracyjna liczyła16 uczniów zdrowych i 4 niepełnosprawnych. Obok wychowawcy pracował drugi, wspierający go pedagog specjalny.” („Szkoła Podstawowa nr 61 w latach 1956-2005”, </a:t>
            </a:r>
            <a:br>
              <a:rPr lang="pl-PL" sz="2400" dirty="0" smtClean="0"/>
            </a:br>
            <a:r>
              <a:rPr lang="pl-PL" sz="2400" dirty="0" smtClean="0"/>
              <a:t>V. Kossowska)</a:t>
            </a:r>
            <a:endParaRPr lang="pl-PL" sz="2400" dirty="0"/>
          </a:p>
        </p:txBody>
      </p:sp>
    </p:spTree>
  </p:cSld>
  <p:clrMapOvr>
    <a:masterClrMapping/>
  </p:clrMapOvr>
  <p:transition spd="med" advTm="40000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404664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Dnia 2 czerwca 1973 r. odbyły się uroczystości nadania szkole imienia Juliana Przybosia. Wzięli w nich udział żona i córka poety oraz jego brat. Obecny też był A. </a:t>
            </a:r>
            <a:r>
              <a:rPr lang="pl-PL" sz="2000" dirty="0" err="1" smtClean="0"/>
              <a:t>Sandauer</a:t>
            </a:r>
            <a:r>
              <a:rPr lang="pl-PL" sz="2000" dirty="0" smtClean="0"/>
              <a:t> oraz przedstawiciele władz i administracji.</a:t>
            </a:r>
            <a:endParaRPr lang="pl-PL" sz="2000" dirty="0"/>
          </a:p>
        </p:txBody>
      </p:sp>
      <p:pic>
        <p:nvPicPr>
          <p:cNvPr id="2662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484784"/>
            <a:ext cx="1722722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3635896" y="162880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Julian Przyboś (1901-1970)</a:t>
            </a:r>
            <a:endParaRPr lang="pl-PL" dirty="0"/>
          </a:p>
        </p:txBody>
      </p:sp>
      <p:pic>
        <p:nvPicPr>
          <p:cNvPr id="26628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5178337" cy="3937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5796136" y="486916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Odlew w brązie wykonany przez Zakłady Mechaniczne Ursus </a:t>
            </a:r>
            <a:br>
              <a:rPr lang="pl-PL" dirty="0" smtClean="0"/>
            </a:br>
            <a:r>
              <a:rPr lang="pl-PL" dirty="0" smtClean="0"/>
              <a:t>wg projektu </a:t>
            </a:r>
            <a:br>
              <a:rPr lang="pl-PL" dirty="0" smtClean="0"/>
            </a:br>
            <a:r>
              <a:rPr lang="pl-PL" dirty="0" smtClean="0"/>
              <a:t>M. Rzeczkowskiego</a:t>
            </a:r>
          </a:p>
        </p:txBody>
      </p:sp>
    </p:spTree>
  </p:cSld>
  <p:clrMapOvr>
    <a:masterClrMapping/>
  </p:clrMapOvr>
  <p:transition spd="med" advTm="1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tf02895269</Template>
  <TotalTime>558</TotalTime>
  <Words>879</Words>
  <Application>Microsoft Office PowerPoint</Application>
  <PresentationFormat>Pokaz na ekranie (4:3)</PresentationFormat>
  <Paragraphs>61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Back to School 16x9</vt:lpstr>
      <vt:lpstr>Sześćdziesiąty pierwszy jubileusz  Sześćdziesiątej Pierwszej</vt:lpstr>
      <vt:lpstr>Szkoła Podstawowa z Oddziałami Integracyjnymi Nr 61  im.  Juliana Przybosia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Zygmunt Pruski</vt:lpstr>
      <vt:lpstr>Slajd 14</vt:lpstr>
      <vt:lpstr>Slajd 15</vt:lpstr>
      <vt:lpstr>Slajd 16</vt:lpstr>
      <vt:lpstr>Slajd 17</vt:lpstr>
      <vt:lpstr>Slajd 18</vt:lpstr>
      <vt:lpstr>Źródła: „Szkoła Podstawowa nr 61 w latach 1956-2005, Violetta Kossowska „Stolica” nr 36 z 2 IX 1956 r. „Stolica” nr 37 z 15 IX 1957 r. Forum szkolne Naszej klasy, dostęp 08.05.2017 r. http://slideplayer.pl/slide/429908, dostęp 05.05.2017 r. http://zsrybno.e-sochaczew.pl/media/tresc/o-naszym-patronie/5394/373, dostęp 03.05.2017 r. https://klubsurma.wordpress.com/2012/10/27/otwarcie-kursu-komputerowego-dla-seniorow-z-udzialem-burmistrza-ochoty/, dostęp 01.05.2017 r. http://szkola61.pl/content/view/86/77, dostęp 07.05.2017 r. http://stareplanymiast.pl/PM/WARSZAWA/ZL1944-508/, dostęp 03.05.2017 r. Album rodzinny K. Mareckiej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61 lat mojej Szkoły</dc:title>
  <dc:creator>KOREKTA</dc:creator>
  <cp:lastModifiedBy>AM</cp:lastModifiedBy>
  <cp:revision>60</cp:revision>
  <dcterms:created xsi:type="dcterms:W3CDTF">2017-05-07T10:59:48Z</dcterms:created>
  <dcterms:modified xsi:type="dcterms:W3CDTF">2017-05-09T13:01:31Z</dcterms:modified>
</cp:coreProperties>
</file>