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CC"/>
    <a:srgbClr val="BAF6CA"/>
    <a:srgbClr val="66CCFF"/>
    <a:srgbClr val="3BD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50000">
              <a:srgbClr val="BAF6CA"/>
            </a:gs>
            <a:gs pos="100000">
              <a:srgbClr val="FF33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A4F3-2B03-428A-A934-32504E010425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E279-B177-41F4-8F7C-3AAF97417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 wielokątów</a:t>
            </a: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1429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C00000"/>
                </a:solidFill>
              </a:rPr>
              <a:t>Pole trójkąta</a:t>
            </a:r>
            <a:endParaRPr lang="pl-PL" sz="4000" b="1" u="sng" dirty="0">
              <a:solidFill>
                <a:srgbClr val="C00000"/>
              </a:solidFill>
            </a:endParaRPr>
          </a:p>
        </p:txBody>
      </p:sp>
      <p:sp>
        <p:nvSpPr>
          <p:cNvPr id="3" name="Trójkąt równoramienny 2"/>
          <p:cNvSpPr/>
          <p:nvPr/>
        </p:nvSpPr>
        <p:spPr>
          <a:xfrm>
            <a:off x="214282" y="1357298"/>
            <a:ext cx="2857520" cy="27860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428728" y="41433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6" name="Łącznik prosty 5"/>
          <p:cNvCxnSpPr>
            <a:stCxn id="3" idx="0"/>
          </p:cNvCxnSpPr>
          <p:nvPr/>
        </p:nvCxnSpPr>
        <p:spPr>
          <a:xfrm rot="16200000" flipH="1">
            <a:off x="250001" y="2750339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714480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4000496" y="2357430"/>
                <a:ext cx="3643338" cy="8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3200" dirty="0" smtClean="0">
                    <a:solidFill>
                      <a:srgbClr val="7030A0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pl-PL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6" y="2357430"/>
                <a:ext cx="3643338" cy="801630"/>
              </a:xfrm>
              <a:prstGeom prst="rect">
                <a:avLst/>
              </a:prstGeom>
              <a:blipFill rotWithShape="0">
                <a:blip r:embed="rId2"/>
                <a:stretch>
                  <a:fillRect l="-4181" b="-1221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ole tekstowe 9"/>
          <p:cNvSpPr txBox="1"/>
          <p:nvPr/>
        </p:nvSpPr>
        <p:spPr>
          <a:xfrm>
            <a:off x="3714744" y="4000504"/>
            <a:ext cx="5214974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Pole dwóch identycznych trójkątów równe jest polu prostokąta o bokach a i h. Wynika stąd, że pole trójkąta równe jest połowie iloczynu długości boku i długości wysokości poprowadzonej na ten bok.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Trójkąt równoramienny 2"/>
          <p:cNvSpPr/>
          <p:nvPr/>
        </p:nvSpPr>
        <p:spPr>
          <a:xfrm>
            <a:off x="357158" y="1571612"/>
            <a:ext cx="2857520" cy="27860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500166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cxnSp>
        <p:nvCxnSpPr>
          <p:cNvPr id="6" name="Łącznik prosty 5"/>
          <p:cNvCxnSpPr>
            <a:stCxn id="3" idx="0"/>
          </p:cNvCxnSpPr>
          <p:nvPr/>
        </p:nvCxnSpPr>
        <p:spPr>
          <a:xfrm rot="16200000" flipH="1">
            <a:off x="392877" y="2964653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857356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357686" y="2071678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a= 4cm</a:t>
            </a:r>
          </a:p>
          <a:p>
            <a:r>
              <a:rPr lang="pl-PL" sz="3200" dirty="0" smtClean="0"/>
              <a:t>h= 6cm</a:t>
            </a:r>
          </a:p>
          <a:p>
            <a:r>
              <a:rPr lang="pl-PL" sz="3200" dirty="0" smtClean="0"/>
              <a:t>P= </a:t>
            </a:r>
            <a:r>
              <a:rPr lang="pl-PL" sz="3200" dirty="0" smtClean="0">
                <a:solidFill>
                  <a:srgbClr val="FF0000"/>
                </a:solidFill>
              </a:rPr>
              <a:t>?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C00000"/>
                </a:solidFill>
              </a:rPr>
              <a:t>Pole trapezu</a:t>
            </a:r>
            <a:endParaRPr lang="pl-PL" sz="4000" b="1" u="sng" dirty="0">
              <a:solidFill>
                <a:srgbClr val="C00000"/>
              </a:solidFill>
            </a:endParaRPr>
          </a:p>
        </p:txBody>
      </p:sp>
      <p:sp>
        <p:nvSpPr>
          <p:cNvPr id="3" name="Trapez 2"/>
          <p:cNvSpPr/>
          <p:nvPr/>
        </p:nvSpPr>
        <p:spPr>
          <a:xfrm>
            <a:off x="285720" y="1714488"/>
            <a:ext cx="3643338" cy="235745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2000232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000232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 rot="5400000">
            <a:off x="-321503" y="2893215"/>
            <a:ext cx="235745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928662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4357654" y="2428868"/>
                <a:ext cx="4786346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3200" dirty="0" smtClean="0">
                    <a:solidFill>
                      <a:srgbClr val="7030A0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pl-PL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pl-PL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l-PL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pl-PL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pl-PL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l-PL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654" y="2428868"/>
                <a:ext cx="4786346" cy="832344"/>
              </a:xfrm>
              <a:prstGeom prst="rect">
                <a:avLst/>
              </a:prstGeom>
              <a:blipFill rotWithShape="0">
                <a:blip r:embed="rId2"/>
                <a:stretch>
                  <a:fillRect l="-3312" b="-1021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Trapez 2"/>
          <p:cNvSpPr/>
          <p:nvPr/>
        </p:nvSpPr>
        <p:spPr>
          <a:xfrm>
            <a:off x="357158" y="1643050"/>
            <a:ext cx="3429024" cy="271464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857356" y="44291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928794" y="12858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 rot="5400000">
            <a:off x="-285784" y="3000372"/>
            <a:ext cx="271464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142976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071934" y="2071678"/>
            <a:ext cx="47863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a= 5cm</a:t>
            </a:r>
          </a:p>
          <a:p>
            <a:r>
              <a:rPr lang="pl-PL" sz="3200" dirty="0" smtClean="0"/>
              <a:t>b= 3cm</a:t>
            </a:r>
          </a:p>
          <a:p>
            <a:r>
              <a:rPr lang="pl-PL" sz="3200" dirty="0" smtClean="0"/>
              <a:t>h= 10cm</a:t>
            </a:r>
          </a:p>
          <a:p>
            <a:r>
              <a:rPr lang="pl-PL" sz="3200" dirty="0" smtClean="0"/>
              <a:t>P= </a:t>
            </a:r>
            <a:r>
              <a:rPr lang="pl-PL" sz="3200" dirty="0" smtClean="0">
                <a:solidFill>
                  <a:srgbClr val="FF0000"/>
                </a:solidFill>
              </a:rPr>
              <a:t>?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00100" y="1500174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rgbClr val="C00000"/>
                </a:solidFill>
              </a:rPr>
              <a:t>Zajęło 2 godziny lekcyjne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643174" y="285749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FF0000"/>
                </a:solidFill>
              </a:rPr>
              <a:t>Opracowała:</a:t>
            </a:r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5576" y="4149080"/>
            <a:ext cx="78186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>
                <a:latin typeface="Harlow Solid Italic" pitchFamily="82" charset="0"/>
              </a:rPr>
              <a:t>Wiktoria </a:t>
            </a:r>
            <a:r>
              <a:rPr lang="pl-PL" sz="7200" dirty="0" err="1" smtClean="0">
                <a:latin typeface="Harlow Solid Italic" pitchFamily="82" charset="0"/>
              </a:rPr>
              <a:t>Jakubus</a:t>
            </a:r>
            <a:endParaRPr lang="pl-PL" sz="7200" dirty="0" smtClean="0">
              <a:latin typeface="Harlow Solid Italic" pitchFamily="82" charset="0"/>
            </a:endParaRPr>
          </a:p>
          <a:p>
            <a:pPr algn="ctr"/>
            <a:endParaRPr lang="pl-PL" sz="2000" dirty="0" smtClean="0">
              <a:latin typeface="Georgia" panose="02040502050405020303" pitchFamily="18" charset="0"/>
            </a:endParaRPr>
          </a:p>
          <a:p>
            <a:pPr algn="ctr"/>
            <a:r>
              <a:rPr lang="pl-PL" sz="3200" dirty="0" smtClean="0">
                <a:latin typeface="Georgia" panose="02040502050405020303" pitchFamily="18" charset="0"/>
              </a:rPr>
              <a:t>uczennica klasy VI</a:t>
            </a:r>
            <a:endParaRPr lang="pl-PL" sz="32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21429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u="sng" dirty="0" smtClean="0">
                <a:solidFill>
                  <a:srgbClr val="C00000"/>
                </a:solidFill>
              </a:rPr>
              <a:t>Pole kwadratu</a:t>
            </a:r>
            <a:endParaRPr lang="pl-PL" sz="4800" b="1" u="sng" dirty="0">
              <a:solidFill>
                <a:srgbClr val="C0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57224" y="1714488"/>
            <a:ext cx="221457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85918" y="392906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a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71802" y="264318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357686" y="2357430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P= a</a:t>
            </a:r>
            <a:r>
              <a:rPr lang="pl-PL" sz="4000" baseline="30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86182" y="4357694"/>
            <a:ext cx="4929222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Pole kwadratu równe jest kwadratowi długości jego boku.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2844" y="21429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00100" y="2428868"/>
            <a:ext cx="214314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857356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143240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00562" y="2857496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a= 5cm</a:t>
            </a:r>
          </a:p>
          <a:p>
            <a:r>
              <a:rPr lang="pl-PL" sz="3600" dirty="0" smtClean="0"/>
              <a:t>P= </a:t>
            </a:r>
            <a:r>
              <a:rPr lang="pl-PL" sz="3600" dirty="0" smtClean="0">
                <a:solidFill>
                  <a:srgbClr val="C00000"/>
                </a:solidFill>
              </a:rPr>
              <a:t>?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66CCFF"/>
            </a:gs>
            <a:gs pos="50000">
              <a:srgbClr val="BAF6CA"/>
            </a:gs>
            <a:gs pos="100000">
              <a:srgbClr val="FF33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C00000"/>
                </a:solidFill>
              </a:rPr>
              <a:t>Pole prostokąta</a:t>
            </a:r>
            <a:endParaRPr lang="pl-PL" sz="4000" b="1" u="sng" dirty="0">
              <a:solidFill>
                <a:srgbClr val="C0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4282" y="1785926"/>
            <a:ext cx="335758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14480" y="378619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a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643306" y="250030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786314" y="2285992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7030A0"/>
                </a:solidFill>
              </a:rPr>
              <a:t>P= a*b </a:t>
            </a:r>
            <a:endParaRPr lang="pl-PL" sz="4000" dirty="0">
              <a:solidFill>
                <a:srgbClr val="7030A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915816" y="4822464"/>
            <a:ext cx="5776393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/>
              <a:t>Pole prostokąta równe jest iloczynowi długości jego boków.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1429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2844" y="1928802"/>
            <a:ext cx="400052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857356" y="39290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14810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072066" y="2143116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a= 7cm</a:t>
            </a:r>
          </a:p>
          <a:p>
            <a:r>
              <a:rPr lang="pl-PL" sz="3200" dirty="0" smtClean="0"/>
              <a:t>b= 5cm</a:t>
            </a:r>
          </a:p>
          <a:p>
            <a:r>
              <a:rPr lang="pl-PL" sz="3200" dirty="0" smtClean="0"/>
              <a:t>P= </a:t>
            </a:r>
            <a:r>
              <a:rPr lang="pl-PL" sz="3200" dirty="0" smtClean="0">
                <a:solidFill>
                  <a:srgbClr val="FF0000"/>
                </a:solidFill>
              </a:rPr>
              <a:t>?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142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C00000"/>
                </a:solidFill>
              </a:rPr>
              <a:t>Pole równoległoboku</a:t>
            </a:r>
            <a:endParaRPr lang="pl-PL" sz="4000" b="1" u="sng" dirty="0">
              <a:solidFill>
                <a:srgbClr val="C00000"/>
              </a:solidFill>
            </a:endParaRPr>
          </a:p>
        </p:txBody>
      </p:sp>
      <p:sp>
        <p:nvSpPr>
          <p:cNvPr id="3" name="Równoległobok 2"/>
          <p:cNvSpPr/>
          <p:nvPr/>
        </p:nvSpPr>
        <p:spPr>
          <a:xfrm>
            <a:off x="357158" y="1714488"/>
            <a:ext cx="3429024" cy="235745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/>
          <p:nvPr/>
        </p:nvCxnSpPr>
        <p:spPr>
          <a:xfrm rot="5400000">
            <a:off x="-284990" y="2856702"/>
            <a:ext cx="2356660" cy="722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92866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500166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357686" y="2214554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7030A0"/>
                </a:solidFill>
              </a:rPr>
              <a:t>P= a*h</a:t>
            </a:r>
            <a:endParaRPr lang="pl-PL" sz="4000" dirty="0">
              <a:solidFill>
                <a:srgbClr val="7030A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643306" y="4000504"/>
            <a:ext cx="535785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Pole równoległoboku jest równe jest iloczynowi długości jego boku i długości wysokości poprowadzonej na ten bok.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Równoległobok 2"/>
          <p:cNvSpPr/>
          <p:nvPr/>
        </p:nvSpPr>
        <p:spPr>
          <a:xfrm>
            <a:off x="214282" y="1785926"/>
            <a:ext cx="3429024" cy="221457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/>
          <p:nvPr/>
        </p:nvCxnSpPr>
        <p:spPr>
          <a:xfrm rot="5400000">
            <a:off x="-320709" y="2893215"/>
            <a:ext cx="221378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857224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214414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286248" y="1928802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h= 8cm</a:t>
            </a:r>
          </a:p>
          <a:p>
            <a:r>
              <a:rPr lang="pl-PL" sz="3200" dirty="0" smtClean="0"/>
              <a:t>a= 12cm</a:t>
            </a:r>
          </a:p>
          <a:p>
            <a:r>
              <a:rPr lang="pl-PL" sz="3200" dirty="0" smtClean="0"/>
              <a:t>P= </a:t>
            </a:r>
            <a:r>
              <a:rPr lang="pl-PL" sz="3200" dirty="0" smtClean="0">
                <a:solidFill>
                  <a:srgbClr val="FF0000"/>
                </a:solidFill>
              </a:rPr>
              <a:t>?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C00000"/>
                </a:solidFill>
              </a:rPr>
              <a:t>Pole rombu</a:t>
            </a:r>
            <a:endParaRPr lang="pl-PL" sz="4000" b="1" u="sng" dirty="0">
              <a:solidFill>
                <a:srgbClr val="C00000"/>
              </a:solidFill>
            </a:endParaRPr>
          </a:p>
        </p:txBody>
      </p:sp>
      <p:sp>
        <p:nvSpPr>
          <p:cNvPr id="3" name="Romb 2"/>
          <p:cNvSpPr/>
          <p:nvPr/>
        </p:nvSpPr>
        <p:spPr>
          <a:xfrm>
            <a:off x="214282" y="1428736"/>
            <a:ext cx="2643206" cy="264320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>
            <a:stCxn id="3" idx="0"/>
            <a:endCxn id="3" idx="2"/>
          </p:cNvCxnSpPr>
          <p:nvPr/>
        </p:nvCxnSpPr>
        <p:spPr>
          <a:xfrm rot="16200000" flipH="1">
            <a:off x="214282" y="2750339"/>
            <a:ext cx="264320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stCxn id="3" idx="1"/>
            <a:endCxn id="3" idx="3"/>
          </p:cNvCxnSpPr>
          <p:nvPr/>
        </p:nvCxnSpPr>
        <p:spPr>
          <a:xfrm rot="10800000" flipH="1">
            <a:off x="214282" y="2750339"/>
            <a:ext cx="264320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57160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71472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e tekstowe 9"/>
              <p:cNvSpPr txBox="1"/>
              <p:nvPr/>
            </p:nvSpPr>
            <p:spPr>
              <a:xfrm>
                <a:off x="4000496" y="2500306"/>
                <a:ext cx="4357718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3200" dirty="0" smtClean="0">
                    <a:solidFill>
                      <a:srgbClr val="7030A0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pl-PL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pl-PL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l-PL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pole tekstow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6" y="2500306"/>
                <a:ext cx="4357718" cy="803810"/>
              </a:xfrm>
              <a:prstGeom prst="rect">
                <a:avLst/>
              </a:prstGeom>
              <a:blipFill rotWithShape="0">
                <a:blip r:embed="rId2"/>
                <a:stretch>
                  <a:fillRect l="-3497" b="-1212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e tekstowe 10"/>
          <p:cNvSpPr txBox="1"/>
          <p:nvPr/>
        </p:nvSpPr>
        <p:spPr>
          <a:xfrm>
            <a:off x="3214678" y="4143380"/>
            <a:ext cx="571504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Pole rombu jest równe połowie iloczynu długości jego przekątnych.</a:t>
            </a:r>
          </a:p>
          <a:p>
            <a:endParaRPr lang="pl-PL" dirty="0"/>
          </a:p>
          <a:p>
            <a:r>
              <a:rPr lang="pl-PL" dirty="0" smtClean="0"/>
              <a:t>Pole rombu można też policzyć tak, jak pole równoległoboku, czyli jako iloczyn długości boku i długości wysokości poprowadzonej na ten bok.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 smtClean="0">
                <a:solidFill>
                  <a:srgbClr val="FFFF00"/>
                </a:solidFill>
              </a:rPr>
              <a:t>Sprawdzenie swojej wiedzy</a:t>
            </a:r>
            <a:endParaRPr lang="pl-PL" sz="4000" b="1" u="sng" dirty="0">
              <a:solidFill>
                <a:srgbClr val="FFFF00"/>
              </a:solidFill>
            </a:endParaRPr>
          </a:p>
        </p:txBody>
      </p:sp>
      <p:sp>
        <p:nvSpPr>
          <p:cNvPr id="3" name="Romb 2"/>
          <p:cNvSpPr/>
          <p:nvPr/>
        </p:nvSpPr>
        <p:spPr>
          <a:xfrm>
            <a:off x="285720" y="1500174"/>
            <a:ext cx="3143272" cy="30718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>
            <a:stCxn id="3" idx="0"/>
            <a:endCxn id="3" idx="2"/>
          </p:cNvCxnSpPr>
          <p:nvPr/>
        </p:nvCxnSpPr>
        <p:spPr>
          <a:xfrm rot="16200000" flipH="1">
            <a:off x="321439" y="3036091"/>
            <a:ext cx="307183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stCxn id="3" idx="1"/>
            <a:endCxn id="3" idx="3"/>
          </p:cNvCxnSpPr>
          <p:nvPr/>
        </p:nvCxnSpPr>
        <p:spPr>
          <a:xfrm rot="10800000" flipH="1">
            <a:off x="285720" y="3036091"/>
            <a:ext cx="314327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928794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57224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857620" y="185736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e= 12cm</a:t>
            </a:r>
          </a:p>
          <a:p>
            <a:r>
              <a:rPr lang="pl-PL" sz="3200" dirty="0" smtClean="0"/>
              <a:t>f= 12cm</a:t>
            </a:r>
          </a:p>
          <a:p>
            <a:r>
              <a:rPr lang="pl-PL" sz="3200" dirty="0" smtClean="0"/>
              <a:t>P= </a:t>
            </a:r>
            <a:r>
              <a:rPr lang="pl-PL" sz="3200" dirty="0" smtClean="0">
                <a:solidFill>
                  <a:srgbClr val="FF0000"/>
                </a:solidFill>
              </a:rPr>
              <a:t>?</a:t>
            </a:r>
            <a:endParaRPr lang="pl-P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250</Words>
  <Application>Microsoft Office PowerPoint</Application>
  <PresentationFormat>Pokaz na ekranie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Georgia</vt:lpstr>
      <vt:lpstr>Harlow Solid Italic</vt:lpstr>
      <vt:lpstr>Motyw pakietu Office</vt:lpstr>
      <vt:lpstr>Pola wielokątów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 wielokątów</dc:title>
  <dc:creator>student</dc:creator>
  <cp:lastModifiedBy>Mama</cp:lastModifiedBy>
  <cp:revision>14</cp:revision>
  <dcterms:created xsi:type="dcterms:W3CDTF">2018-02-12T11:35:20Z</dcterms:created>
  <dcterms:modified xsi:type="dcterms:W3CDTF">2018-03-05T14:06:07Z</dcterms:modified>
</cp:coreProperties>
</file>