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84" r:id="rId3"/>
    <p:sldId id="257" r:id="rId4"/>
    <p:sldId id="270" r:id="rId5"/>
    <p:sldId id="269" r:id="rId6"/>
    <p:sldId id="277" r:id="rId7"/>
    <p:sldId id="278" r:id="rId8"/>
    <p:sldId id="262" r:id="rId9"/>
    <p:sldId id="283" r:id="rId10"/>
    <p:sldId id="263" r:id="rId11"/>
    <p:sldId id="279" r:id="rId12"/>
    <p:sldId id="265" r:id="rId13"/>
    <p:sldId id="280" r:id="rId14"/>
    <p:sldId id="282" r:id="rId15"/>
    <p:sldId id="261" r:id="rId16"/>
    <p:sldId id="267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1"/>
  <c:chart>
    <c:title>
      <c:tx>
        <c:rich>
          <a:bodyPr/>
          <a:lstStyle/>
          <a:p>
            <a:pPr>
              <a:defRPr/>
            </a:pPr>
            <a:r>
              <a:rPr lang="pl-PL" sz="3200" dirty="0"/>
              <a:t>PŁEĆ</a:t>
            </a:r>
          </a:p>
        </c:rich>
      </c:tx>
      <c:layout>
        <c:manualLayout>
          <c:xMode val="edge"/>
          <c:yMode val="edge"/>
          <c:x val="0.43512345679012326"/>
          <c:y val="4.8285251430670896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PŁEĆ</c:v>
                </c:pt>
              </c:strCache>
            </c:strRef>
          </c:tx>
          <c:explosion val="25"/>
          <c:dPt>
            <c:idx val="0"/>
            <c:explosion val="0"/>
          </c:dPt>
          <c:dLbls>
            <c:showPercent val="1"/>
          </c:dLbls>
          <c:cat>
            <c:strRef>
              <c:f>Arkusz1!$A$2:$A$5</c:f>
              <c:strCache>
                <c:ptCount val="2"/>
                <c:pt idx="0">
                  <c:v>CHŁOPCY</c:v>
                </c:pt>
                <c:pt idx="1">
                  <c:v>DZIEWCZYNY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88</c:v>
                </c:pt>
                <c:pt idx="1">
                  <c:v>78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76224154272382705"/>
          <c:y val="0.41487409565222078"/>
          <c:w val="0.22849919801691485"/>
          <c:h val="0.1170649074964961"/>
        </c:manualLayout>
      </c:layout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DZIEWCZĘTA</c:v>
                </c:pt>
              </c:strCache>
            </c:strRef>
          </c:tx>
          <c:cat>
            <c:strRef>
              <c:f>Arkusz1!$A$2:$A$5</c:f>
              <c:strCache>
                <c:ptCount val="3"/>
                <c:pt idx="0">
                  <c:v>KLASA 6</c:v>
                </c:pt>
                <c:pt idx="1">
                  <c:v>KLASA 2 GIMNAZJUM</c:v>
                </c:pt>
                <c:pt idx="2">
                  <c:v>KLASA 3A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0.31</c:v>
                </c:pt>
                <c:pt idx="1">
                  <c:v>0.5</c:v>
                </c:pt>
                <c:pt idx="2">
                  <c:v>0.63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CHŁOPCY</c:v>
                </c:pt>
              </c:strCache>
            </c:strRef>
          </c:tx>
          <c:cat>
            <c:strRef>
              <c:f>Arkusz1!$A$2:$A$5</c:f>
              <c:strCache>
                <c:ptCount val="3"/>
                <c:pt idx="0">
                  <c:v>KLASA 6</c:v>
                </c:pt>
                <c:pt idx="1">
                  <c:v>KLASA 2 GIMNAZJUM</c:v>
                </c:pt>
                <c:pt idx="2">
                  <c:v>KLASA 3A</c:v>
                </c:pt>
              </c:strCache>
            </c:strRef>
          </c:cat>
          <c:val>
            <c:numRef>
              <c:f>Arkusz1!$C$2:$C$5</c:f>
              <c:numCache>
                <c:formatCode>0%</c:formatCode>
                <c:ptCount val="4"/>
                <c:pt idx="0">
                  <c:v>0.69</c:v>
                </c:pt>
                <c:pt idx="1">
                  <c:v>0.5</c:v>
                </c:pt>
                <c:pt idx="2">
                  <c:v>0.37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Kolumna1</c:v>
                </c:pt>
              </c:strCache>
            </c:strRef>
          </c:tx>
          <c:cat>
            <c:strRef>
              <c:f>Arkusz1!$A$2:$A$5</c:f>
              <c:strCache>
                <c:ptCount val="3"/>
                <c:pt idx="0">
                  <c:v>KLASA 6</c:v>
                </c:pt>
                <c:pt idx="1">
                  <c:v>KLASA 2 GIMNAZJUM</c:v>
                </c:pt>
                <c:pt idx="2">
                  <c:v>KLASA 3A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</c:numCache>
            </c:numRef>
          </c:val>
        </c:ser>
        <c:axId val="64396672"/>
        <c:axId val="64406656"/>
      </c:barChart>
      <c:catAx>
        <c:axId val="64396672"/>
        <c:scaling>
          <c:orientation val="minMax"/>
        </c:scaling>
        <c:axPos val="b"/>
        <c:majorTickMark val="none"/>
        <c:tickLblPos val="nextTo"/>
        <c:crossAx val="64406656"/>
        <c:crosses val="autoZero"/>
        <c:auto val="1"/>
        <c:lblAlgn val="ctr"/>
        <c:lblOffset val="100"/>
      </c:catAx>
      <c:valAx>
        <c:axId val="6440665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64396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794364246135961"/>
          <c:y val="0.43645068701677686"/>
          <c:w val="0.21279709827938187"/>
          <c:h val="0.14664067328187305"/>
        </c:manualLayout>
      </c:layout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6"/>
  <c:chart>
    <c:title>
      <c:tx>
        <c:rich>
          <a:bodyPr/>
          <a:lstStyle/>
          <a:p>
            <a:pPr algn="ctr">
              <a:defRPr/>
            </a:pPr>
            <a:r>
              <a:rPr lang="pl-PL" sz="3200" dirty="0"/>
              <a:t>MIEJSCE ZAMIESZKANIA</a:t>
            </a:r>
            <a:endParaRPr lang="en-US" sz="3200" dirty="0"/>
          </a:p>
        </c:rich>
      </c:tx>
      <c:layout>
        <c:manualLayout>
          <c:xMode val="edge"/>
          <c:yMode val="edge"/>
          <c:x val="0.21788580246913591"/>
          <c:y val="8.1250000000000003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0052250413142834E-2"/>
          <c:y val="0.1524056758530184"/>
          <c:w val="0.54752284436667642"/>
          <c:h val="0.7355324803149601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explosion val="29"/>
          <c:dPt>
            <c:idx val="0"/>
            <c:explosion val="20"/>
          </c:dPt>
          <c:dLbls>
            <c:dLbl>
              <c:idx val="1"/>
              <c:layout>
                <c:manualLayout>
                  <c:x val="3.3792529406046469E-2"/>
                  <c:y val="-0.11845866141732267"/>
                </c:manualLayout>
              </c:layout>
              <c:showPercent val="1"/>
            </c:dLbl>
            <c:dLbl>
              <c:idx val="4"/>
              <c:layout>
                <c:manualLayout>
                  <c:x val="5.721803003791201E-2"/>
                  <c:y val="1.609448818897638E-2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Arkusz1!$A$2:$A$7</c:f>
              <c:strCache>
                <c:ptCount val="6"/>
                <c:pt idx="0">
                  <c:v>MIEDARY</c:v>
                </c:pt>
                <c:pt idx="1">
                  <c:v>LARYSZÓW</c:v>
                </c:pt>
                <c:pt idx="2">
                  <c:v>POŁOMIA</c:v>
                </c:pt>
                <c:pt idx="3">
                  <c:v>WILKOWICE</c:v>
                </c:pt>
                <c:pt idx="4">
                  <c:v>KSIĘŻY LAS</c:v>
                </c:pt>
                <c:pt idx="5">
                  <c:v>TARNOWSKIE GÓRY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77</c:v>
                </c:pt>
                <c:pt idx="1">
                  <c:v>7</c:v>
                </c:pt>
                <c:pt idx="2">
                  <c:v>16</c:v>
                </c:pt>
                <c:pt idx="3">
                  <c:v>25</c:v>
                </c:pt>
                <c:pt idx="4">
                  <c:v>9</c:v>
                </c:pt>
                <c:pt idx="5">
                  <c:v>17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7"/>
  <c:chart>
    <c:title>
      <c:tx>
        <c:rich>
          <a:bodyPr/>
          <a:lstStyle/>
          <a:p>
            <a:pPr algn="ctr">
              <a:defRPr/>
            </a:pPr>
            <a:r>
              <a:rPr lang="pl-PL" baseline="0" dirty="0" smtClean="0"/>
              <a:t>OKULARY  W  NASZEJ  SZKOLE </a:t>
            </a:r>
            <a:endParaRPr lang="pl-PL" dirty="0"/>
          </a:p>
        </c:rich>
      </c:tx>
      <c:layout>
        <c:manualLayout>
          <c:xMode val="edge"/>
          <c:yMode val="edge"/>
          <c:x val="0.2009259259259259"/>
          <c:y val="1.344532833068309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explosion val="15"/>
          <c:dPt>
            <c:idx val="1"/>
            <c:explosion val="0"/>
          </c:dPt>
          <c:dLbls>
            <c:showPercent val="1"/>
          </c:dLbls>
          <c:cat>
            <c:strRef>
              <c:f>Arkusz1!$A$2:$A$5</c:f>
              <c:strCache>
                <c:ptCount val="2"/>
                <c:pt idx="0">
                  <c:v>NOSI</c:v>
                </c:pt>
                <c:pt idx="1">
                  <c:v> NIE NOSI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0.23</c:v>
                </c:pt>
                <c:pt idx="1">
                  <c:v>0.77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75330635753864161"/>
          <c:y val="0.41523196896775882"/>
          <c:w val="0.18342203752308744"/>
          <c:h val="0.11433187305069206"/>
        </c:manualLayout>
      </c:layout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3"/>
  <c:chart>
    <c:title>
      <c:tx>
        <c:rich>
          <a:bodyPr/>
          <a:lstStyle/>
          <a:p>
            <a:pPr>
              <a:defRPr/>
            </a:pPr>
            <a:r>
              <a:rPr lang="pl-PL"/>
              <a:t>KTÓRĄ REKĄ PISZEMY</a:t>
            </a:r>
            <a:endParaRPr lang="en-US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explosion val="41"/>
          <c:dPt>
            <c:idx val="1"/>
            <c:explosion val="16"/>
          </c:dPt>
          <c:dLbls>
            <c:showPercent val="1"/>
          </c:dLbls>
          <c:cat>
            <c:strRef>
              <c:f>Arkusz1!$A$2:$A$5</c:f>
              <c:strCache>
                <c:ptCount val="2"/>
                <c:pt idx="0">
                  <c:v>PRAWĄ</c:v>
                </c:pt>
                <c:pt idx="1">
                  <c:v>LEWĄ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152</c:v>
                </c:pt>
                <c:pt idx="1">
                  <c:v>11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82072919704481484"/>
          <c:y val="0.43053212843672595"/>
          <c:w val="0.13451771653543329"/>
          <c:h val="0.12581215540129434"/>
        </c:manualLayout>
      </c:layout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4"/>
  <c:chart>
    <c:title>
      <c:tx>
        <c:rich>
          <a:bodyPr/>
          <a:lstStyle/>
          <a:p>
            <a:pPr>
              <a:defRPr/>
            </a:pPr>
            <a:r>
              <a:rPr lang="pl-PL"/>
              <a:t>JAK DOCIERAMY DO SZKOŁY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JAK DOCIERAMY DO SZKOŁY</c:v>
                </c:pt>
              </c:strCache>
            </c:strRef>
          </c:tx>
          <c:explosion val="6"/>
          <c:dLbls>
            <c:showPercent val="1"/>
          </c:dLbls>
          <c:cat>
            <c:strRef>
              <c:f>Arkusz1!$A$2:$A$5</c:f>
              <c:strCache>
                <c:ptCount val="4"/>
                <c:pt idx="0">
                  <c:v>SAMOCHODEM Z RODZICAMI</c:v>
                </c:pt>
                <c:pt idx="1">
                  <c:v>AUTOBUSEM</c:v>
                </c:pt>
                <c:pt idx="2">
                  <c:v>PIESZO</c:v>
                </c:pt>
                <c:pt idx="3">
                  <c:v>ROWEREM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84</c:v>
                </c:pt>
                <c:pt idx="1">
                  <c:v>25</c:v>
                </c:pt>
                <c:pt idx="2">
                  <c:v>34</c:v>
                </c:pt>
                <c:pt idx="3">
                  <c:v>14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5"/>
  <c:chart>
    <c:title>
      <c:tx>
        <c:rich>
          <a:bodyPr/>
          <a:lstStyle/>
          <a:p>
            <a:pPr>
              <a:defRPr/>
            </a:pPr>
            <a:r>
              <a:rPr lang="pl-PL"/>
              <a:t>POSIADANIE ZWIERZĄT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explosion val="10"/>
          <c:dLbls>
            <c:showPercent val="1"/>
          </c:dLbls>
          <c:cat>
            <c:strRef>
              <c:f>Arkusz1!$A$2:$A$5</c:f>
              <c:strCache>
                <c:ptCount val="4"/>
                <c:pt idx="0">
                  <c:v>PIES</c:v>
                </c:pt>
                <c:pt idx="1">
                  <c:v>KOT</c:v>
                </c:pt>
                <c:pt idx="2">
                  <c:v>INNE</c:v>
                </c:pt>
                <c:pt idx="3">
                  <c:v>NIE MAM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83</c:v>
                </c:pt>
                <c:pt idx="1">
                  <c:v>73</c:v>
                </c:pt>
                <c:pt idx="2">
                  <c:v>58</c:v>
                </c:pt>
                <c:pt idx="3">
                  <c:v>20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84AA-2E1F-426B-99A2-C3635E107F0C}" type="datetimeFigureOut">
              <a:rPr lang="pl-PL" smtClean="0"/>
              <a:pPr/>
              <a:t>2018-06-06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094BEC-3F19-4C0D-903B-85C70705EE9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84AA-2E1F-426B-99A2-C3635E107F0C}" type="datetimeFigureOut">
              <a:rPr lang="pl-PL" smtClean="0"/>
              <a:pPr/>
              <a:t>2018-06-06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4BEC-3F19-4C0D-903B-85C70705EE9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84AA-2E1F-426B-99A2-C3635E107F0C}" type="datetimeFigureOut">
              <a:rPr lang="pl-PL" smtClean="0"/>
              <a:pPr/>
              <a:t>2018-06-06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4BEC-3F19-4C0D-903B-85C70705EE9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2A784AA-2E1F-426B-99A2-C3635E107F0C}" type="datetimeFigureOut">
              <a:rPr lang="pl-PL" smtClean="0"/>
              <a:pPr/>
              <a:t>2018-06-06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1094BEC-3F19-4C0D-903B-85C70705EE9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84AA-2E1F-426B-99A2-C3635E107F0C}" type="datetimeFigureOut">
              <a:rPr lang="pl-PL" smtClean="0"/>
              <a:pPr/>
              <a:t>2018-06-06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4BEC-3F19-4C0D-903B-85C70705EE9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84AA-2E1F-426B-99A2-C3635E107F0C}" type="datetimeFigureOut">
              <a:rPr lang="pl-PL" smtClean="0"/>
              <a:pPr/>
              <a:t>2018-06-06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4BEC-3F19-4C0D-903B-85C70705EE9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4BEC-3F19-4C0D-903B-85C70705EE9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84AA-2E1F-426B-99A2-C3635E107F0C}" type="datetimeFigureOut">
              <a:rPr lang="pl-PL" smtClean="0"/>
              <a:pPr/>
              <a:t>2018-06-06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84AA-2E1F-426B-99A2-C3635E107F0C}" type="datetimeFigureOut">
              <a:rPr lang="pl-PL" smtClean="0"/>
              <a:pPr/>
              <a:t>2018-06-06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4BEC-3F19-4C0D-903B-85C70705EE9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84AA-2E1F-426B-99A2-C3635E107F0C}" type="datetimeFigureOut">
              <a:rPr lang="pl-PL" smtClean="0"/>
              <a:pPr/>
              <a:t>2018-06-06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4BEC-3F19-4C0D-903B-85C70705EE9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2A784AA-2E1F-426B-99A2-C3635E107F0C}" type="datetimeFigureOut">
              <a:rPr lang="pl-PL" smtClean="0"/>
              <a:pPr/>
              <a:t>2018-06-06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094BEC-3F19-4C0D-903B-85C70705EE9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84AA-2E1F-426B-99A2-C3635E107F0C}" type="datetimeFigureOut">
              <a:rPr lang="pl-PL" smtClean="0"/>
              <a:pPr/>
              <a:t>2018-06-06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094BEC-3F19-4C0D-903B-85C70705EE9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A784AA-2E1F-426B-99A2-C3635E107F0C}" type="datetimeFigureOut">
              <a:rPr lang="pl-PL" smtClean="0"/>
              <a:pPr/>
              <a:t>2018-06-06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1094BEC-3F19-4C0D-903B-85C70705EE9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57224" y="3714752"/>
            <a:ext cx="7786742" cy="2857520"/>
          </a:xfrm>
        </p:spPr>
        <p:txBody>
          <a:bodyPr>
            <a:normAutofit/>
          </a:bodyPr>
          <a:lstStyle/>
          <a:p>
            <a:pPr algn="l"/>
            <a:r>
              <a:rPr lang="pl-PL" dirty="0" smtClean="0">
                <a:solidFill>
                  <a:schemeClr val="tx1"/>
                </a:solidFill>
              </a:rPr>
              <a:t>WYKONAWCY : </a:t>
            </a:r>
          </a:p>
          <a:p>
            <a:pPr algn="l"/>
            <a:r>
              <a:rPr lang="pl-PL" dirty="0" smtClean="0">
                <a:solidFill>
                  <a:schemeClr val="bg2">
                    <a:lumMod val="75000"/>
                  </a:schemeClr>
                </a:solidFill>
              </a:rPr>
              <a:t>ESTERA MAINKA</a:t>
            </a:r>
          </a:p>
          <a:p>
            <a:pPr algn="l"/>
            <a:r>
              <a:rPr lang="pl-PL" dirty="0" smtClean="0">
                <a:solidFill>
                  <a:schemeClr val="bg2">
                    <a:lumMod val="75000"/>
                  </a:schemeClr>
                </a:solidFill>
              </a:rPr>
              <a:t>PASCAL ZIAJA</a:t>
            </a:r>
          </a:p>
          <a:p>
            <a:pPr algn="l"/>
            <a:r>
              <a:rPr lang="pl-PL" dirty="0" smtClean="0">
                <a:solidFill>
                  <a:schemeClr val="bg2">
                    <a:lumMod val="75000"/>
                  </a:schemeClr>
                </a:solidFill>
              </a:rPr>
              <a:t>BARTŁOMIEJ NIEDBAŁA</a:t>
            </a:r>
          </a:p>
          <a:p>
            <a:pPr algn="l"/>
            <a:endParaRPr lang="pl-PL" dirty="0" smtClean="0">
              <a:solidFill>
                <a:schemeClr val="tx1"/>
              </a:solidFill>
            </a:endParaRPr>
          </a:p>
          <a:p>
            <a:r>
              <a:rPr lang="pl-PL" sz="1800" dirty="0" smtClean="0">
                <a:solidFill>
                  <a:schemeClr val="tx1"/>
                </a:solidFill>
              </a:rPr>
              <a:t>ANKIETA DOTYCZĄCA </a:t>
            </a:r>
            <a:r>
              <a:rPr lang="pl-PL" sz="1800" dirty="0" smtClean="0">
                <a:solidFill>
                  <a:schemeClr val="tx1"/>
                </a:solidFill>
              </a:rPr>
              <a:t>UCZNIÓW </a:t>
            </a:r>
          </a:p>
          <a:p>
            <a:r>
              <a:rPr lang="pl-PL" sz="1800" dirty="0" smtClean="0">
                <a:solidFill>
                  <a:schemeClr val="tx1"/>
                </a:solidFill>
              </a:rPr>
              <a:t>SZKOŁY W </a:t>
            </a:r>
            <a:r>
              <a:rPr lang="pl-PL" sz="1800" dirty="0" smtClean="0">
                <a:solidFill>
                  <a:schemeClr val="tx1"/>
                </a:solidFill>
              </a:rPr>
              <a:t>MIEDARACH</a:t>
            </a:r>
          </a:p>
          <a:p>
            <a:pPr algn="l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57224" y="1071546"/>
            <a:ext cx="7786742" cy="1785950"/>
          </a:xfrm>
        </p:spPr>
        <p:txBody>
          <a:bodyPr>
            <a:normAutofit fontScale="90000"/>
          </a:bodyPr>
          <a:lstStyle/>
          <a:p>
            <a:r>
              <a:rPr lang="pl-PL" sz="3100" dirty="0" smtClean="0"/>
              <a:t>PROJEKT GIMNAZJALNY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sz="3600" dirty="0" smtClean="0">
                <a:solidFill>
                  <a:schemeClr val="bg2">
                    <a:lumMod val="75000"/>
                  </a:schemeClr>
                </a:solidFill>
              </a:rPr>
              <a:t>UCZNIOWIE  SZKOŁY  W  </a:t>
            </a:r>
            <a:r>
              <a:rPr lang="pl-PL" sz="3600" dirty="0" smtClean="0">
                <a:solidFill>
                  <a:schemeClr val="bg2">
                    <a:lumMod val="75000"/>
                  </a:schemeClr>
                </a:solidFill>
              </a:rPr>
              <a:t>MIEDARACH </a:t>
            </a:r>
            <a:r>
              <a:rPr lang="pl-PL" sz="36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br>
              <a:rPr lang="pl-PL" sz="36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pl-PL" sz="3600" dirty="0" smtClean="0">
                <a:solidFill>
                  <a:schemeClr val="bg2">
                    <a:lumMod val="75000"/>
                  </a:schemeClr>
                </a:solidFill>
              </a:rPr>
              <a:t>W  UJĘCIU  </a:t>
            </a:r>
            <a:r>
              <a:rPr lang="pl-PL" sz="3600" dirty="0" smtClean="0">
                <a:solidFill>
                  <a:schemeClr val="bg2">
                    <a:lumMod val="75000"/>
                  </a:schemeClr>
                </a:solidFill>
              </a:rPr>
              <a:t>STATYSTYCZNYM</a:t>
            </a:r>
            <a:endParaRPr lang="pl-PL" sz="36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642918"/>
          <a:ext cx="8229600" cy="545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72000"/>
          </a:xfrm>
        </p:spPr>
        <p:txBody>
          <a:bodyPr/>
          <a:lstStyle/>
          <a:p>
            <a:r>
              <a:rPr lang="pl-PL" dirty="0" smtClean="0"/>
              <a:t>NAJBARDZIEJ </a:t>
            </a:r>
            <a:r>
              <a:rPr lang="pl-PL" dirty="0" smtClean="0"/>
              <a:t>PRAWORĘCZNA </a:t>
            </a:r>
            <a:r>
              <a:rPr lang="pl-PL" dirty="0" smtClean="0"/>
              <a:t>KLASA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4SP -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95%</a:t>
            </a: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cs typeface="Times New Roman" pitchFamily="18" charset="0"/>
              </a:rPr>
              <a:t>NAJBARDZIEJ </a:t>
            </a:r>
            <a:r>
              <a:rPr lang="pl-PL" dirty="0" smtClean="0">
                <a:cs typeface="Times New Roman" pitchFamily="18" charset="0"/>
              </a:rPr>
              <a:t>LEWORĘCZNA </a:t>
            </a:r>
            <a:r>
              <a:rPr lang="pl-PL" dirty="0" smtClean="0">
                <a:cs typeface="Times New Roman" pitchFamily="18" charset="0"/>
              </a:rPr>
              <a:t>KLASA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7SP -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21%</a:t>
            </a: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NAJBARDZIEJ PRAWO I LEWO RĘCZNA KLASA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57158" y="500042"/>
          <a:ext cx="8229600" cy="5595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72000"/>
          </a:xfrm>
        </p:spPr>
        <p:txBody>
          <a:bodyPr/>
          <a:lstStyle/>
          <a:p>
            <a:r>
              <a:rPr lang="pl-PL" dirty="0" smtClean="0"/>
              <a:t>KLASA  </a:t>
            </a:r>
            <a:r>
              <a:rPr lang="pl-PL" dirty="0" smtClean="0"/>
              <a:t>NAJCZĘŚCIEJ PRZYBYWAJĄCA DO SZKOŁY SAMOCHODEM Z RODZICAMI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3A SP -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79%</a:t>
            </a: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cs typeface="Times New Roman" pitchFamily="18" charset="0"/>
              </a:rPr>
              <a:t>KLASA </a:t>
            </a:r>
            <a:r>
              <a:rPr lang="pl-PL" dirty="0" smtClean="0">
                <a:cs typeface="Times New Roman" pitchFamily="18" charset="0"/>
              </a:rPr>
              <a:t> NAJCZĘŚCIEJ </a:t>
            </a:r>
            <a:r>
              <a:rPr lang="pl-PL" dirty="0" smtClean="0">
                <a:cs typeface="Times New Roman" pitchFamily="18" charset="0"/>
              </a:rPr>
              <a:t>PRZYBYWAJĄCA DO SZKOŁY AUTOBUSEM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5SP - 47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JAK  DOCIERAMY  DO  SZKOŁY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JAK  DOCIERAMY  DO  SZKOŁY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KLASA  NAJCZĘŚCIEJ  PRZYBYWAJĄCA  DO  SZKOŁY  PIESZO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4SP -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KLASA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NAJCZĘŚCIEJ  PRZYBYWAJĄCA 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 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SZKOŁY 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ROWEREM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2GIM– 27%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28596" y="500042"/>
          <a:ext cx="82296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dirty="0" smtClean="0"/>
              <a:t>DZIĘKUJEMY ZA OBEJRZENIE NASZEGO PROJEKTU GIMNAZJALNEGO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ZAKOŃCZENIE</a:t>
            </a:r>
            <a:endParaRPr lang="pl-PL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243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166  PRZEBADANYCH  UCZNIÓW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BADANIE PRZEPROWADZONE WYWIADEM W SZKOLE</a:t>
            </a: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TERMIN BADANIA MARZEC/KWIECIEŃ 2018</a:t>
            </a: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BADANE PARAMETRY: PŁEĆ, ADRES, NOSZENIE OKULARÓW, DOJAZD DO SZKOŁY, DOMINUJĄCA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RĘKA, POSIADANE ZWIERZĘTA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INFORMACJE NA TEMAT BADANIA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500034" y="500042"/>
          <a:ext cx="8229600" cy="578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43050"/>
          <a:ext cx="822960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NAJWIĘKSZA I NAJMNIEJSZA RÓŻNICA PŁCI</a:t>
            </a:r>
            <a:endParaRPr lang="pl-PL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57158" y="428604"/>
          <a:ext cx="82296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NAJBARDZIEJ </a:t>
            </a:r>
            <a:r>
              <a:rPr lang="pl-PL" dirty="0" smtClean="0"/>
              <a:t>„MIEDARSKA” </a:t>
            </a:r>
            <a:r>
              <a:rPr lang="pl-PL" dirty="0" smtClean="0"/>
              <a:t>KLASA</a:t>
            </a:r>
          </a:p>
          <a:p>
            <a:r>
              <a:rPr lang="pl-PL" dirty="0" smtClean="0"/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1SP - 73% </a:t>
            </a:r>
          </a:p>
          <a:p>
            <a:endParaRPr lang="pl-PL" dirty="0" smtClean="0"/>
          </a:p>
          <a:p>
            <a:r>
              <a:rPr lang="pl-PL" dirty="0" smtClean="0"/>
              <a:t>NAJBARDZIEJ </a:t>
            </a:r>
            <a:r>
              <a:rPr lang="pl-PL" dirty="0" smtClean="0"/>
              <a:t>„LARYSZOWSKA” </a:t>
            </a:r>
            <a:r>
              <a:rPr lang="pl-PL" dirty="0" smtClean="0"/>
              <a:t>KLASA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7SP - 21%</a:t>
            </a:r>
          </a:p>
          <a:p>
            <a:endParaRPr lang="pl-PL" dirty="0" smtClean="0"/>
          </a:p>
          <a:p>
            <a:r>
              <a:rPr lang="pl-PL" dirty="0" smtClean="0"/>
              <a:t>NAJBARDZIEJ </a:t>
            </a:r>
            <a:r>
              <a:rPr lang="pl-PL" dirty="0" smtClean="0"/>
              <a:t>„WILKOWICKA” </a:t>
            </a:r>
            <a:r>
              <a:rPr lang="pl-PL" dirty="0" smtClean="0"/>
              <a:t>KLASA 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2SP - 50%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MIEJSCE ZAMIESZKANIA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NAJBARDZIEJ </a:t>
            </a:r>
            <a:r>
              <a:rPr lang="pl-PL" dirty="0" smtClean="0"/>
              <a:t>„</a:t>
            </a:r>
            <a:r>
              <a:rPr lang="pl-PL" dirty="0" smtClean="0"/>
              <a:t>KSIĘŻOLEŚNA” </a:t>
            </a:r>
            <a:r>
              <a:rPr lang="pl-PL" dirty="0" smtClean="0"/>
              <a:t>KLASA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3A SP - 15%</a:t>
            </a: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NAJBARDZIEJ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„POŁOMSKA”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KLASA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3 GIM-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18%</a:t>
            </a: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NAJBARDZIEJ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„TARNOGÓRSKA” 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KLASA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4SP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- 23%</a:t>
            </a: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276336"/>
          </a:xfrm>
        </p:spPr>
        <p:txBody>
          <a:bodyPr/>
          <a:lstStyle/>
          <a:p>
            <a:pPr algn="ctr"/>
            <a:r>
              <a:rPr lang="pl-PL" dirty="0" smtClean="0"/>
              <a:t>MIEJSCE ZAMIESZKANIA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28596" y="500042"/>
          <a:ext cx="8229600" cy="5667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72000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NAJBARDZIEJ OKULARNA KLASA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2SP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NAJMNIEJ OKULARNA KLASA 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1SP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7%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NAJBARDZIEJ  I  NAJMNIEJ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„OKULARNA” </a:t>
            </a:r>
            <a:r>
              <a:rPr lang="pl-PL" dirty="0" smtClean="0"/>
              <a:t>KLASA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10944</TotalTime>
  <Words>235</Words>
  <Application>Microsoft Office PowerPoint</Application>
  <PresentationFormat>Pokaz na ekranie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Papier</vt:lpstr>
      <vt:lpstr>PROJEKT GIMNAZJALNY   UCZNIOWIE  SZKOŁY  W  MIEDARACH   W  UJĘCIU  STATYSTYCZNYM</vt:lpstr>
      <vt:lpstr>INFORMACJE NA TEMAT BADANIA</vt:lpstr>
      <vt:lpstr>Slajd 3</vt:lpstr>
      <vt:lpstr>NAJWIĘKSZA I NAJMNIEJSZA RÓŻNICA PŁCI</vt:lpstr>
      <vt:lpstr>Slajd 5</vt:lpstr>
      <vt:lpstr>MIEJSCE ZAMIESZKANIA</vt:lpstr>
      <vt:lpstr>MIEJSCE ZAMIESZKANIA </vt:lpstr>
      <vt:lpstr>Slajd 8</vt:lpstr>
      <vt:lpstr>NAJBARDZIEJ  I  NAJMNIEJ  „OKULARNA” KLASA </vt:lpstr>
      <vt:lpstr>Slajd 10</vt:lpstr>
      <vt:lpstr>NAJBARDZIEJ PRAWO I LEWO RĘCZNA KLASA</vt:lpstr>
      <vt:lpstr>Slajd 12</vt:lpstr>
      <vt:lpstr>JAK  DOCIERAMY  DO  SZKOŁY</vt:lpstr>
      <vt:lpstr>JAK  DOCIERAMY  DO  SZKOŁY</vt:lpstr>
      <vt:lpstr>Slajd 15</vt:lpstr>
      <vt:lpstr>ZAKOŃCZENIE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GIMNAZJALNY   PRZEDMIOT : MATEMATYKA</dc:title>
  <dc:creator>Estera</dc:creator>
  <cp:lastModifiedBy>Estera</cp:lastModifiedBy>
  <cp:revision>10</cp:revision>
  <dcterms:created xsi:type="dcterms:W3CDTF">2018-05-21T10:11:25Z</dcterms:created>
  <dcterms:modified xsi:type="dcterms:W3CDTF">2018-06-06T12:18:03Z</dcterms:modified>
</cp:coreProperties>
</file>