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5" r:id="rId21"/>
    <p:sldId id="274" r:id="rId22"/>
    <p:sldId id="276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E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8221" autoAdjust="0"/>
  </p:normalViewPr>
  <p:slideViewPr>
    <p:cSldViewPr>
      <p:cViewPr varScale="1">
        <p:scale>
          <a:sx n="74" d="100"/>
          <a:sy n="74" d="100"/>
        </p:scale>
        <p:origin x="-120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772475F-1036-4924-82B1-47695EE94BCB}" type="datetimeFigureOut">
              <a:rPr lang="pl-PL" smtClean="0"/>
              <a:t>2018-06-16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3BABA36-D377-489A-ACA2-10594F3CFC7A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PROJEKT GIMNAZIALNY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/>
              <a:t>JEDZ ZDROWO I ŻYJ KOLOROWO!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6191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6264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b="1" dirty="0" smtClean="0"/>
              <a:t>SUBSTANCJE KONSERWUJĄCE</a:t>
            </a:r>
          </a:p>
          <a:p>
            <a:r>
              <a:rPr lang="pl-PL" dirty="0"/>
              <a:t>a</a:t>
            </a:r>
            <a:r>
              <a:rPr lang="pl-PL" dirty="0" smtClean="0"/>
              <a:t>tak astmy</a:t>
            </a:r>
          </a:p>
          <a:p>
            <a:r>
              <a:rPr lang="pl-PL" dirty="0" smtClean="0"/>
              <a:t>wzdęcia</a:t>
            </a:r>
          </a:p>
          <a:p>
            <a:r>
              <a:rPr lang="pl-PL" dirty="0"/>
              <a:t>w</a:t>
            </a:r>
            <a:r>
              <a:rPr lang="pl-PL" dirty="0" smtClean="0"/>
              <a:t>ymioty</a:t>
            </a:r>
          </a:p>
          <a:p>
            <a:r>
              <a:rPr lang="pl-PL" dirty="0"/>
              <a:t>b</a:t>
            </a:r>
            <a:r>
              <a:rPr lang="pl-PL" dirty="0" smtClean="0"/>
              <a:t>iegunka</a:t>
            </a:r>
          </a:p>
          <a:p>
            <a:pPr marL="0" indent="0">
              <a:buNone/>
            </a:pPr>
            <a:r>
              <a:rPr lang="pl-PL" sz="2800" b="1" dirty="0" smtClean="0"/>
              <a:t>Objawy alergiczne:</a:t>
            </a:r>
          </a:p>
          <a:p>
            <a:r>
              <a:rPr lang="pl-PL" dirty="0"/>
              <a:t>k</a:t>
            </a:r>
            <a:r>
              <a:rPr lang="pl-PL" dirty="0" smtClean="0"/>
              <a:t>aszel</a:t>
            </a:r>
          </a:p>
          <a:p>
            <a:r>
              <a:rPr lang="pl-PL" dirty="0"/>
              <a:t>k</a:t>
            </a:r>
            <a:r>
              <a:rPr lang="pl-PL" dirty="0" smtClean="0"/>
              <a:t>atar</a:t>
            </a:r>
          </a:p>
          <a:p>
            <a:r>
              <a:rPr lang="pl-PL" dirty="0"/>
              <a:t>d</a:t>
            </a:r>
            <a:r>
              <a:rPr lang="pl-PL" dirty="0" smtClean="0"/>
              <a:t>uszności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 smtClean="0"/>
              <a:t>napojach</a:t>
            </a:r>
          </a:p>
          <a:p>
            <a:r>
              <a:rPr lang="pl-PL" dirty="0" smtClean="0"/>
              <a:t>wędlinach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49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67544" y="228919"/>
            <a:ext cx="8219256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WODOROWĘGLAN POTASU (E501)</a:t>
            </a:r>
            <a:endParaRPr lang="pl-PL" dirty="0" smtClean="0"/>
          </a:p>
          <a:p>
            <a:r>
              <a:rPr lang="pl-PL" dirty="0"/>
              <a:t>k</a:t>
            </a:r>
            <a:r>
              <a:rPr lang="pl-PL" dirty="0" smtClean="0"/>
              <a:t>rwawienie </a:t>
            </a:r>
            <a:r>
              <a:rPr lang="pl-PL" dirty="0"/>
              <a:t>z żołądka, </a:t>
            </a:r>
            <a:r>
              <a:rPr lang="pl-PL" dirty="0" smtClean="0"/>
              <a:t>jelit</a:t>
            </a:r>
          </a:p>
          <a:p>
            <a:r>
              <a:rPr lang="pl-PL" dirty="0"/>
              <a:t>w</a:t>
            </a:r>
            <a:r>
              <a:rPr lang="pl-PL" dirty="0" smtClean="0"/>
              <a:t>ymioty</a:t>
            </a:r>
          </a:p>
          <a:p>
            <a:r>
              <a:rPr lang="pl-PL" dirty="0"/>
              <a:t>b</a:t>
            </a:r>
            <a:r>
              <a:rPr lang="pl-PL" dirty="0" smtClean="0"/>
              <a:t>iegunka</a:t>
            </a:r>
          </a:p>
          <a:p>
            <a:r>
              <a:rPr lang="pl-PL" dirty="0"/>
              <a:t>a</a:t>
            </a:r>
            <a:r>
              <a:rPr lang="pl-PL" dirty="0" smtClean="0"/>
              <a:t>lergia skórna</a:t>
            </a:r>
          </a:p>
          <a:p>
            <a:r>
              <a:rPr lang="pl-PL" dirty="0"/>
              <a:t>c</a:t>
            </a:r>
            <a:r>
              <a:rPr lang="pl-PL" dirty="0" smtClean="0"/>
              <a:t>horoby górnych dróg oddechowych</a:t>
            </a:r>
            <a:endParaRPr lang="pl-PL" dirty="0"/>
          </a:p>
          <a:p>
            <a:pPr marL="0" indent="0">
              <a:buNone/>
            </a:pPr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  <a:endParaRPr lang="pl-PL" dirty="0" smtClean="0"/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m</a:t>
            </a:r>
            <a:r>
              <a:rPr lang="pl-PL" dirty="0" smtClean="0"/>
              <a:t>lekach w proszku</a:t>
            </a:r>
          </a:p>
          <a:p>
            <a:r>
              <a:rPr lang="pl-PL" dirty="0"/>
              <a:t>p</a:t>
            </a:r>
            <a:r>
              <a:rPr lang="pl-PL" dirty="0" smtClean="0"/>
              <a:t>rzetworzonej żywności na bazie zbóż</a:t>
            </a:r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478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95536" y="228919"/>
            <a:ext cx="8291264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MĄCZKA CHLEBA ŚWIĘTOJAŃSKIEGO (E410)</a:t>
            </a:r>
          </a:p>
          <a:p>
            <a:r>
              <a:rPr lang="pl-PL" dirty="0"/>
              <a:t>w</a:t>
            </a:r>
            <a:r>
              <a:rPr lang="pl-PL" dirty="0" smtClean="0"/>
              <a:t>zdęcia</a:t>
            </a:r>
          </a:p>
          <a:p>
            <a:r>
              <a:rPr lang="pl-PL" dirty="0"/>
              <a:t>o</a:t>
            </a:r>
            <a:r>
              <a:rPr lang="pl-PL" dirty="0" smtClean="0"/>
              <a:t>bniżenie cholesterolu we krwi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  <a:endParaRPr lang="pl-PL" dirty="0" smtClean="0"/>
          </a:p>
          <a:p>
            <a:r>
              <a:rPr lang="pl-PL" dirty="0"/>
              <a:t>j</a:t>
            </a:r>
            <a:r>
              <a:rPr lang="pl-PL" dirty="0" smtClean="0"/>
              <a:t>ogurtach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d</a:t>
            </a:r>
            <a:r>
              <a:rPr lang="pl-PL" dirty="0" smtClean="0"/>
              <a:t>żemach</a:t>
            </a:r>
          </a:p>
          <a:p>
            <a:r>
              <a:rPr lang="pl-PL" dirty="0"/>
              <a:t>g</a:t>
            </a:r>
            <a:r>
              <a:rPr lang="pl-PL" dirty="0" smtClean="0"/>
              <a:t>alaretkach </a:t>
            </a:r>
          </a:p>
          <a:p>
            <a:pPr marL="0" indent="0">
              <a:buNone/>
            </a:pPr>
            <a:endParaRPr lang="pl-PL" sz="2800" dirty="0" smtClean="0"/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3042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67544" y="228919"/>
            <a:ext cx="8219256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GUMA GUAR (E412)</a:t>
            </a:r>
          </a:p>
          <a:p>
            <a:r>
              <a:rPr lang="pl-PL" dirty="0"/>
              <a:t>w</a:t>
            </a:r>
            <a:r>
              <a:rPr lang="pl-PL" dirty="0" smtClean="0"/>
              <a:t>zdęcia</a:t>
            </a:r>
          </a:p>
          <a:p>
            <a:r>
              <a:rPr lang="pl-PL" dirty="0"/>
              <a:t>p</a:t>
            </a:r>
            <a:r>
              <a:rPr lang="pl-PL" dirty="0" smtClean="0"/>
              <a:t>rzetwarzanie flory bakteryjnej jelit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j</a:t>
            </a:r>
            <a:r>
              <a:rPr lang="pl-PL" dirty="0" smtClean="0"/>
              <a:t>ogurtach</a:t>
            </a:r>
          </a:p>
          <a:p>
            <a:r>
              <a:rPr lang="pl-PL" dirty="0"/>
              <a:t>z</a:t>
            </a:r>
            <a:r>
              <a:rPr lang="pl-PL" dirty="0" smtClean="0"/>
              <a:t>upkach chińskich</a:t>
            </a:r>
          </a:p>
          <a:p>
            <a:r>
              <a:rPr lang="pl-PL" dirty="0"/>
              <a:t>p</a:t>
            </a:r>
            <a:r>
              <a:rPr lang="pl-PL" dirty="0" smtClean="0"/>
              <a:t>łatkach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32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95536" y="228919"/>
            <a:ext cx="8291264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WĘGLAN WAPNIA (E170)</a:t>
            </a:r>
          </a:p>
          <a:p>
            <a:r>
              <a:rPr lang="pl-PL" dirty="0"/>
              <a:t>b</a:t>
            </a:r>
            <a:r>
              <a:rPr lang="pl-PL" dirty="0" smtClean="0"/>
              <a:t>ól brzucha</a:t>
            </a:r>
          </a:p>
          <a:p>
            <a:r>
              <a:rPr lang="pl-PL" dirty="0"/>
              <a:t>w</a:t>
            </a:r>
            <a:r>
              <a:rPr lang="pl-PL" dirty="0" smtClean="0"/>
              <a:t>zdęcia</a:t>
            </a:r>
          </a:p>
          <a:p>
            <a:r>
              <a:rPr lang="pl-PL" dirty="0" smtClean="0"/>
              <a:t>zaparcia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 smtClean="0"/>
              <a:t>ciastkach</a:t>
            </a:r>
          </a:p>
          <a:p>
            <a:r>
              <a:rPr lang="pl-PL" dirty="0"/>
              <a:t>s</a:t>
            </a:r>
            <a:r>
              <a:rPr lang="pl-PL" dirty="0" smtClean="0"/>
              <a:t>okach winogronowych</a:t>
            </a:r>
          </a:p>
          <a:p>
            <a:r>
              <a:rPr lang="pl-PL" dirty="0"/>
              <a:t>s</a:t>
            </a:r>
            <a:r>
              <a:rPr lang="pl-PL" dirty="0" smtClean="0"/>
              <a:t>erach 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52651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KONCENTRAT SPIRULINY</a:t>
            </a:r>
            <a:endParaRPr lang="pl-PL" sz="2800" dirty="0" smtClean="0"/>
          </a:p>
          <a:p>
            <a:r>
              <a:rPr lang="pl-PL" dirty="0"/>
              <a:t>u</a:t>
            </a:r>
            <a:r>
              <a:rPr lang="pl-PL" dirty="0" smtClean="0"/>
              <a:t>szkadza wątrobę</a:t>
            </a:r>
          </a:p>
          <a:p>
            <a:r>
              <a:rPr lang="pl-PL" dirty="0"/>
              <a:t>u</a:t>
            </a:r>
            <a:r>
              <a:rPr lang="pl-PL" dirty="0" smtClean="0"/>
              <a:t>pośledza działania mięśni i układu oddechowego</a:t>
            </a:r>
          </a:p>
          <a:p>
            <a:r>
              <a:rPr lang="pl-PL" dirty="0"/>
              <a:t>z</a:t>
            </a:r>
            <a:r>
              <a:rPr lang="pl-PL" dirty="0" smtClean="0"/>
              <a:t>mniejsza koordynację</a:t>
            </a:r>
            <a:endParaRPr lang="pl-PL" dirty="0"/>
          </a:p>
          <a:p>
            <a:pPr marL="0" indent="0">
              <a:buNone/>
            </a:pPr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Występuję m.in. w</a:t>
            </a:r>
          </a:p>
          <a:p>
            <a:r>
              <a:rPr lang="pl-PL" dirty="0" smtClean="0"/>
              <a:t> Jogurtach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11560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95536" y="188640"/>
            <a:ext cx="8291264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291264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WĘGLAN SODU (E500)</a:t>
            </a:r>
          </a:p>
          <a:p>
            <a:r>
              <a:rPr lang="pl-PL" dirty="0"/>
              <a:t>k</a:t>
            </a:r>
            <a:r>
              <a:rPr lang="pl-PL" dirty="0" smtClean="0"/>
              <a:t>rwawienia żołądkowo-jelitowe</a:t>
            </a:r>
          </a:p>
          <a:p>
            <a:r>
              <a:rPr lang="pl-PL" dirty="0"/>
              <a:t>w</a:t>
            </a:r>
            <a:r>
              <a:rPr lang="pl-PL" dirty="0" smtClean="0"/>
              <a:t>ymioty</a:t>
            </a:r>
          </a:p>
          <a:p>
            <a:r>
              <a:rPr lang="pl-PL" dirty="0"/>
              <a:t>b</a:t>
            </a:r>
            <a:r>
              <a:rPr lang="pl-PL" dirty="0" smtClean="0"/>
              <a:t>iegunka</a:t>
            </a:r>
          </a:p>
          <a:p>
            <a:r>
              <a:rPr lang="pl-PL" dirty="0"/>
              <a:t>w</a:t>
            </a:r>
            <a:r>
              <a:rPr lang="pl-PL" dirty="0" smtClean="0"/>
              <a:t>yczerpania oddechowe </a:t>
            </a:r>
          </a:p>
          <a:p>
            <a:r>
              <a:rPr lang="pl-PL" dirty="0"/>
              <a:t>d</a:t>
            </a:r>
            <a:r>
              <a:rPr lang="pl-PL" dirty="0" smtClean="0"/>
              <a:t>uszności co prowadzi do ŚMIERCI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</a:p>
          <a:p>
            <a:r>
              <a:rPr lang="pl-PL" dirty="0"/>
              <a:t>j</a:t>
            </a:r>
            <a:r>
              <a:rPr lang="pl-PL" dirty="0" smtClean="0"/>
              <a:t>ogurtach</a:t>
            </a:r>
          </a:p>
          <a:p>
            <a:r>
              <a:rPr lang="pl-PL" dirty="0"/>
              <a:t>c</a:t>
            </a:r>
            <a:r>
              <a:rPr lang="pl-PL" dirty="0" smtClean="0"/>
              <a:t>iastkach </a:t>
            </a:r>
          </a:p>
          <a:p>
            <a:r>
              <a:rPr lang="pl-PL" dirty="0"/>
              <a:t>d</a:t>
            </a:r>
            <a:r>
              <a:rPr lang="pl-PL" dirty="0" smtClean="0"/>
              <a:t>żemach</a:t>
            </a:r>
          </a:p>
          <a:p>
            <a:r>
              <a:rPr lang="pl-PL" dirty="0"/>
              <a:t>z</a:t>
            </a:r>
            <a:r>
              <a:rPr lang="pl-PL" dirty="0" smtClean="0"/>
              <a:t>upki chińskie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7263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OLEJ PALMOWY</a:t>
            </a:r>
          </a:p>
          <a:p>
            <a:r>
              <a:rPr lang="pl-PL" dirty="0"/>
              <a:t>p</a:t>
            </a:r>
            <a:r>
              <a:rPr lang="pl-PL" dirty="0" smtClean="0"/>
              <a:t>odnosi </a:t>
            </a:r>
            <a:r>
              <a:rPr lang="pl-PL" dirty="0"/>
              <a:t>zawartość cholesterolu we </a:t>
            </a:r>
            <a:r>
              <a:rPr lang="pl-PL" dirty="0" smtClean="0"/>
              <a:t>krwi</a:t>
            </a:r>
          </a:p>
          <a:p>
            <a:r>
              <a:rPr lang="pl-PL" dirty="0"/>
              <a:t>p</a:t>
            </a:r>
            <a:r>
              <a:rPr lang="pl-PL" dirty="0" smtClean="0"/>
              <a:t>rowadzi do chorób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p</a:t>
            </a:r>
            <a:r>
              <a:rPr lang="pl-PL" dirty="0" smtClean="0"/>
              <a:t>łatkach</a:t>
            </a:r>
          </a:p>
          <a:p>
            <a:r>
              <a:rPr lang="pl-PL" dirty="0" smtClean="0"/>
              <a:t>ciastkach</a:t>
            </a:r>
          </a:p>
          <a:p>
            <a:r>
              <a:rPr lang="pl-PL" dirty="0"/>
              <a:t>f</a:t>
            </a:r>
            <a:r>
              <a:rPr lang="pl-PL" dirty="0" smtClean="0"/>
              <a:t>ast </a:t>
            </a:r>
            <a:r>
              <a:rPr lang="pl-PL" dirty="0" err="1" smtClean="0"/>
              <a:t>foodach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23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188640"/>
            <a:ext cx="8229600" cy="8599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219256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GLUTAMINIAN SODU  (E621) MSG</a:t>
            </a:r>
          </a:p>
          <a:p>
            <a:r>
              <a:rPr lang="pl-PL" dirty="0"/>
              <a:t>n</a:t>
            </a:r>
            <a:r>
              <a:rPr lang="pl-PL" dirty="0" smtClean="0"/>
              <a:t>asila astmę </a:t>
            </a:r>
          </a:p>
          <a:p>
            <a:r>
              <a:rPr lang="pl-PL" dirty="0"/>
              <a:t>p</a:t>
            </a:r>
            <a:r>
              <a:rPr lang="pl-PL" dirty="0" smtClean="0"/>
              <a:t>rzyśpiesza bicia serca </a:t>
            </a:r>
          </a:p>
          <a:p>
            <a:pPr marL="0" indent="0">
              <a:buNone/>
            </a:pPr>
            <a:r>
              <a:rPr lang="pl-PL" sz="2800" b="1" dirty="0" smtClean="0"/>
              <a:t>Wywołuje:</a:t>
            </a:r>
          </a:p>
          <a:p>
            <a:r>
              <a:rPr lang="pl-PL" dirty="0"/>
              <a:t>n</a:t>
            </a:r>
            <a:r>
              <a:rPr lang="pl-PL" dirty="0" smtClean="0"/>
              <a:t>udności </a:t>
            </a:r>
          </a:p>
          <a:p>
            <a:r>
              <a:rPr lang="pl-PL" dirty="0"/>
              <a:t>s</a:t>
            </a:r>
            <a:r>
              <a:rPr lang="pl-PL" dirty="0" smtClean="0"/>
              <a:t>enność</a:t>
            </a:r>
          </a:p>
          <a:p>
            <a:r>
              <a:rPr lang="pl-PL" dirty="0"/>
              <a:t>o</a:t>
            </a:r>
            <a:r>
              <a:rPr lang="pl-PL" dirty="0" smtClean="0"/>
              <a:t>słabienie</a:t>
            </a:r>
          </a:p>
          <a:p>
            <a:r>
              <a:rPr lang="pl-PL" dirty="0"/>
              <a:t>o</a:t>
            </a:r>
            <a:r>
              <a:rPr lang="pl-PL" dirty="0" smtClean="0"/>
              <a:t>tyłość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</a:p>
          <a:p>
            <a:r>
              <a:rPr lang="pl-PL" dirty="0"/>
              <a:t>z</a:t>
            </a:r>
            <a:r>
              <a:rPr lang="pl-PL" dirty="0" smtClean="0"/>
              <a:t>upkach chińskich</a:t>
            </a:r>
          </a:p>
          <a:p>
            <a:r>
              <a:rPr lang="pl-PL" dirty="0"/>
              <a:t>c</a:t>
            </a:r>
            <a:r>
              <a:rPr lang="pl-PL" dirty="0" smtClean="0"/>
              <a:t>iastkach </a:t>
            </a:r>
          </a:p>
          <a:p>
            <a:r>
              <a:rPr lang="pl-PL" dirty="0" smtClean="0"/>
              <a:t>jogurtach </a:t>
            </a:r>
            <a:r>
              <a:rPr lang="pl-PL" sz="2800" b="1" dirty="0" smtClean="0"/>
              <a:t> 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98951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375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GUANYLAN DISODOWY </a:t>
            </a:r>
            <a:r>
              <a:rPr lang="pl-PL" sz="2800" b="1" dirty="0"/>
              <a:t>(E627</a:t>
            </a:r>
            <a:r>
              <a:rPr lang="pl-PL" sz="2800" b="1" dirty="0" smtClean="0"/>
              <a:t>)</a:t>
            </a:r>
          </a:p>
          <a:p>
            <a:r>
              <a:rPr lang="pl-PL" dirty="0"/>
              <a:t>b</a:t>
            </a:r>
            <a:r>
              <a:rPr lang="pl-PL" dirty="0" smtClean="0"/>
              <a:t>óle głowy </a:t>
            </a:r>
          </a:p>
          <a:p>
            <a:r>
              <a:rPr lang="pl-PL" dirty="0"/>
              <a:t>z</a:t>
            </a:r>
            <a:r>
              <a:rPr lang="pl-PL" dirty="0" smtClean="0"/>
              <a:t>aparcia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z</a:t>
            </a:r>
            <a:r>
              <a:rPr lang="pl-PL" dirty="0" smtClean="0"/>
              <a:t>upkach chińskich </a:t>
            </a:r>
          </a:p>
          <a:p>
            <a:r>
              <a:rPr lang="pl-PL" dirty="0" smtClean="0"/>
              <a:t>chipsach</a:t>
            </a:r>
          </a:p>
          <a:p>
            <a:r>
              <a:rPr lang="pl-PL" dirty="0"/>
              <a:t>s</a:t>
            </a:r>
            <a:r>
              <a:rPr lang="pl-PL" dirty="0" smtClean="0"/>
              <a:t>osach mięsnych</a:t>
            </a:r>
          </a:p>
          <a:p>
            <a:endParaRPr lang="pl-PL" b="1" dirty="0"/>
          </a:p>
          <a:p>
            <a:endParaRPr lang="pl-PL" sz="2800" b="1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11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WYKAZ PRODUKTÓW ZAWIERAJĄCYCH SUBSTANCJE SZKODLIWE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CIASTKA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223224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112527" y="2941946"/>
            <a:ext cx="1512168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526" y="2060848"/>
            <a:ext cx="33147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516404" y="2348880"/>
            <a:ext cx="1440160" cy="402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41" y="3918988"/>
            <a:ext cx="2380246" cy="238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452508" y="4446618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7" y="4592045"/>
            <a:ext cx="2815810" cy="183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>
            <a:off x="1944368" y="5084771"/>
            <a:ext cx="576064" cy="4940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3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PEKTYNY (E440)</a:t>
            </a:r>
          </a:p>
          <a:p>
            <a:r>
              <a:rPr lang="pl-PL" dirty="0"/>
              <a:t>b</a:t>
            </a:r>
            <a:r>
              <a:rPr lang="pl-PL" dirty="0" smtClean="0"/>
              <a:t>óle brzucha </a:t>
            </a:r>
          </a:p>
          <a:p>
            <a:r>
              <a:rPr lang="pl-PL" dirty="0"/>
              <a:t>w</a:t>
            </a:r>
            <a:r>
              <a:rPr lang="pl-PL" dirty="0" smtClean="0"/>
              <a:t>zdęcia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/>
              <a:t>d</a:t>
            </a:r>
            <a:r>
              <a:rPr lang="pl-PL" dirty="0" smtClean="0"/>
              <a:t>żemach i marmoladach </a:t>
            </a:r>
          </a:p>
          <a:p>
            <a:r>
              <a:rPr lang="pl-PL" dirty="0" smtClean="0"/>
              <a:t>galaretkach</a:t>
            </a:r>
          </a:p>
          <a:p>
            <a:endParaRPr lang="pl-PL" sz="2800" b="1" dirty="0" smtClean="0"/>
          </a:p>
          <a:p>
            <a:pPr marL="0" indent="0">
              <a:buNone/>
            </a:pPr>
            <a:r>
              <a:rPr lang="pl-PL" sz="2800" b="1" dirty="0"/>
              <a:t> </a:t>
            </a:r>
            <a:endParaRPr lang="pl-PL" sz="2800" b="1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86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95536" y="116632"/>
            <a:ext cx="8229600" cy="144016"/>
          </a:xfrm>
        </p:spPr>
        <p:txBody>
          <a:bodyPr>
            <a:normAutofit fontScale="90000"/>
          </a:bodyPr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INOZYNIAN SODU (E631)</a:t>
            </a:r>
          </a:p>
          <a:p>
            <a:r>
              <a:rPr lang="pl-PL" dirty="0"/>
              <a:t>niewskazany dla osób z kamicą nerkową</a:t>
            </a:r>
            <a:r>
              <a:rPr lang="pl-PL" dirty="0" smtClean="0"/>
              <a:t>.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</a:p>
          <a:p>
            <a:r>
              <a:rPr lang="pl-PL" dirty="0"/>
              <a:t>z</a:t>
            </a:r>
            <a:r>
              <a:rPr lang="pl-PL" dirty="0" smtClean="0"/>
              <a:t>upkach chińskich</a:t>
            </a:r>
          </a:p>
          <a:p>
            <a:r>
              <a:rPr lang="pl-PL" dirty="0" smtClean="0"/>
              <a:t>chipsach</a:t>
            </a:r>
          </a:p>
          <a:p>
            <a:r>
              <a:rPr lang="pl-PL" dirty="0"/>
              <a:t>w</a:t>
            </a:r>
            <a:r>
              <a:rPr lang="pl-PL" dirty="0" smtClean="0"/>
              <a:t>arzywach konserwowych</a:t>
            </a:r>
          </a:p>
          <a:p>
            <a:pPr marL="0" indent="0">
              <a:buNone/>
            </a:pP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7701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ACESULFAM K JEST</a:t>
            </a:r>
          </a:p>
          <a:p>
            <a:r>
              <a:rPr lang="pl-PL" dirty="0"/>
              <a:t>r</a:t>
            </a:r>
            <a:r>
              <a:rPr lang="pl-PL" dirty="0" smtClean="0"/>
              <a:t>akotwórczy </a:t>
            </a:r>
          </a:p>
          <a:p>
            <a:r>
              <a:rPr lang="pl-PL" dirty="0"/>
              <a:t>t</a:t>
            </a:r>
            <a:r>
              <a:rPr lang="pl-PL" dirty="0" smtClean="0"/>
              <a:t>oksyczny </a:t>
            </a:r>
          </a:p>
          <a:p>
            <a:r>
              <a:rPr lang="pl-PL" dirty="0" smtClean="0"/>
              <a:t>oraz Wywołuje alergie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j</a:t>
            </a:r>
            <a:r>
              <a:rPr lang="pl-PL" dirty="0" smtClean="0"/>
              <a:t>ogurtach </a:t>
            </a:r>
          </a:p>
          <a:p>
            <a:r>
              <a:rPr lang="pl-PL" dirty="0"/>
              <a:t>g</a:t>
            </a:r>
            <a:r>
              <a:rPr lang="pl-PL" dirty="0" smtClean="0"/>
              <a:t>umach do żucia</a:t>
            </a:r>
          </a:p>
          <a:p>
            <a:r>
              <a:rPr lang="pl-PL" dirty="0"/>
              <a:t>p</a:t>
            </a:r>
            <a:r>
              <a:rPr lang="pl-PL" dirty="0" smtClean="0"/>
              <a:t>rzetworach owocowych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717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KARMEL AMONIAKALNO SIARCZANOWY (IV) POWODUJE:</a:t>
            </a:r>
          </a:p>
          <a:p>
            <a:r>
              <a:rPr lang="pl-PL" sz="2600" dirty="0"/>
              <a:t>n</a:t>
            </a:r>
            <a:r>
              <a:rPr lang="pl-PL" sz="2600" dirty="0" smtClean="0"/>
              <a:t>adpobudliwość</a:t>
            </a:r>
          </a:p>
          <a:p>
            <a:r>
              <a:rPr lang="pl-PL" sz="2600" dirty="0"/>
              <a:t>r</a:t>
            </a:r>
            <a:r>
              <a:rPr lang="pl-PL" sz="2600" dirty="0" smtClean="0"/>
              <a:t>ozwolnienie</a:t>
            </a:r>
          </a:p>
          <a:p>
            <a:r>
              <a:rPr lang="pl-PL" sz="2600" dirty="0"/>
              <a:t>z</a:t>
            </a:r>
            <a:r>
              <a:rPr lang="pl-PL" sz="2600" dirty="0" smtClean="0"/>
              <a:t>większa ruch robaczkowy jelit</a:t>
            </a:r>
          </a:p>
          <a:p>
            <a:r>
              <a:rPr lang="pl-PL" sz="2600" dirty="0"/>
              <a:t>s</a:t>
            </a:r>
            <a:r>
              <a:rPr lang="pl-PL" sz="2600" dirty="0" smtClean="0"/>
              <a:t>kurcze mięśni </a:t>
            </a:r>
          </a:p>
          <a:p>
            <a:r>
              <a:rPr lang="pl-PL" sz="2600" dirty="0"/>
              <a:t>z</a:t>
            </a:r>
            <a:r>
              <a:rPr lang="pl-PL" sz="2600" dirty="0" smtClean="0"/>
              <a:t>aburzenie w metabolizmie witaminy B-6</a:t>
            </a:r>
          </a:p>
          <a:p>
            <a:r>
              <a:rPr lang="pl-PL" sz="2600" dirty="0"/>
              <a:t>o</a:t>
            </a:r>
            <a:r>
              <a:rPr lang="pl-PL" sz="2600" dirty="0" smtClean="0"/>
              <a:t>raz </a:t>
            </a:r>
            <a:r>
              <a:rPr lang="pl-PL" sz="2600" dirty="0"/>
              <a:t>z</a:t>
            </a:r>
            <a:r>
              <a:rPr lang="pl-PL" sz="2600" dirty="0" smtClean="0"/>
              <a:t>awiera </a:t>
            </a:r>
            <a:r>
              <a:rPr lang="pl-PL" sz="2600" dirty="0"/>
              <a:t>toksyczne związki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sz="2800" b="1" dirty="0" smtClean="0"/>
              <a:t>Występuje m.in. w: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 smtClean="0"/>
              <a:t>pasztetach</a:t>
            </a:r>
          </a:p>
          <a:p>
            <a:endParaRPr lang="pl-PL" sz="2600" dirty="0" smtClean="0"/>
          </a:p>
          <a:p>
            <a:pPr marL="0" indent="0">
              <a:buNone/>
            </a:pPr>
            <a:endParaRPr lang="pl-PL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6407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SUKRALOZA (E955) POWODUJE</a:t>
            </a:r>
          </a:p>
          <a:p>
            <a:r>
              <a:rPr lang="pl-PL" dirty="0"/>
              <a:t>k</a:t>
            </a:r>
            <a:r>
              <a:rPr lang="pl-PL" dirty="0" smtClean="0"/>
              <a:t>urczenie się grasicy i śledziony </a:t>
            </a:r>
          </a:p>
          <a:p>
            <a:r>
              <a:rPr lang="pl-PL" dirty="0"/>
              <a:t>p</a:t>
            </a:r>
            <a:r>
              <a:rPr lang="pl-PL" dirty="0" smtClean="0"/>
              <a:t>owiększenie wątroby i nerek</a:t>
            </a:r>
          </a:p>
          <a:p>
            <a:r>
              <a:rPr lang="pl-PL" dirty="0"/>
              <a:t>z</a:t>
            </a:r>
            <a:r>
              <a:rPr lang="pl-PL" dirty="0" smtClean="0"/>
              <a:t>ahamowanie wzrostu dorosłych i dzieci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d</a:t>
            </a:r>
            <a:r>
              <a:rPr lang="pl-PL" dirty="0" smtClean="0"/>
              <a:t>żemach</a:t>
            </a:r>
          </a:p>
          <a:p>
            <a:r>
              <a:rPr lang="pl-PL" dirty="0" smtClean="0"/>
              <a:t>gumach do żucia</a:t>
            </a:r>
          </a:p>
          <a:p>
            <a:r>
              <a:rPr lang="pl-PL" dirty="0"/>
              <a:t>g</a:t>
            </a:r>
            <a:r>
              <a:rPr lang="pl-PL" dirty="0" smtClean="0"/>
              <a:t>alaretkach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30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04664"/>
            <a:ext cx="8301608" cy="57935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KWAS FOSFOROWY (E338)</a:t>
            </a:r>
            <a:endParaRPr lang="pl-PL" sz="2800" b="1" dirty="0"/>
          </a:p>
          <a:p>
            <a:r>
              <a:rPr lang="pl-PL" dirty="0" smtClean="0"/>
              <a:t>niszczy zęby</a:t>
            </a:r>
          </a:p>
          <a:p>
            <a:r>
              <a:rPr lang="pl-PL" dirty="0"/>
              <a:t>p</a:t>
            </a:r>
            <a:r>
              <a:rPr lang="pl-PL" dirty="0" smtClean="0"/>
              <a:t>rzyczynia się do utraty wapnia w kościach </a:t>
            </a:r>
            <a:endParaRPr lang="pl-PL" dirty="0"/>
          </a:p>
          <a:p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/>
              <a:t>s</a:t>
            </a:r>
            <a:r>
              <a:rPr lang="pl-PL" dirty="0" smtClean="0"/>
              <a:t>łodyczach</a:t>
            </a:r>
          </a:p>
          <a:p>
            <a:r>
              <a:rPr lang="pl-PL" dirty="0" smtClean="0"/>
              <a:t>serach</a:t>
            </a:r>
          </a:p>
          <a:p>
            <a:r>
              <a:rPr lang="pl-PL" dirty="0"/>
              <a:t>p</a:t>
            </a:r>
            <a:r>
              <a:rPr lang="pl-PL" dirty="0" smtClean="0"/>
              <a:t>rzekąskach na bazie ziemniaków</a:t>
            </a:r>
          </a:p>
          <a:p>
            <a:pPr marL="0" indent="0">
              <a:buNone/>
            </a:pP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969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KOFEINA</a:t>
            </a:r>
          </a:p>
          <a:p>
            <a:pPr marL="0" indent="0">
              <a:buNone/>
            </a:pPr>
            <a:r>
              <a:rPr lang="pl-PL" sz="2800" b="1" dirty="0" smtClean="0"/>
              <a:t>Toksycznie działa na:</a:t>
            </a:r>
          </a:p>
          <a:p>
            <a:r>
              <a:rPr lang="pl-PL" dirty="0" smtClean="0"/>
              <a:t>wątrobę </a:t>
            </a:r>
          </a:p>
          <a:p>
            <a:r>
              <a:rPr lang="pl-PL" dirty="0" smtClean="0"/>
              <a:t>układ pokarmowy</a:t>
            </a:r>
          </a:p>
          <a:p>
            <a:r>
              <a:rPr lang="pl-PL" dirty="0"/>
              <a:t>u</a:t>
            </a:r>
            <a:r>
              <a:rPr lang="pl-PL" dirty="0" smtClean="0"/>
              <a:t>kład nerwowy</a:t>
            </a:r>
          </a:p>
          <a:p>
            <a:r>
              <a:rPr lang="pl-PL" dirty="0" smtClean="0"/>
              <a:t>nerki</a:t>
            </a:r>
          </a:p>
          <a:p>
            <a:r>
              <a:rPr lang="pl-PL" dirty="0" smtClean="0"/>
              <a:t>oraz zbytnio pobudza organizm człowieka  </a:t>
            </a:r>
          </a:p>
          <a:p>
            <a:pPr marL="0" indent="0">
              <a:buNone/>
            </a:pPr>
            <a:endParaRPr lang="pl-PL" sz="2800" b="1" dirty="0" smtClean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  <a:endParaRPr lang="pl-PL" sz="2800" dirty="0" smtClean="0"/>
          </a:p>
          <a:p>
            <a:r>
              <a:rPr lang="pl-PL" dirty="0"/>
              <a:t>n</a:t>
            </a:r>
            <a:r>
              <a:rPr lang="pl-PL" dirty="0" smtClean="0"/>
              <a:t>apojach </a:t>
            </a:r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521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CYTRYNIAN SODU </a:t>
            </a:r>
          </a:p>
          <a:p>
            <a:r>
              <a:rPr lang="pl-PL" dirty="0"/>
              <a:t>z</a:t>
            </a:r>
            <a:r>
              <a:rPr lang="pl-PL" dirty="0" smtClean="0"/>
              <a:t>aburzenia wchłaniania leków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  <a:endParaRPr lang="pl-PL" sz="2800" dirty="0" smtClean="0"/>
          </a:p>
          <a:p>
            <a:r>
              <a:rPr lang="pl-PL" dirty="0"/>
              <a:t>n</a:t>
            </a:r>
            <a:r>
              <a:rPr lang="pl-PL" dirty="0" smtClean="0"/>
              <a:t>apojach 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p</a:t>
            </a:r>
            <a:r>
              <a:rPr lang="pl-PL" dirty="0" smtClean="0"/>
              <a:t>rzyprawach do potraw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416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BENZOESAN SODU (E211) </a:t>
            </a:r>
          </a:p>
          <a:p>
            <a:r>
              <a:rPr lang="pl-PL" dirty="0"/>
              <a:t>n</a:t>
            </a:r>
            <a:r>
              <a:rPr lang="pl-PL" dirty="0" smtClean="0"/>
              <a:t>asilenie objawów alergii i astmy</a:t>
            </a:r>
          </a:p>
          <a:p>
            <a:r>
              <a:rPr lang="pl-PL" dirty="0"/>
              <a:t>p</a:t>
            </a:r>
            <a:r>
              <a:rPr lang="pl-PL" dirty="0" smtClean="0"/>
              <a:t>odrażnienie układu pokarmowego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 </a:t>
            </a:r>
          </a:p>
          <a:p>
            <a:r>
              <a:rPr lang="pl-PL" dirty="0"/>
              <a:t>j</a:t>
            </a:r>
            <a:r>
              <a:rPr lang="pl-PL" dirty="0" smtClean="0"/>
              <a:t>ogurtach 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d</a:t>
            </a:r>
            <a:r>
              <a:rPr lang="pl-PL" dirty="0" smtClean="0"/>
              <a:t>żemach </a:t>
            </a:r>
          </a:p>
          <a:p>
            <a:r>
              <a:rPr lang="pl-PL" dirty="0" smtClean="0"/>
              <a:t>galaretkach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384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853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 smtClean="0"/>
              <a:t>ANNATO (E160b) POWODUJĘ</a:t>
            </a:r>
          </a:p>
          <a:p>
            <a:r>
              <a:rPr lang="pl-PL" dirty="0"/>
              <a:t>s</a:t>
            </a:r>
            <a:r>
              <a:rPr lang="pl-PL" dirty="0" smtClean="0"/>
              <a:t>kłonność do irytacji </a:t>
            </a:r>
          </a:p>
          <a:p>
            <a:r>
              <a:rPr lang="pl-PL" dirty="0"/>
              <a:t>a</a:t>
            </a:r>
            <a:r>
              <a:rPr lang="pl-PL" dirty="0" smtClean="0"/>
              <a:t>lergie</a:t>
            </a:r>
          </a:p>
          <a:p>
            <a:r>
              <a:rPr lang="pl-PL" dirty="0"/>
              <a:t>n</a:t>
            </a:r>
            <a:r>
              <a:rPr lang="pl-PL" dirty="0" smtClean="0"/>
              <a:t>adciśnienie</a:t>
            </a:r>
          </a:p>
          <a:p>
            <a:r>
              <a:rPr lang="pl-PL" dirty="0"/>
              <a:t>e</a:t>
            </a:r>
            <a:r>
              <a:rPr lang="pl-PL" dirty="0" smtClean="0"/>
              <a:t>gzemę</a:t>
            </a:r>
          </a:p>
          <a:p>
            <a:r>
              <a:rPr lang="pl-PL" dirty="0"/>
              <a:t>b</a:t>
            </a:r>
            <a:r>
              <a:rPr lang="pl-PL" dirty="0" smtClean="0"/>
              <a:t>ól głowy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Występuje m.in. w: 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/>
              <a:t>l</a:t>
            </a:r>
            <a:r>
              <a:rPr lang="pl-PL" dirty="0" smtClean="0"/>
              <a:t>odach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6089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45719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/>
          <a:lstStyle/>
          <a:p>
            <a:r>
              <a:rPr lang="pl-PL" dirty="0" smtClean="0"/>
              <a:t>JOGURTY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17" y="105273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187624" y="2276872"/>
            <a:ext cx="108012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971600" y="1268760"/>
            <a:ext cx="1512168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Elipsa 5"/>
          <p:cNvSpPr/>
          <p:nvPr/>
        </p:nvSpPr>
        <p:spPr>
          <a:xfrm>
            <a:off x="1583668" y="2094040"/>
            <a:ext cx="288032" cy="288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Elipsa 6"/>
          <p:cNvSpPr/>
          <p:nvPr/>
        </p:nvSpPr>
        <p:spPr>
          <a:xfrm>
            <a:off x="1577555" y="1110591"/>
            <a:ext cx="288032" cy="2160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499992" y="2564904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4499992" y="1628800"/>
            <a:ext cx="1368152" cy="4652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1" y="393305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 rot="20324330">
            <a:off x="1403648" y="4581128"/>
            <a:ext cx="86409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1979712" y="5229200"/>
            <a:ext cx="504056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74" y="3933056"/>
            <a:ext cx="2882270" cy="233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 rot="19876864">
            <a:off x="4355976" y="4473117"/>
            <a:ext cx="1296144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20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 flipV="1">
            <a:off x="305383" y="6597351"/>
            <a:ext cx="90153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6632"/>
            <a:ext cx="8517632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800" b="1" dirty="0" smtClean="0"/>
              <a:t>CO ZAWIERA KREM ORZECHOWY</a:t>
            </a:r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pPr algn="ctr"/>
            <a:endParaRPr lang="pl-PL" dirty="0"/>
          </a:p>
          <a:p>
            <a:pPr algn="ctr"/>
            <a:endParaRPr lang="pl-PL" dirty="0" smtClean="0"/>
          </a:p>
          <a:p>
            <a:r>
              <a:rPr lang="pl-PL" sz="1800" dirty="0"/>
              <a:t>Masło czekoladowo-orzechowe zawiera głównie cukier, olej palmowy, miazgę orzechów laskowych, kakao i mleko w proszku oraz sproszkowaną serwatkę. Do kremu dodawane są różne emulgatory, m.in. lecytyna sojowa, lecytyna rzepakowa, wanilina, ekstrakt z wanilii. Masło czekoladowo-orzechowe zawiera około 500-550 kcal w 100 gramach produktu. Odżywcze orzechy, kakao i mleko łącznie stanowią około 10%-20% produktu. Pozostała część to olej i cukier, które są źródłem wysokiej kaloryczności produktu. Masło czekoladowo-orzechowe dostarcza organizmowi przede wszystkim sacharozę (cukier) i tłuszcze roślinne. Proteiny obejmują około 5%-8% zawartości produktu. Warto dokładnie przyjrzeć się kremom orzechowo-czekoladowym, ponieważ niektóre z nich zawierają dużo orzechów laskowych (ok. 13%), inne zawierają ich śladowe ilości (ok. 0,01%). Podobnie jest w przypadku kakao i mleka</a:t>
            </a:r>
            <a:r>
              <a:rPr lang="pl-PL" sz="1600" dirty="0"/>
              <a:t>.</a:t>
            </a:r>
            <a:endParaRPr lang="pl-PL" sz="1600" dirty="0" smtClean="0"/>
          </a:p>
          <a:p>
            <a:pPr marL="0" indent="0">
              <a:buNone/>
            </a:pPr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050"/>
            <a:ext cx="5328593" cy="272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115616" y="1784643"/>
            <a:ext cx="129614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856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156990"/>
          </a:xfrm>
        </p:spPr>
        <p:txBody>
          <a:bodyPr>
            <a:no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ZDROWE ZAMIENNIKI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NIEZDROWYCH PRDUKTÓW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7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ZDROWE BATONY DLA AKTYWNYCH</a:t>
            </a:r>
          </a:p>
          <a:p>
            <a:pPr marL="0" indent="0" algn="ctr">
              <a:buNone/>
            </a:pPr>
            <a:r>
              <a:rPr lang="pl-PL" sz="3200" dirty="0" smtClean="0">
                <a:solidFill>
                  <a:schemeClr val="bg1"/>
                </a:solidFill>
              </a:rPr>
              <a:t>Na </a:t>
            </a:r>
            <a:r>
              <a:rPr lang="pl-PL" sz="3200" dirty="0">
                <a:solidFill>
                  <a:schemeClr val="bg1"/>
                </a:solidFill>
              </a:rPr>
              <a:t>co?</a:t>
            </a:r>
          </a:p>
          <a:p>
            <a:pPr marL="0" indent="0" algn="ctr">
              <a:buNone/>
            </a:pPr>
            <a:r>
              <a:rPr lang="pl-PL" sz="2800" dirty="0">
                <a:solidFill>
                  <a:schemeClr val="bg1"/>
                </a:solidFill>
              </a:rPr>
              <a:t>Te batony sprawdzą się genialnie podczas aktywnego wypoczynku. To znakomita, zdrowa przekąska na narty, na wędrówki, ale także wtedy, kiedy uprawiasz sport i potrzebujesz doładowania. Te zdrowe batony dla aktywnych są bardzo proste w przygotowaniu</a:t>
            </a:r>
            <a:r>
              <a:rPr lang="pl-PL" sz="2800" dirty="0" smtClean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endParaRPr lang="pl-P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7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19256" cy="593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200" b="1" dirty="0" smtClean="0">
                <a:solidFill>
                  <a:schemeClr val="bg1"/>
                </a:solidFill>
              </a:rPr>
              <a:t>Składniki</a:t>
            </a:r>
            <a:r>
              <a:rPr lang="pl-PL" sz="2200" b="1" dirty="0">
                <a:solidFill>
                  <a:schemeClr val="bg1"/>
                </a:solidFill>
              </a:rPr>
              <a:t>: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1 szklanka wiórków kokosowych (100 g),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1 szklanka płatków ryżowych (125 g, możesz też użyć innych płatków),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3 duże, dojrzałe banany (moje ważyły bez skórek 450 g),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25 g oleju kokosowego (najlepiej płynnej konsystencji),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15 szt. suszonych moreli niesiarkowanych (możesz użyć też innych suszonych owoców),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1 kopiasta łyżeczka proszku do pieczenia (u mnie bezglutenowy</a:t>
            </a:r>
            <a:r>
              <a:rPr lang="pl-PL" sz="1800" dirty="0" smtClean="0">
                <a:solidFill>
                  <a:schemeClr val="bg1"/>
                </a:solidFill>
              </a:rPr>
              <a:t>).</a:t>
            </a:r>
          </a:p>
          <a:p>
            <a:pPr>
              <a:buClrTx/>
            </a:pPr>
            <a:endParaRPr lang="pl-PL" sz="1800" dirty="0">
              <a:solidFill>
                <a:schemeClr val="bg1"/>
              </a:solidFill>
            </a:endParaRPr>
          </a:p>
          <a:p>
            <a:pPr marL="0" indent="0" algn="ctr">
              <a:buClrTx/>
              <a:buNone/>
            </a:pPr>
            <a:r>
              <a:rPr lang="pl-PL" sz="2200" b="1" dirty="0">
                <a:solidFill>
                  <a:schemeClr val="bg1"/>
                </a:solidFill>
              </a:rPr>
              <a:t>Przygotowanie:</a:t>
            </a: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Banany zgnieść widelcem. Morele posiekać.</a:t>
            </a:r>
          </a:p>
          <a:p>
            <a:pPr>
              <a:buClrTx/>
            </a:pPr>
            <a:endParaRPr lang="pl-PL" sz="18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Połączyć dokładnie wszystkie składniki. Wymieszać je bardzo dokładnie.</a:t>
            </a:r>
          </a:p>
          <a:p>
            <a:pPr>
              <a:buClrTx/>
            </a:pPr>
            <a:endParaRPr lang="pl-PL" sz="18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Blachę wyłożyć papierem do pieczenia. Ciasto położyć płasko na papierze i uformować prostokąt. Zadbać o wyrównanie boków.</a:t>
            </a:r>
          </a:p>
          <a:p>
            <a:pPr>
              <a:buClrTx/>
            </a:pPr>
            <a:endParaRPr lang="pl-PL" sz="18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Piec w temperaturze 180 stopni przez ok. 40 minut (aż do zarumienienia krawędzi).</a:t>
            </a:r>
          </a:p>
          <a:p>
            <a:pPr>
              <a:buClrTx/>
            </a:pPr>
            <a:endParaRPr lang="pl-PL" sz="18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1800" dirty="0">
                <a:solidFill>
                  <a:schemeClr val="bg1"/>
                </a:solidFill>
              </a:rPr>
              <a:t>Ostudzić i kroić po </a:t>
            </a:r>
            <a:r>
              <a:rPr lang="pl-PL" sz="1800" dirty="0" err="1">
                <a:solidFill>
                  <a:schemeClr val="bg1"/>
                </a:solidFill>
              </a:rPr>
              <a:t>calkowitym</a:t>
            </a:r>
            <a:r>
              <a:rPr lang="pl-PL" sz="1800" dirty="0">
                <a:solidFill>
                  <a:schemeClr val="bg1"/>
                </a:solidFill>
              </a:rPr>
              <a:t> ostygnięciu. Zabrać ze sobą taką pyszną przekąskę na stok lub piesze wędrówki albo po prostu do szkoły czy pracy.</a:t>
            </a:r>
            <a:endParaRPr lang="pl-PL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02087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66" y="2420888"/>
            <a:ext cx="4123440" cy="411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>
          <a:xfrm>
            <a:off x="6084168" y="6021288"/>
            <a:ext cx="1224136" cy="43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763688" y="4077072"/>
            <a:ext cx="1152128" cy="4016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8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19256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JOGURTY NATURALNY Z OWOCAMI</a:t>
            </a:r>
          </a:p>
          <a:p>
            <a:pPr marL="0" indent="0" algn="ctr">
              <a:buNone/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200" b="1" dirty="0" smtClean="0">
                <a:solidFill>
                  <a:schemeClr val="bg1"/>
                </a:solidFill>
              </a:rPr>
              <a:t>SKŁADNIKI:</a:t>
            </a:r>
            <a:endParaRPr lang="pl-PL" sz="22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l-PL" sz="2000" dirty="0" err="1">
                <a:solidFill>
                  <a:schemeClr val="bg1"/>
                </a:solidFill>
              </a:rPr>
              <a:t>Musli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err="1">
                <a:solidFill>
                  <a:schemeClr val="bg1"/>
                </a:solidFill>
              </a:rPr>
              <a:t>crunchy</a:t>
            </a:r>
            <a:endParaRPr lang="pl-PL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1 dojrzały banan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Kilka kulek winogrona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Jogurt naturalny (ja dałam bez tłuszczu i bez dodatku cukru</a:t>
            </a:r>
            <a:r>
              <a:rPr lang="pl-PL" sz="2000" dirty="0" smtClean="0">
                <a:solidFill>
                  <a:schemeClr val="bg1"/>
                </a:solidFill>
              </a:rPr>
              <a:t>)</a:t>
            </a:r>
          </a:p>
          <a:p>
            <a:pPr marL="0" indent="0">
              <a:buClr>
                <a:schemeClr val="bg1"/>
              </a:buClr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pl-PL" sz="2200" b="1" dirty="0" smtClean="0">
                <a:solidFill>
                  <a:schemeClr val="bg1"/>
                </a:solidFill>
              </a:rPr>
              <a:t>PRZYGOTOWANIE:</a:t>
            </a:r>
            <a:endParaRPr lang="pl-PL" sz="2200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Banana </a:t>
            </a:r>
            <a:r>
              <a:rPr lang="pl-PL" sz="2000" dirty="0" err="1">
                <a:solidFill>
                  <a:schemeClr val="bg1"/>
                </a:solidFill>
              </a:rPr>
              <a:t>zblendowałam</a:t>
            </a:r>
            <a:r>
              <a:rPr lang="pl-PL" sz="2000" dirty="0">
                <a:solidFill>
                  <a:schemeClr val="bg1"/>
                </a:solidFill>
              </a:rPr>
              <a:t> (można rozgnieść widelcem). Do wysokiej szklanki dałam jogurt, następnie warstwę </a:t>
            </a:r>
            <a:r>
              <a:rPr lang="pl-PL" sz="2000" dirty="0" err="1">
                <a:solidFill>
                  <a:schemeClr val="bg1"/>
                </a:solidFill>
              </a:rPr>
              <a:t>musli</a:t>
            </a:r>
            <a:r>
              <a:rPr lang="pl-PL" sz="2000" dirty="0">
                <a:solidFill>
                  <a:schemeClr val="bg1"/>
                </a:solidFill>
              </a:rPr>
              <a:t>, potem </a:t>
            </a:r>
            <a:r>
              <a:rPr lang="pl-PL" sz="2000" dirty="0" err="1">
                <a:solidFill>
                  <a:schemeClr val="bg1"/>
                </a:solidFill>
              </a:rPr>
              <a:t>zblendowanego</a:t>
            </a:r>
            <a:r>
              <a:rPr lang="pl-PL" sz="2000" dirty="0">
                <a:solidFill>
                  <a:schemeClr val="bg1"/>
                </a:solidFill>
              </a:rPr>
              <a:t> banana (osłodził jogurt). Następnie znów warstwę jogurtu, </a:t>
            </a:r>
            <a:r>
              <a:rPr lang="pl-PL" sz="2000" dirty="0" err="1">
                <a:solidFill>
                  <a:schemeClr val="bg1"/>
                </a:solidFill>
              </a:rPr>
              <a:t>musli</a:t>
            </a:r>
            <a:r>
              <a:rPr lang="pl-PL" sz="2000" dirty="0">
                <a:solidFill>
                  <a:schemeClr val="bg1"/>
                </a:solidFill>
              </a:rPr>
              <a:t> i </a:t>
            </a:r>
            <a:r>
              <a:rPr lang="pl-PL" sz="2000" dirty="0" err="1">
                <a:solidFill>
                  <a:schemeClr val="bg1"/>
                </a:solidFill>
              </a:rPr>
              <a:t>winogorno</a:t>
            </a:r>
            <a:r>
              <a:rPr lang="pl-PL" sz="2000" dirty="0">
                <a:solidFill>
                  <a:schemeClr val="bg1"/>
                </a:solidFill>
              </a:rPr>
              <a:t> przekrojone na połówki.</a:t>
            </a:r>
            <a:endParaRPr lang="pl-PL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20480" cy="287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4824536" cy="321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3197578" y="649122"/>
            <a:ext cx="1446430" cy="4036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094456" y="3730851"/>
            <a:ext cx="1582000" cy="41822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08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93752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2800" b="1" dirty="0">
                <a:solidFill>
                  <a:schemeClr val="bg1"/>
                </a:solidFill>
              </a:rPr>
              <a:t>OWSIANKA IDEALNA – PRZEPIS </a:t>
            </a:r>
            <a:r>
              <a:rPr lang="pl-PL" sz="2800" b="1" dirty="0" smtClean="0">
                <a:solidFill>
                  <a:schemeClr val="bg1"/>
                </a:solidFill>
              </a:rPr>
              <a:t>PERFEKCYJNY</a:t>
            </a:r>
          </a:p>
          <a:p>
            <a:pPr marL="0" indent="0" algn="ctr">
              <a:buNone/>
            </a:pPr>
            <a:endParaRPr lang="pl-PL" sz="2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200" b="1" dirty="0" smtClean="0">
                <a:solidFill>
                  <a:schemeClr val="bg1"/>
                </a:solidFill>
              </a:rPr>
              <a:t>SKŁADNIKI:</a:t>
            </a:r>
            <a:endParaRPr lang="pl-PL" sz="2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1 szklanka płatków owsianych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1 </a:t>
            </a:r>
            <a:r>
              <a:rPr lang="pl-PL" sz="2000" dirty="0" smtClean="0">
                <a:solidFill>
                  <a:schemeClr val="bg1"/>
                </a:solidFill>
              </a:rPr>
              <a:t>i 3/4 </a:t>
            </a:r>
            <a:r>
              <a:rPr lang="pl-PL" sz="2000" dirty="0">
                <a:solidFill>
                  <a:schemeClr val="bg1"/>
                </a:solidFill>
              </a:rPr>
              <a:t>szklanki wody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spora szczypta soli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½ – ⅔ szklanki mleczka kokosowego*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1 łyżeczka </a:t>
            </a:r>
            <a:r>
              <a:rPr lang="pl-PL" sz="2000" dirty="0" smtClean="0">
                <a:solidFill>
                  <a:schemeClr val="bg1"/>
                </a:solidFill>
              </a:rPr>
              <a:t>miodu</a:t>
            </a:r>
          </a:p>
          <a:p>
            <a:pPr marL="0" indent="0" algn="ctr">
              <a:buClr>
                <a:schemeClr val="bg1"/>
              </a:buClr>
              <a:buNone/>
            </a:pPr>
            <a:endParaRPr lang="pl-PL" sz="2000" b="1" dirty="0" smtClean="0">
              <a:solidFill>
                <a:schemeClr val="bg1"/>
              </a:solidFill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pl-PL" b="1" dirty="0" smtClean="0">
                <a:solidFill>
                  <a:schemeClr val="bg1"/>
                </a:solidFill>
              </a:rPr>
              <a:t>PRZYGOTOWANIE:</a:t>
            </a: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Płatki owsiane umieść w garnku z grubym dnem. Zalej wodą i dodaj sporą szczyptę soli. Gotuj na małym ogniu bez przykrycia. Nie mieszaj i czekaj, aż płatki wchłoną wodę i napęcznieją. Potrwa to około 8 minut.</a:t>
            </a:r>
          </a:p>
          <a:p>
            <a:pPr>
              <a:buClr>
                <a:schemeClr val="bg1"/>
              </a:buClr>
            </a:pPr>
            <a:endParaRPr lang="pl-PL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pl-PL" sz="2000" dirty="0">
                <a:solidFill>
                  <a:schemeClr val="bg1"/>
                </a:solidFill>
              </a:rPr>
              <a:t>Dodawaj mleczko kokosowe stopniowo, tak aby uzyskać preferowaną konsystencję – najlepiej dość płynną, bo owsianka jeszcze zgęstnieje. Dosłodź łyżeczką miodu dla równowagi smaku. Możesz w tym momencie dodać aromaty, jeśli ich używasz np. ekstrakt waniliowy, wodę różaną, cynamon lub kardamon – jednak owsianka jest dobra sama w sobie. Dobierz ulubione dodatki i rozkosznie pałaszu</a:t>
            </a:r>
            <a:endParaRPr lang="pl-PL" sz="2000" dirty="0" smtClean="0">
              <a:solidFill>
                <a:schemeClr val="bg1"/>
              </a:solidFill>
            </a:endParaRPr>
          </a:p>
          <a:p>
            <a:pPr marL="0" indent="0" algn="ctr">
              <a:buClr>
                <a:schemeClr val="bg1"/>
              </a:buClr>
              <a:buNone/>
            </a:pPr>
            <a:endParaRPr lang="pl-PL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4" name="AutoShape 2" descr="http://rozkoszny.pl/wp-content/uploads/2017/10/owsianka-coolage-Large-1024x10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http://rozkoszny.pl/wp-content/uploads/2017/10/owsianka-coolage-Large-1024x102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59372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0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633670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pl-PL" sz="6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11100" b="1" dirty="0" smtClean="0">
                <a:solidFill>
                  <a:schemeClr val="bg1"/>
                </a:solidFill>
              </a:rPr>
              <a:t>DOSKONAŁA LEMONIADA</a:t>
            </a:r>
            <a:endParaRPr lang="pl-PL" sz="111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sz="6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8800" b="1" dirty="0" smtClean="0">
                <a:solidFill>
                  <a:schemeClr val="bg1"/>
                </a:solidFill>
              </a:rPr>
              <a:t>SKŁADNIKI:</a:t>
            </a:r>
          </a:p>
          <a:p>
            <a:pPr>
              <a:buClrTx/>
            </a:pPr>
            <a:r>
              <a:rPr lang="pl-PL" sz="7600" dirty="0" smtClean="0">
                <a:solidFill>
                  <a:schemeClr val="bg1"/>
                </a:solidFill>
              </a:rPr>
              <a:t>1 </a:t>
            </a:r>
            <a:r>
              <a:rPr lang="pl-PL" sz="7600" dirty="0">
                <a:solidFill>
                  <a:schemeClr val="bg1"/>
                </a:solidFill>
              </a:rPr>
              <a:t>1/4 cukru </a:t>
            </a:r>
            <a:r>
              <a:rPr lang="pl-PL" sz="7600" dirty="0" smtClean="0">
                <a:solidFill>
                  <a:schemeClr val="bg1"/>
                </a:solidFill>
              </a:rPr>
              <a:t>kryształu</a:t>
            </a:r>
          </a:p>
          <a:p>
            <a:pPr>
              <a:buClrTx/>
            </a:pPr>
            <a:r>
              <a:rPr lang="pl-PL" sz="7600" dirty="0" smtClean="0">
                <a:solidFill>
                  <a:schemeClr val="bg1"/>
                </a:solidFill>
              </a:rPr>
              <a:t> </a:t>
            </a:r>
            <a:r>
              <a:rPr lang="pl-PL" sz="7600" dirty="0">
                <a:solidFill>
                  <a:schemeClr val="bg1"/>
                </a:solidFill>
              </a:rPr>
              <a:t>6 szklanek </a:t>
            </a:r>
            <a:r>
              <a:rPr lang="pl-PL" sz="7600" dirty="0" smtClean="0">
                <a:solidFill>
                  <a:schemeClr val="bg1"/>
                </a:solidFill>
              </a:rPr>
              <a:t>wody</a:t>
            </a:r>
          </a:p>
          <a:p>
            <a:pPr>
              <a:buClrTx/>
            </a:pPr>
            <a:r>
              <a:rPr lang="pl-PL" sz="7600" dirty="0" smtClean="0">
                <a:solidFill>
                  <a:schemeClr val="bg1"/>
                </a:solidFill>
              </a:rPr>
              <a:t>5-8 cytryn</a:t>
            </a:r>
          </a:p>
          <a:p>
            <a:pPr marL="0" indent="0" algn="ctr">
              <a:buClrTx/>
              <a:buNone/>
            </a:pPr>
            <a:r>
              <a:rPr lang="pl-PL" sz="8800" b="1" dirty="0" smtClean="0">
                <a:solidFill>
                  <a:schemeClr val="bg1"/>
                </a:solidFill>
              </a:rPr>
              <a:t>PRZYGOTOWANIE:</a:t>
            </a:r>
          </a:p>
          <a:p>
            <a:pPr>
              <a:buClrTx/>
            </a:pPr>
            <a:r>
              <a:rPr lang="pl-PL" sz="7600" dirty="0">
                <a:solidFill>
                  <a:schemeClr val="bg1"/>
                </a:solidFill>
              </a:rPr>
              <a:t>Wlej do garnka szklankę </a:t>
            </a:r>
            <a:r>
              <a:rPr lang="pl-PL" sz="7600" dirty="0" smtClean="0">
                <a:solidFill>
                  <a:schemeClr val="bg1"/>
                </a:solidFill>
              </a:rPr>
              <a:t>wody i miód. </a:t>
            </a:r>
            <a:r>
              <a:rPr lang="pl-PL" sz="7600" dirty="0">
                <a:solidFill>
                  <a:schemeClr val="bg1"/>
                </a:solidFill>
              </a:rPr>
              <a:t>ciągle mieszając rozpuść </a:t>
            </a:r>
            <a:r>
              <a:rPr lang="pl-PL" sz="7600" dirty="0" smtClean="0">
                <a:solidFill>
                  <a:schemeClr val="bg1"/>
                </a:solidFill>
              </a:rPr>
              <a:t>miód. </a:t>
            </a:r>
            <a:r>
              <a:rPr lang="pl-PL" sz="7600" dirty="0">
                <a:solidFill>
                  <a:schemeClr val="bg1"/>
                </a:solidFill>
              </a:rPr>
              <a:t>następnie włóż do lodówki.</a:t>
            </a:r>
          </a:p>
          <a:p>
            <a:pPr>
              <a:buClrTx/>
            </a:pPr>
            <a:endParaRPr lang="pl-PL" sz="76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7600" dirty="0">
                <a:solidFill>
                  <a:schemeClr val="bg1"/>
                </a:solidFill>
              </a:rPr>
              <a:t>Każdą cytrynę roluj przez chwilę, aby zmiękła i sok lepiej puścił. Następnie przekrój je na pół.</a:t>
            </a:r>
          </a:p>
          <a:p>
            <a:pPr>
              <a:buClrTx/>
            </a:pPr>
            <a:endParaRPr lang="pl-PL" sz="76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7600" dirty="0">
                <a:solidFill>
                  <a:schemeClr val="bg1"/>
                </a:solidFill>
              </a:rPr>
              <a:t>Połóż sitko na dzbanku z miarką. Następnie nad sitkiem wyciśnij sok z cytryn za pomocą </a:t>
            </a:r>
            <a:r>
              <a:rPr lang="pl-PL" sz="7600" dirty="0" smtClean="0">
                <a:solidFill>
                  <a:schemeClr val="bg1"/>
                </a:solidFill>
              </a:rPr>
              <a:t> </a:t>
            </a:r>
            <a:r>
              <a:rPr lang="pl-PL" sz="7600" dirty="0">
                <a:solidFill>
                  <a:schemeClr val="bg1"/>
                </a:solidFill>
              </a:rPr>
              <a:t>wyciskarki. Sitko jest Ci potrzebne w razie, gdyby w cytrynie były pestki, które nie powinny znaleźć się w lemoniadzie. Wyciśnij tyle cytryn, aby mieć jedną szklankę soku (250ml).</a:t>
            </a:r>
          </a:p>
          <a:p>
            <a:pPr>
              <a:buClrTx/>
            </a:pPr>
            <a:endParaRPr lang="pl-PL" sz="7600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7600" dirty="0">
                <a:solidFill>
                  <a:schemeClr val="bg1"/>
                </a:solidFill>
              </a:rPr>
              <a:t>Wyjmij z lodówki schłodzoną wodę z </a:t>
            </a:r>
            <a:r>
              <a:rPr lang="pl-PL" sz="7600" dirty="0" smtClean="0">
                <a:solidFill>
                  <a:schemeClr val="bg1"/>
                </a:solidFill>
              </a:rPr>
              <a:t>miodem. </a:t>
            </a:r>
            <a:r>
              <a:rPr lang="pl-PL" sz="7600" dirty="0">
                <a:solidFill>
                  <a:schemeClr val="bg1"/>
                </a:solidFill>
              </a:rPr>
              <a:t>Wlej do niej sok z cytryny i pozostałą </a:t>
            </a:r>
            <a:r>
              <a:rPr lang="pl-PL" sz="7600" dirty="0" smtClean="0">
                <a:solidFill>
                  <a:schemeClr val="bg1"/>
                </a:solidFill>
              </a:rPr>
              <a:t>wodę. </a:t>
            </a:r>
            <a:r>
              <a:rPr lang="pl-PL" sz="7600" dirty="0">
                <a:solidFill>
                  <a:schemeClr val="bg1"/>
                </a:solidFill>
              </a:rPr>
              <a:t>Dokładnie zamieszaj.</a:t>
            </a:r>
          </a:p>
          <a:p>
            <a:pPr>
              <a:buClrTx/>
            </a:pPr>
            <a:endParaRPr lang="pl-PL" sz="5200" dirty="0"/>
          </a:p>
          <a:p>
            <a:pPr marL="0" indent="0">
              <a:buClrTx/>
              <a:buNone/>
            </a:pPr>
            <a:endParaRPr lang="pl-PL" sz="5200" b="1" dirty="0" smtClean="0">
              <a:solidFill>
                <a:schemeClr val="bg1"/>
              </a:solidFill>
            </a:endParaRPr>
          </a:p>
          <a:p>
            <a:endParaRPr lang="pl-PL" sz="3200" b="1" dirty="0" smtClean="0">
              <a:solidFill>
                <a:schemeClr val="bg1"/>
              </a:solidFill>
            </a:endParaRPr>
          </a:p>
          <a:p>
            <a:endParaRPr lang="pl-PL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l-PL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75335"/>
            <a:ext cx="4392488" cy="291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Znalezione obrazy dla zapytania lemoniada jak zrobiÄ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Znalezione obrazy dla zapytania lemoniada jak zrobiÄ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Znalezione obrazy dla zapytania lemoniada jak zrobiÄ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AutoShape 10" descr="Znalezione obrazy dla zapytania lemoniada jak zrobiÄ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2" descr="Znalezione obrazy dla zapytania lemoniada jak zrobiÄ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82936"/>
            <a:ext cx="4164950" cy="311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8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147248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0648"/>
            <a:ext cx="8219256" cy="5865515"/>
          </a:xfrm>
        </p:spPr>
        <p:txBody>
          <a:bodyPr/>
          <a:lstStyle/>
          <a:p>
            <a:r>
              <a:rPr lang="pl-PL" dirty="0" smtClean="0"/>
              <a:t>PŁATKI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808856"/>
            <a:ext cx="2904931" cy="290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473701" y="1897335"/>
            <a:ext cx="1296144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144373" y="1038808"/>
            <a:ext cx="648072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08856"/>
            <a:ext cx="28803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983543" y="1146820"/>
            <a:ext cx="1368152" cy="4680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43683" y="2261321"/>
            <a:ext cx="216024" cy="7421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61048"/>
            <a:ext cx="184527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943233" y="4221088"/>
            <a:ext cx="532813" cy="2160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943233" y="4581128"/>
            <a:ext cx="1368152" cy="6120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62797"/>
            <a:ext cx="2545200" cy="25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044762" y="4514768"/>
            <a:ext cx="1198921" cy="6120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4788024" y="4221088"/>
            <a:ext cx="504056" cy="108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245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19256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smtClean="0">
                <a:solidFill>
                  <a:schemeClr val="bg1"/>
                </a:solidFill>
              </a:rPr>
              <a:t>FIT NUTTELA Z DAKTYLI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SKŁADNIKI:</a:t>
            </a:r>
            <a:endParaRPr lang="pl-PL" sz="2800" b="1" dirty="0" smtClean="0">
              <a:solidFill>
                <a:schemeClr val="bg1"/>
              </a:solidFill>
            </a:endParaRPr>
          </a:p>
          <a:p>
            <a:pPr>
              <a:buClrTx/>
            </a:pPr>
            <a:r>
              <a:rPr lang="pl-PL" sz="2000" dirty="0" smtClean="0">
                <a:solidFill>
                  <a:schemeClr val="bg1"/>
                </a:solidFill>
              </a:rPr>
              <a:t>150 </a:t>
            </a:r>
            <a:r>
              <a:rPr lang="pl-PL" sz="2000" dirty="0">
                <a:solidFill>
                  <a:schemeClr val="bg1"/>
                </a:solidFill>
              </a:rPr>
              <a:t>g daktyli</a:t>
            </a:r>
          </a:p>
          <a:p>
            <a:pPr>
              <a:buClrTx/>
            </a:pPr>
            <a:r>
              <a:rPr lang="pl-PL" sz="2000" dirty="0">
                <a:solidFill>
                  <a:schemeClr val="bg1"/>
                </a:solidFill>
              </a:rPr>
              <a:t>3/4 szklanki orzechów </a:t>
            </a:r>
            <a:r>
              <a:rPr lang="pl-PL" sz="2000" dirty="0" smtClean="0">
                <a:solidFill>
                  <a:schemeClr val="bg1"/>
                </a:solidFill>
              </a:rPr>
              <a:t>(podpraż </a:t>
            </a:r>
            <a:r>
              <a:rPr lang="pl-PL" sz="2000" dirty="0">
                <a:solidFill>
                  <a:schemeClr val="bg1"/>
                </a:solidFill>
              </a:rPr>
              <a:t>je na patelni, a następnie przełóż na ściereczkę, zawiń i roluj w rękach, by pozbyć się skórki, która odpowiada za goryczkę masła)</a:t>
            </a:r>
          </a:p>
          <a:p>
            <a:pPr>
              <a:buClrTx/>
            </a:pPr>
            <a:r>
              <a:rPr lang="pl-PL" sz="2000" dirty="0">
                <a:solidFill>
                  <a:schemeClr val="bg1"/>
                </a:solidFill>
              </a:rPr>
              <a:t>3 łyżki kakao</a:t>
            </a:r>
          </a:p>
          <a:p>
            <a:pPr>
              <a:buClrTx/>
            </a:pPr>
            <a:r>
              <a:rPr lang="pl-PL" sz="2000" dirty="0">
                <a:solidFill>
                  <a:schemeClr val="bg1"/>
                </a:solidFill>
              </a:rPr>
              <a:t>1/3 szklanki mleka (roślinne lub krowie)</a:t>
            </a:r>
          </a:p>
          <a:p>
            <a:pPr>
              <a:buClrTx/>
            </a:pPr>
            <a:r>
              <a:rPr lang="pl-PL" sz="2000" dirty="0">
                <a:solidFill>
                  <a:schemeClr val="bg1"/>
                </a:solidFill>
              </a:rPr>
              <a:t>1 łyżka oleju kokosowego </a:t>
            </a:r>
          </a:p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PRZYGOTOWANIE:</a:t>
            </a:r>
          </a:p>
          <a:p>
            <a:pPr>
              <a:buClrTx/>
            </a:pPr>
            <a:r>
              <a:rPr lang="pl-PL" sz="2000" dirty="0">
                <a:solidFill>
                  <a:schemeClr val="bg1"/>
                </a:solidFill>
              </a:rPr>
              <a:t>Daktyle namocz około 20 minut. Orzechy podpraż na suchej patelni i zmiel w młynku na </a:t>
            </a:r>
            <a:r>
              <a:rPr lang="pl-PL" sz="2000" dirty="0" smtClean="0">
                <a:solidFill>
                  <a:schemeClr val="bg1"/>
                </a:solidFill>
              </a:rPr>
              <a:t>masło, wszystko </a:t>
            </a:r>
            <a:r>
              <a:rPr lang="pl-PL" sz="2000" dirty="0">
                <a:solidFill>
                  <a:schemeClr val="bg1"/>
                </a:solidFill>
              </a:rPr>
              <a:t>zmiksuj na gładki krem. Gotowe!! Gdyby było za mało słodkie dodaj daktyli, a w razie gdyby krem był za gęsty – dolej mleka</a:t>
            </a:r>
            <a:r>
              <a:rPr lang="pl-PL" sz="2000" dirty="0" smtClean="0">
                <a:solidFill>
                  <a:schemeClr val="bg1"/>
                </a:solidFill>
              </a:rPr>
              <a:t>. </a:t>
            </a:r>
            <a:r>
              <a:rPr lang="pl-PL" sz="2000" dirty="0">
                <a:solidFill>
                  <a:schemeClr val="bg1"/>
                </a:solidFill>
              </a:rPr>
              <a:t>To jest wyśmienite i gwarantuję, że od tej pory na stałe zagości w Twojej kuchni!</a:t>
            </a:r>
            <a:endParaRPr lang="pl-PL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5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793"/>
            <a:ext cx="4426331" cy="295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588768" cy="306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9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210146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88640"/>
            <a:ext cx="8219256" cy="59375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40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4000" b="1" dirty="0" smtClean="0">
                <a:solidFill>
                  <a:schemeClr val="bg1"/>
                </a:solidFill>
              </a:rPr>
              <a:t>ZDROWE PRZEKĄSKI NA PIKNIKU RODZINNYM</a:t>
            </a:r>
          </a:p>
          <a:p>
            <a:pPr marL="0" indent="0" algn="ctr">
              <a:buNone/>
            </a:pPr>
            <a:endParaRPr lang="pl-PL" sz="40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4000" b="1" dirty="0" smtClean="0">
                <a:solidFill>
                  <a:schemeClr val="bg1"/>
                </a:solidFill>
              </a:rPr>
              <a:t>Nasz grupa projektowa wraz z grupą ,,Trzymaj Formę’’ na pikniku rodzinnym przygotowała dla wszystkich zdrowe przekąski.</a:t>
            </a:r>
            <a:endParaRPr lang="pl-PL" sz="36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1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544616" cy="3113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73016"/>
            <a:ext cx="5313796" cy="298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7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992"/>
            <a:ext cx="3399752" cy="6054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9414776"/>
            <a:ext cx="7248918" cy="1290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68" y="476673"/>
            <a:ext cx="339656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0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712968" cy="48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97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4098" name="Picture 2" descr="C:\Users\Tesco\Desktop\GIM\CHEMIA\zdjęcia\received_403978720083252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545311" cy="31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sco\Desktop\GIM\CHEMIA\zdjęcia\received_40397876341658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06903"/>
            <a:ext cx="5400600" cy="30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07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pic>
        <p:nvPicPr>
          <p:cNvPr id="5122" name="Picture 2" descr="C:\Users\Tesco\Desktop\GIM\CHEMIA\zdjęcia\received_40397882008324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896545" cy="275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sco\Desktop\GIM\CHEMIA\zdjęcia\received_194138708283839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4700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E11D"/>
            </a:gs>
            <a:gs pos="47000">
              <a:srgbClr val="9CB86E"/>
            </a:gs>
            <a:gs pos="99000">
              <a:srgbClr val="156B13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54596"/>
            <a:ext cx="8712968" cy="6597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800" b="1" dirty="0" smtClean="0">
                <a:solidFill>
                  <a:schemeClr val="bg1"/>
                </a:solidFill>
              </a:rPr>
              <a:t>WYKONANIE</a:t>
            </a:r>
          </a:p>
          <a:p>
            <a:pPr marL="0" indent="0"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PROJEKT WYKONALI</a:t>
            </a:r>
            <a:r>
              <a:rPr lang="pl-PL" sz="2800" b="1" dirty="0" smtClean="0">
                <a:solidFill>
                  <a:schemeClr val="bg1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 Natalia </a:t>
            </a:r>
            <a:r>
              <a:rPr lang="pl-PL" sz="2800" b="1" dirty="0" err="1" smtClean="0">
                <a:solidFill>
                  <a:schemeClr val="bg1"/>
                </a:solidFill>
              </a:rPr>
              <a:t>Dylak</a:t>
            </a:r>
            <a:r>
              <a:rPr lang="pl-PL" sz="2800" b="1" dirty="0" smtClean="0">
                <a:solidFill>
                  <a:schemeClr val="bg1"/>
                </a:solidFill>
              </a:rPr>
              <a:t>, Oliwia </a:t>
            </a:r>
            <a:r>
              <a:rPr lang="pl-PL" sz="2800" b="1" dirty="0" err="1" smtClean="0">
                <a:solidFill>
                  <a:schemeClr val="bg1"/>
                </a:solidFill>
              </a:rPr>
              <a:t>Pielewska</a:t>
            </a:r>
            <a:r>
              <a:rPr lang="pl-PL" sz="2800" b="1" dirty="0" smtClean="0">
                <a:solidFill>
                  <a:schemeClr val="bg1"/>
                </a:solidFill>
              </a:rPr>
              <a:t>, Julia </a:t>
            </a:r>
            <a:r>
              <a:rPr lang="pl-PL" sz="2800" b="1" dirty="0" err="1" smtClean="0">
                <a:solidFill>
                  <a:schemeClr val="bg1"/>
                </a:solidFill>
              </a:rPr>
              <a:t>Strzodka</a:t>
            </a:r>
            <a:r>
              <a:rPr lang="pl-PL" sz="2800" b="1" dirty="0" smtClean="0">
                <a:solidFill>
                  <a:schemeClr val="bg1"/>
                </a:solidFill>
              </a:rPr>
              <a:t>, Marcel </a:t>
            </a:r>
            <a:r>
              <a:rPr lang="pl-PL" sz="2800" b="1" dirty="0" err="1" smtClean="0">
                <a:solidFill>
                  <a:schemeClr val="bg1"/>
                </a:solidFill>
              </a:rPr>
              <a:t>Banysch</a:t>
            </a:r>
            <a:r>
              <a:rPr lang="pl-PL" sz="2800" b="1" dirty="0" smtClean="0">
                <a:solidFill>
                  <a:schemeClr val="bg1"/>
                </a:solidFill>
              </a:rPr>
              <a:t>, Igor Siedlecki, Dominik Kapica, Kamil Przeliorz, Karolina </a:t>
            </a:r>
            <a:r>
              <a:rPr lang="pl-PL" sz="2800" b="1" dirty="0" smtClean="0">
                <a:solidFill>
                  <a:schemeClr val="bg1"/>
                </a:solidFill>
              </a:rPr>
              <a:t>Mansfeld, Wiktoria </a:t>
            </a:r>
            <a:r>
              <a:rPr lang="pl-PL" sz="2800" b="1" dirty="0" err="1" smtClean="0">
                <a:solidFill>
                  <a:schemeClr val="bg1"/>
                </a:solidFill>
              </a:rPr>
              <a:t>Błażytko</a:t>
            </a:r>
            <a:r>
              <a:rPr lang="pl-PL" sz="2800" b="1" dirty="0" smtClean="0">
                <a:solidFill>
                  <a:schemeClr val="bg1"/>
                </a:solidFill>
              </a:rPr>
              <a:t>, Filip Laskowski, Kamila </a:t>
            </a:r>
            <a:r>
              <a:rPr lang="pl-PL" sz="2800" b="1" dirty="0" err="1" smtClean="0">
                <a:solidFill>
                  <a:schemeClr val="bg1"/>
                </a:solidFill>
              </a:rPr>
              <a:t>Słomczewska</a:t>
            </a:r>
            <a:endParaRPr lang="pl-PL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sz="2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800" dirty="0" smtClean="0">
                <a:solidFill>
                  <a:schemeClr val="bg1"/>
                </a:solidFill>
              </a:rPr>
              <a:t>OPIEKUN: </a:t>
            </a:r>
            <a:r>
              <a:rPr lang="pl-PL" sz="2800" b="1" dirty="0" smtClean="0">
                <a:solidFill>
                  <a:schemeClr val="bg1"/>
                </a:solidFill>
              </a:rPr>
              <a:t>mgr Izabela </a:t>
            </a:r>
            <a:r>
              <a:rPr lang="pl-PL" sz="2800" b="1" dirty="0" err="1" smtClean="0">
                <a:solidFill>
                  <a:schemeClr val="bg1"/>
                </a:solidFill>
              </a:rPr>
              <a:t>Blabuś</a:t>
            </a:r>
            <a:endParaRPr lang="pl-PL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l-PL" sz="2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bg1"/>
                </a:solidFill>
              </a:rPr>
              <a:t>SERDECZNIE DZIĘKUJEMY ZA UWAGE </a:t>
            </a:r>
            <a:r>
              <a:rPr lang="pl-PL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pl-PL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116632"/>
            <a:ext cx="8147248" cy="15800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332656"/>
            <a:ext cx="8291264" cy="5793507"/>
          </a:xfrm>
        </p:spPr>
        <p:txBody>
          <a:bodyPr/>
          <a:lstStyle/>
          <a:p>
            <a:r>
              <a:rPr lang="pl-PL" dirty="0" smtClean="0"/>
              <a:t>ZUPKI CHIŃSKIE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65" y="1268760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619672" y="1825222"/>
            <a:ext cx="1440160" cy="379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Elipsa 4"/>
          <p:cNvSpPr/>
          <p:nvPr/>
        </p:nvSpPr>
        <p:spPr>
          <a:xfrm>
            <a:off x="1979712" y="1547174"/>
            <a:ext cx="576064" cy="2780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4501"/>
            <a:ext cx="2880320" cy="366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004048" y="1686198"/>
            <a:ext cx="1080120" cy="5186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156176" y="1686198"/>
            <a:ext cx="1008112" cy="3288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7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395536" y="228919"/>
            <a:ext cx="8291264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7036" y="404664"/>
            <a:ext cx="8291264" cy="5865515"/>
          </a:xfrm>
        </p:spPr>
        <p:txBody>
          <a:bodyPr/>
          <a:lstStyle/>
          <a:p>
            <a:r>
              <a:rPr lang="pl-PL" dirty="0" smtClean="0"/>
              <a:t>NAPOJE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42" y="872882"/>
            <a:ext cx="2700134" cy="270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63775" y="1988840"/>
            <a:ext cx="504056" cy="144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41" y="837090"/>
            <a:ext cx="2891808" cy="289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680585" y="1844824"/>
            <a:ext cx="360040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8" y="3789040"/>
            <a:ext cx="2683261" cy="26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699448" y="4797152"/>
            <a:ext cx="684119" cy="3335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79" y="3948289"/>
            <a:ext cx="2524011" cy="252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 rot="20050238">
            <a:off x="5136054" y="4731197"/>
            <a:ext cx="1012566" cy="4175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19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r>
              <a:rPr lang="pl-PL" dirty="0" smtClean="0"/>
              <a:t>KONFITURY, DŻEMY itp.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6" y="1844824"/>
            <a:ext cx="309634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288032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832140" y="3162962"/>
            <a:ext cx="1368152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195736" y="3288976"/>
            <a:ext cx="648072" cy="7560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43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JAK DZIAŁAJĄ SZKODLIWE SUBSTANCJE NA ORGANIZM CZŁOWIEKA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b="1" dirty="0" smtClean="0"/>
              <a:t>SYROP GLUKOZOWO-FRUKTOZOWY</a:t>
            </a:r>
          </a:p>
          <a:p>
            <a:r>
              <a:rPr lang="pl-PL" dirty="0" smtClean="0"/>
              <a:t>wystąpienie nadwagi i otyłości</a:t>
            </a:r>
          </a:p>
          <a:p>
            <a:r>
              <a:rPr lang="pl-PL" dirty="0"/>
              <a:t>z</a:t>
            </a:r>
            <a:r>
              <a:rPr lang="pl-PL" dirty="0" smtClean="0"/>
              <a:t>aburzenie odczuwania głodu i sytości</a:t>
            </a:r>
          </a:p>
          <a:p>
            <a:r>
              <a:rPr lang="pl-PL" dirty="0"/>
              <a:t>w</a:t>
            </a:r>
            <a:r>
              <a:rPr lang="pl-PL" dirty="0" smtClean="0"/>
              <a:t>spomaganie rozwoju </a:t>
            </a:r>
            <a:r>
              <a:rPr lang="pl-PL" dirty="0"/>
              <a:t>chorób niezakaźnych m.in. cukrzycy typu </a:t>
            </a:r>
            <a:r>
              <a:rPr lang="pl-PL" dirty="0" smtClean="0"/>
              <a:t>2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Występuje m.in. w: </a:t>
            </a:r>
          </a:p>
          <a:p>
            <a:r>
              <a:rPr lang="pl-PL" dirty="0"/>
              <a:t>n</a:t>
            </a:r>
            <a:r>
              <a:rPr lang="pl-PL" dirty="0" smtClean="0"/>
              <a:t>apojach</a:t>
            </a:r>
          </a:p>
          <a:p>
            <a:r>
              <a:rPr lang="pl-PL" dirty="0" smtClean="0"/>
              <a:t>jogurtach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  <a:endParaRPr lang="pl-PL" dirty="0"/>
          </a:p>
          <a:p>
            <a:r>
              <a:rPr lang="pl-PL" dirty="0"/>
              <a:t>p</a:t>
            </a:r>
            <a:r>
              <a:rPr lang="pl-PL" dirty="0" smtClean="0"/>
              <a:t>łatkach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178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2656"/>
            <a:ext cx="8219256" cy="57935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b="1" dirty="0" smtClean="0"/>
              <a:t>LECYTYNA SOJOWA</a:t>
            </a:r>
            <a:endParaRPr lang="pl-PL" dirty="0" smtClean="0"/>
          </a:p>
          <a:p>
            <a:r>
              <a:rPr lang="pl-PL" dirty="0"/>
              <a:t>z</a:t>
            </a:r>
            <a:r>
              <a:rPr lang="pl-PL" dirty="0" smtClean="0"/>
              <a:t>anik łaknienia</a:t>
            </a:r>
          </a:p>
          <a:p>
            <a:r>
              <a:rPr lang="pl-PL" dirty="0"/>
              <a:t>g</a:t>
            </a:r>
            <a:r>
              <a:rPr lang="pl-PL" dirty="0" smtClean="0"/>
              <a:t>wałtowny wzrost lub spadek wagi</a:t>
            </a:r>
          </a:p>
          <a:p>
            <a:r>
              <a:rPr lang="pl-PL" dirty="0" smtClean="0"/>
              <a:t>niewyraźne widzenie</a:t>
            </a:r>
          </a:p>
          <a:p>
            <a:r>
              <a:rPr lang="pl-PL" dirty="0"/>
              <a:t>b</a:t>
            </a:r>
            <a:r>
              <a:rPr lang="pl-PL" dirty="0" smtClean="0"/>
              <a:t>iegunki</a:t>
            </a:r>
            <a:r>
              <a:rPr lang="pl-PL" dirty="0"/>
              <a:t>, nudności, </a:t>
            </a:r>
            <a:r>
              <a:rPr lang="pl-PL" dirty="0" smtClean="0"/>
              <a:t>wymioty</a:t>
            </a:r>
          </a:p>
          <a:p>
            <a:r>
              <a:rPr lang="pl-PL" dirty="0"/>
              <a:t>w</a:t>
            </a:r>
            <a:r>
              <a:rPr lang="pl-PL" dirty="0" smtClean="0"/>
              <a:t>ysypka</a:t>
            </a:r>
          </a:p>
          <a:p>
            <a:r>
              <a:rPr lang="pl-PL" dirty="0"/>
              <a:t>o</a:t>
            </a:r>
            <a:r>
              <a:rPr lang="pl-PL" dirty="0" smtClean="0"/>
              <a:t>bniżenie ciśnienia krwi</a:t>
            </a:r>
          </a:p>
          <a:p>
            <a:r>
              <a:rPr lang="pl-PL" dirty="0"/>
              <a:t>s</a:t>
            </a:r>
            <a:r>
              <a:rPr lang="pl-PL" dirty="0" smtClean="0"/>
              <a:t>poradyczne omdlenia</a:t>
            </a:r>
          </a:p>
          <a:p>
            <a:r>
              <a:rPr lang="pl-PL" dirty="0"/>
              <a:t>z</a:t>
            </a:r>
            <a:r>
              <a:rPr lang="pl-PL" dirty="0" smtClean="0"/>
              <a:t>awroty głowy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800" b="1" dirty="0" smtClean="0"/>
              <a:t>Występuję m.in. w:</a:t>
            </a:r>
          </a:p>
          <a:p>
            <a:r>
              <a:rPr lang="pl-PL" dirty="0"/>
              <a:t>c</a:t>
            </a:r>
            <a:r>
              <a:rPr lang="pl-PL" dirty="0" smtClean="0"/>
              <a:t>iastkach</a:t>
            </a:r>
          </a:p>
          <a:p>
            <a:r>
              <a:rPr lang="pl-PL" dirty="0" smtClean="0"/>
              <a:t>napojach</a:t>
            </a:r>
          </a:p>
          <a:p>
            <a:r>
              <a:rPr lang="pl-PL" dirty="0" smtClean="0"/>
              <a:t>makaronach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None/>
            </a:pPr>
            <a:endParaRPr lang="pl-PL" sz="2800" dirty="0" smtClean="0"/>
          </a:p>
          <a:p>
            <a:endParaRPr lang="pl-PL" dirty="0" smtClean="0"/>
          </a:p>
          <a:p>
            <a:endParaRPr lang="pl-PL" sz="2800" b="1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91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trzecha">
  <a:themeElements>
    <a:clrScheme name="Strzech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827</TotalTime>
  <Words>1345</Words>
  <Application>Microsoft Office PowerPoint</Application>
  <PresentationFormat>Pokaz na ekranie (4:3)</PresentationFormat>
  <Paragraphs>339</Paragraphs>
  <Slides>48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Strzecha</vt:lpstr>
      <vt:lpstr>PROJEKT GIMNAZIALNY </vt:lpstr>
      <vt:lpstr>WYKAZ PRODUKTÓW ZAWIERAJĄCYCH SUBSTANCJE SZKODLIWE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 DZIAŁAJĄ SZKODLIWE SUBSTANCJE NA ORGANIZM CZŁOWIEKA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ZDROWE ZAMIENNIKI  NIEZDROWYCH PRDUKTÓW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GIMNAZIALNY</dc:title>
  <dc:creator>natalka</dc:creator>
  <cp:lastModifiedBy>natalka</cp:lastModifiedBy>
  <cp:revision>53</cp:revision>
  <dcterms:created xsi:type="dcterms:W3CDTF">2018-06-13T06:48:37Z</dcterms:created>
  <dcterms:modified xsi:type="dcterms:W3CDTF">2018-06-16T18:13:28Z</dcterms:modified>
</cp:coreProperties>
</file>