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31"/>
  </p:notesMasterIdLst>
  <p:sldIdLst>
    <p:sldId id="256" r:id="rId2"/>
    <p:sldId id="257" r:id="rId3"/>
    <p:sldId id="260" r:id="rId4"/>
    <p:sldId id="258" r:id="rId5"/>
    <p:sldId id="281" r:id="rId6"/>
    <p:sldId id="282" r:id="rId7"/>
    <p:sldId id="283" r:id="rId8"/>
    <p:sldId id="284" r:id="rId9"/>
    <p:sldId id="265" r:id="rId10"/>
    <p:sldId id="270" r:id="rId11"/>
    <p:sldId id="271" r:id="rId12"/>
    <p:sldId id="268" r:id="rId13"/>
    <p:sldId id="290" r:id="rId14"/>
    <p:sldId id="266" r:id="rId15"/>
    <p:sldId id="267" r:id="rId16"/>
    <p:sldId id="261" r:id="rId17"/>
    <p:sldId id="262" r:id="rId18"/>
    <p:sldId id="263" r:id="rId19"/>
    <p:sldId id="264" r:id="rId20"/>
    <p:sldId id="286" r:id="rId21"/>
    <p:sldId id="287" r:id="rId22"/>
    <p:sldId id="276" r:id="rId23"/>
    <p:sldId id="280" r:id="rId24"/>
    <p:sldId id="273" r:id="rId25"/>
    <p:sldId id="275" r:id="rId26"/>
    <p:sldId id="285" r:id="rId27"/>
    <p:sldId id="259" r:id="rId28"/>
    <p:sldId id="278" r:id="rId29"/>
    <p:sldId id="291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B4AAF-41C2-4921-BF69-AC55F757625C}" type="datetimeFigureOut">
              <a:rPr lang="pl-PL" smtClean="0"/>
              <a:t>2018-01-04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18B9-F3A1-4C02-A8CC-B3C7F6BAB96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78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18B9-F3A1-4C02-A8CC-B3C7F6BAB96D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138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18B9-F3A1-4C02-A8CC-B3C7F6BAB96D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660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18B9-F3A1-4C02-A8CC-B3C7F6BAB96D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027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2018-01-04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2018-01-04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2018-01-04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5656" y="1700808"/>
            <a:ext cx="6400800" cy="1295400"/>
          </a:xfrm>
          <a:solidFill>
            <a:schemeClr val="tx1"/>
          </a:solidFill>
          <a:effectLst>
            <a:reflection blurRad="6350" stA="50000" endA="300" endPos="55000" dir="5400000" sy="-100000" algn="bl" rotWithShape="0"/>
          </a:effectLst>
        </p:spPr>
        <p:txBody>
          <a:bodyPr>
            <a:normAutofit fontScale="90000"/>
          </a:bodyPr>
          <a:lstStyle/>
          <a:p>
            <a:pPr algn="ctr"/>
            <a:r>
              <a:rPr lang="pl-PL" b="1" smtClean="0">
                <a:solidFill>
                  <a:srgbClr val="FF0000"/>
                </a:solidFill>
              </a:rPr>
              <a:t>Moja mała Ojczyzna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72808" cy="1224136"/>
          </a:xfrm>
          <a:solidFill>
            <a:srgbClr val="FF0000"/>
          </a:solidFill>
          <a:ln>
            <a:solidFill>
              <a:srgbClr val="FFC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txBody>
          <a:bodyPr>
            <a:normAutofit/>
          </a:bodyPr>
          <a:lstStyle/>
          <a:p>
            <a:pPr algn="ctr"/>
            <a:endParaRPr lang="pl-PL" sz="3200" b="1" i="0" smtClean="0">
              <a:solidFill>
                <a:schemeClr val="tx1"/>
              </a:solidFill>
            </a:endParaRPr>
          </a:p>
          <a:p>
            <a:pPr algn="ctr"/>
            <a:r>
              <a:rPr lang="pl-PL" sz="3200" b="1" i="0" smtClean="0">
                <a:solidFill>
                  <a:schemeClr val="tx1"/>
                </a:solidFill>
              </a:rPr>
              <a:t>Paprotki</a:t>
            </a:r>
            <a:endParaRPr lang="pl-PL" sz="3200" b="1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6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46">
        <p:split orient="vert"/>
      </p:transition>
    </mc:Choice>
    <mc:Fallback xmlns="">
      <p:transition spd="slow" advTm="484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476672"/>
            <a:ext cx="8096250" cy="5647903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00100" y="620688"/>
            <a:ext cx="7543800" cy="914400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Gościniec Rycerski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39">
        <p:fade/>
      </p:transition>
    </mc:Choice>
    <mc:Fallback xmlns="">
      <p:transition spd="med" advTm="56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8784976" cy="6264696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43800" cy="914400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Gościniec Rycerski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2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297">
        <p:split orient="vert"/>
      </p:transition>
    </mc:Choice>
    <mc:Fallback xmlns="">
      <p:transition spd="slow" advTm="52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8457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347864" y="7647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Paprodtken</a:t>
            </a:r>
            <a:r>
              <a:rPr lang="pl-PL" dirty="0" smtClean="0"/>
              <a:t> 1920-1925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009443" y="116632"/>
            <a:ext cx="7125113" cy="648072"/>
          </a:xfrm>
        </p:spPr>
        <p:txBody>
          <a:bodyPr/>
          <a:lstStyle/>
          <a:p>
            <a:pPr algn="ctr"/>
            <a:r>
              <a:rPr lang="pl-PL" sz="1800" dirty="0" smtClean="0">
                <a:solidFill>
                  <a:srgbClr val="FFFF00"/>
                </a:solidFill>
              </a:rPr>
              <a:t>Szkoła nad jeziorem i dzisiejszy budynek świetlicy i kaplicy</a:t>
            </a:r>
            <a:endParaRPr lang="pl-PL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995">
        <p14:reveal/>
      </p:transition>
    </mc:Choice>
    <mc:Fallback xmlns="">
      <p:transition spd="slow" advTm="1199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87" y="985471"/>
            <a:ext cx="3688851" cy="285538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8" y="3836114"/>
            <a:ext cx="8136904" cy="288032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84" y="980728"/>
            <a:ext cx="4392488" cy="2855386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448192" y="218897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FFFF00"/>
                </a:solidFill>
              </a:rPr>
              <a:t>Paprotki dziś…..</a:t>
            </a:r>
            <a:endParaRPr lang="pl-PL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3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57">
        <p:fade/>
      </p:transition>
    </mc:Choice>
    <mc:Fallback xmlns="">
      <p:transition spd="med" advTm="69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3518"/>
            <a:ext cx="9144000" cy="5134708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563888" y="4046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Paprodtken</a:t>
            </a:r>
            <a:r>
              <a:rPr lang="pl-PL" dirty="0" smtClean="0"/>
              <a:t> 1920-1925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537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073">
        <p14:reveal/>
      </p:transition>
    </mc:Choice>
    <mc:Fallback xmlns="">
      <p:transition spd="slow" advTm="907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712968" cy="513470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923928" y="6926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Paprodtken</a:t>
            </a:r>
            <a:r>
              <a:rPr lang="pl-PL" dirty="0" smtClean="0"/>
              <a:t> 1920-1925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071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819">
        <p:fade/>
      </p:transition>
    </mc:Choice>
    <mc:Fallback xmlns="">
      <p:transition spd="med" advTm="88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16632"/>
            <a:ext cx="7125112" cy="2141766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FFFF00"/>
                </a:solidFill>
              </a:rPr>
              <a:t>W czasie I wojny światowej na terenie Bagien </a:t>
            </a:r>
            <a:r>
              <a:rPr lang="pl-PL" sz="2400" dirty="0" err="1" smtClean="0">
                <a:solidFill>
                  <a:srgbClr val="FFFF00"/>
                </a:solidFill>
              </a:rPr>
              <a:t>Nietlickich</a:t>
            </a:r>
            <a:r>
              <a:rPr lang="pl-PL" sz="2400" dirty="0" smtClean="0">
                <a:solidFill>
                  <a:srgbClr val="FFFF00"/>
                </a:solidFill>
              </a:rPr>
              <a:t> i Gór </a:t>
            </a:r>
            <a:r>
              <a:rPr lang="pl-PL" sz="2400" dirty="0" err="1" smtClean="0">
                <a:solidFill>
                  <a:srgbClr val="FFFF00"/>
                </a:solidFill>
              </a:rPr>
              <a:t>Paproteckich</a:t>
            </a:r>
            <a:r>
              <a:rPr lang="pl-PL" sz="2400" dirty="0" smtClean="0">
                <a:solidFill>
                  <a:srgbClr val="FFFF00"/>
                </a:solidFill>
              </a:rPr>
              <a:t> rozegrała się dramatyczna bitwa. O tych smutnych wydarzeniach pozostały cmentarze wojenne w Paprotkach na których spoczywa 181 żołnierzy niemieckich i 70 żołnierzy rosyjskich poległych 1914-1918.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8" y="2875437"/>
            <a:ext cx="820891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87842"/>
      </p:ext>
    </p:extLst>
  </p:cSld>
  <p:clrMapOvr>
    <a:masterClrMapping/>
  </p:clrMapOvr>
  <p:transition spd="slow" advTm="17968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2800" dirty="0" smtClean="0">
                <a:solidFill>
                  <a:srgbClr val="FFFF00"/>
                </a:solidFill>
              </a:rPr>
              <a:t>Cmentarz </a:t>
            </a:r>
            <a:r>
              <a:rPr lang="pl-PL" sz="2800" dirty="0" err="1" smtClean="0">
                <a:solidFill>
                  <a:srgbClr val="FFFF00"/>
                </a:solidFill>
              </a:rPr>
              <a:t>Paprodtken</a:t>
            </a:r>
            <a:r>
              <a:rPr lang="pl-PL" sz="2800" dirty="0" smtClean="0">
                <a:solidFill>
                  <a:srgbClr val="FFFF00"/>
                </a:solidFill>
              </a:rPr>
              <a:t> 1914-1918</a:t>
            </a:r>
            <a:endParaRPr lang="pl-PL" sz="2800" dirty="0">
              <a:solidFill>
                <a:srgbClr val="FFFF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0" y="1600200"/>
            <a:ext cx="7376279" cy="4708525"/>
          </a:xfrm>
        </p:spPr>
      </p:pic>
    </p:spTree>
    <p:extLst>
      <p:ext uri="{BB962C8B-B14F-4D97-AF65-F5344CB8AC3E}">
        <p14:creationId xmlns:p14="http://schemas.microsoft.com/office/powerpoint/2010/main" val="38505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958">
        <p:circle/>
      </p:transition>
    </mc:Choice>
    <mc:Fallback xmlns="">
      <p:transition spd="slow" advTm="895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6707" y="476672"/>
            <a:ext cx="7543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>
                <a:solidFill>
                  <a:srgbClr val="FFFF00"/>
                </a:solidFill>
              </a:rPr>
              <a:t>Cmentarz poległych  żołnierzy w czasie I wojny światowej</a:t>
            </a:r>
            <a:br>
              <a:rPr lang="pl-PL" sz="2400" dirty="0" smtClean="0">
                <a:solidFill>
                  <a:srgbClr val="FFFF00"/>
                </a:solidFill>
              </a:rPr>
            </a:b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988840"/>
            <a:ext cx="4032448" cy="3816424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07" y="1988840"/>
            <a:ext cx="4445000" cy="3816424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123728" y="602128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Pomnik z napisem „</a:t>
            </a:r>
            <a:r>
              <a:rPr lang="pl-PL" dirty="0" err="1" smtClean="0"/>
              <a:t>Unserngefallen</a:t>
            </a:r>
            <a:r>
              <a:rPr lang="pl-PL" dirty="0" smtClean="0"/>
              <a:t> </a:t>
            </a:r>
            <a:r>
              <a:rPr lang="pl-PL" dirty="0" err="1" smtClean="0"/>
              <a:t>Brudern</a:t>
            </a:r>
            <a:r>
              <a:rPr lang="pl-PL" dirty="0" smtClean="0"/>
              <a:t>” – „Naszym poległym Braciom”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5593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247">
        <p:fade/>
      </p:transition>
    </mc:Choice>
    <mc:Fallback xmlns="">
      <p:transition spd="med" advTm="112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000" dirty="0" smtClean="0"/>
              <a:t>N</a:t>
            </a:r>
            <a:endParaRPr lang="pl-PL" sz="10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496943" cy="5328592"/>
          </a:xfrm>
        </p:spPr>
      </p:pic>
      <p:sp>
        <p:nvSpPr>
          <p:cNvPr id="5" name="pole tekstowe 4"/>
          <p:cNvSpPr txBox="1"/>
          <p:nvPr/>
        </p:nvSpPr>
        <p:spPr>
          <a:xfrm>
            <a:off x="1728073" y="5517232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</a:rPr>
              <a:t>Na uformowanych tarasach zostali pochowani żołnierze niemieccy, a poniżej żołnierze rosyjscy (przegrani w bitwie)</a:t>
            </a:r>
            <a:endParaRPr lang="pl-PL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701">
        <p:fade/>
      </p:transition>
    </mc:Choice>
    <mc:Fallback xmlns="">
      <p:transition spd="med" advTm="107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143000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rgbClr val="FFFF00"/>
                </a:solidFill>
                <a:cs typeface="Arial" panose="020B0604020202020204" pitchFamily="34" charset="0"/>
              </a:rPr>
              <a:t>Gdyby ktokolwiek pytał, nie wiedział, a zobaczyć </a:t>
            </a:r>
            <a:r>
              <a:rPr lang="pl-PL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chce</a:t>
            </a:r>
            <a:br>
              <a:rPr lang="pl-PL" sz="2400" dirty="0" smtClean="0">
                <a:solidFill>
                  <a:srgbClr val="FFFF00"/>
                </a:solidFill>
                <a:cs typeface="Arial" panose="020B0604020202020204" pitchFamily="34" charset="0"/>
              </a:rPr>
            </a:br>
            <a:r>
              <a:rPr lang="pl-PL" sz="2400" dirty="0" smtClean="0">
                <a:solidFill>
                  <a:srgbClr val="FFFF00"/>
                </a:solidFill>
                <a:cs typeface="Arial" panose="020B0604020202020204" pitchFamily="34" charset="0"/>
              </a:rPr>
              <a:t>Wieś </a:t>
            </a:r>
            <a:r>
              <a:rPr lang="pl-PL" sz="2400" dirty="0">
                <a:solidFill>
                  <a:srgbClr val="FFFF00"/>
                </a:solidFill>
                <a:cs typeface="Arial" panose="020B0604020202020204" pitchFamily="34" charset="0"/>
              </a:rPr>
              <a:t>Paprotki nad pięknym jeziorem znajduje się.</a:t>
            </a:r>
            <a:r>
              <a:rPr lang="pl-PL" sz="2400" dirty="0">
                <a:solidFill>
                  <a:srgbClr val="FFFF00"/>
                </a:solidFill>
              </a:rPr>
              <a:t/>
            </a:r>
            <a:br>
              <a:rPr lang="pl-PL" sz="2400" dirty="0">
                <a:solidFill>
                  <a:srgbClr val="FFFF00"/>
                </a:solidFill>
              </a:rPr>
            </a:br>
            <a:endParaRPr lang="pl-PL" sz="24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2481211"/>
            <a:ext cx="7125112" cy="4051437"/>
          </a:xfrm>
        </p:spPr>
        <p:txBody>
          <a:bodyPr/>
          <a:lstStyle/>
          <a:p>
            <a:pPr indent="0">
              <a:buNone/>
            </a:pPr>
            <a:endParaRPr lang="pl-PL" dirty="0"/>
          </a:p>
          <a:p>
            <a:pPr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92899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3693"/>
      </p:ext>
    </p:extLst>
  </p:cSld>
  <p:clrMapOvr>
    <a:masterClrMapping/>
  </p:clrMapOvr>
  <p:transition spd="slow" advTm="7808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18900" y="26064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</a:rPr>
              <a:t>Paprotki jest miejscowością typowo rolniczą. Mieszkańcy utrzymują się z pracy na roli.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32" y="1091645"/>
            <a:ext cx="4554748" cy="238171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091645"/>
            <a:ext cx="3744416" cy="297640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32" y="3501008"/>
            <a:ext cx="4554748" cy="29724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68055"/>
            <a:ext cx="3744416" cy="24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6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940">
        <p:split orient="vert"/>
      </p:transition>
    </mc:Choice>
    <mc:Fallback xmlns="">
      <p:transition spd="slow" advTm="894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4748" y="188640"/>
            <a:ext cx="90364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FFFF00"/>
                </a:solidFill>
              </a:rPr>
              <a:t>Paprotki to miejsce ciekawe ze względu na krajobraz i historię, ale także enklawę ciszy, jaką natura ma do zaoferowania. Senne Paprotki to jezioro, góry </a:t>
            </a:r>
            <a:r>
              <a:rPr lang="pl-PL" sz="2800" dirty="0" err="1" smtClean="0">
                <a:solidFill>
                  <a:srgbClr val="FFFF00"/>
                </a:solidFill>
              </a:rPr>
              <a:t>Paproteckie</a:t>
            </a:r>
            <a:r>
              <a:rPr lang="pl-PL" sz="2800" dirty="0" smtClean="0">
                <a:solidFill>
                  <a:srgbClr val="FFFF00"/>
                </a:solidFill>
              </a:rPr>
              <a:t>, pofalowane morenowe łąki i siedliska ptaków na Bagnach </a:t>
            </a:r>
            <a:r>
              <a:rPr lang="pl-PL" sz="2800" dirty="0" err="1" smtClean="0">
                <a:solidFill>
                  <a:srgbClr val="FFFF00"/>
                </a:solidFill>
              </a:rPr>
              <a:t>Nietlickich</a:t>
            </a:r>
            <a:r>
              <a:rPr lang="pl-PL" sz="2800" dirty="0" smtClean="0">
                <a:solidFill>
                  <a:srgbClr val="FFFF00"/>
                </a:solidFill>
              </a:rPr>
              <a:t>.</a:t>
            </a:r>
          </a:p>
          <a:p>
            <a:pPr algn="ctr"/>
            <a:endParaRPr lang="pl-PL" sz="2800" dirty="0">
              <a:solidFill>
                <a:srgbClr val="FFFF00"/>
              </a:solidFill>
            </a:endParaRPr>
          </a:p>
          <a:p>
            <a:pPr algn="ctr"/>
            <a:endParaRPr lang="pl-PL" sz="2800" dirty="0">
              <a:solidFill>
                <a:srgbClr val="FFFF0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36911"/>
            <a:ext cx="8712968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1869"/>
      </p:ext>
    </p:extLst>
  </p:cSld>
  <p:clrMapOvr>
    <a:masterClrMapping/>
  </p:clrMapOvr>
  <p:transition spd="slow" advTm="2127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Bagna </a:t>
            </a:r>
            <a:r>
              <a:rPr lang="pl-PL" dirty="0" err="1" smtClean="0">
                <a:solidFill>
                  <a:srgbClr val="FFFF00"/>
                </a:solidFill>
              </a:rPr>
              <a:t>Nietlickie</a:t>
            </a:r>
            <a:r>
              <a:rPr lang="pl-PL" dirty="0" smtClean="0">
                <a:solidFill>
                  <a:srgbClr val="FFFF00"/>
                </a:solidFill>
              </a:rPr>
              <a:t> – Natura 2000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81128"/>
            <a:ext cx="3619500" cy="21760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72" y="1360414"/>
            <a:ext cx="5136816" cy="2413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673" y="3773414"/>
            <a:ext cx="4931384" cy="298373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364816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42">
        <p:split orient="vert"/>
      </p:transition>
    </mc:Choice>
    <mc:Fallback xmlns="">
      <p:transition spd="slow" advTm="774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34680"/>
            <a:ext cx="8856984" cy="333468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32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8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757">
        <p:cut/>
      </p:transition>
    </mc:Choice>
    <mc:Fallback xmlns="">
      <p:transition advTm="4757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0" y="2217002"/>
            <a:ext cx="8352928" cy="4569867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81451" y="404664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>
                <a:solidFill>
                  <a:srgbClr val="FFFF00"/>
                </a:solidFill>
              </a:rPr>
              <a:t>Jedną </a:t>
            </a:r>
            <a:r>
              <a:rPr lang="pl-PL" sz="2400" dirty="0" smtClean="0">
                <a:solidFill>
                  <a:srgbClr val="FFFF00"/>
                </a:solidFill>
              </a:rPr>
              <a:t> z  widowiskowych  atrakcji </a:t>
            </a:r>
            <a:r>
              <a:rPr lang="pl-PL" sz="2400" dirty="0">
                <a:solidFill>
                  <a:srgbClr val="FFFF00"/>
                </a:solidFill>
              </a:rPr>
              <a:t>turystycznych </a:t>
            </a:r>
            <a:r>
              <a:rPr lang="pl-PL" sz="2400" dirty="0" smtClean="0">
                <a:solidFill>
                  <a:srgbClr val="FFFF00"/>
                </a:solidFill>
              </a:rPr>
              <a:t>  jest   </a:t>
            </a:r>
            <a:r>
              <a:rPr lang="pl-PL" sz="2400" b="1" dirty="0" smtClean="0">
                <a:solidFill>
                  <a:srgbClr val="FFFF00"/>
                </a:solidFill>
              </a:rPr>
              <a:t>WRC </a:t>
            </a:r>
            <a:r>
              <a:rPr lang="pl-PL" sz="2400" b="1" dirty="0">
                <a:solidFill>
                  <a:srgbClr val="FFFF00"/>
                </a:solidFill>
              </a:rPr>
              <a:t>- Rajd Polski</a:t>
            </a:r>
            <a:r>
              <a:rPr lang="pl-PL" sz="2400" dirty="0">
                <a:solidFill>
                  <a:srgbClr val="FFFF00"/>
                </a:solidFill>
              </a:rPr>
              <a:t>, której trasa biegnie przez całe Paprotki</a:t>
            </a:r>
            <a:endParaRPr lang="pl-P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34500"/>
      </p:ext>
    </p:extLst>
  </p:cSld>
  <p:clrMapOvr>
    <a:masterClrMapping/>
  </p:clrMapOvr>
  <p:transition spd="slow" advTm="12489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5" y="260648"/>
            <a:ext cx="8568952" cy="6015806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292080" y="692696"/>
            <a:ext cx="3297953" cy="1087536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chemeClr val="tx1"/>
                </a:solidFill>
              </a:rPr>
              <a:t>WRC – Rajd Polski</a:t>
            </a:r>
            <a:br>
              <a:rPr lang="pl-PL" sz="3600" dirty="0" smtClean="0">
                <a:solidFill>
                  <a:schemeClr val="tx1"/>
                </a:solidFill>
              </a:rPr>
            </a:br>
            <a:r>
              <a:rPr lang="pl-PL" sz="3600" dirty="0" smtClean="0">
                <a:solidFill>
                  <a:schemeClr val="tx1"/>
                </a:solidFill>
              </a:rPr>
              <a:t>os Paprotki</a:t>
            </a:r>
            <a:endParaRPr lang="pl-P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58697"/>
      </p:ext>
    </p:extLst>
  </p:cSld>
  <p:clrMapOvr>
    <a:masterClrMapping/>
  </p:clrMapOvr>
  <p:transition spd="slow" advTm="7195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2" y="381000"/>
            <a:ext cx="8640960" cy="6096000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7543800" cy="914400"/>
          </a:xfrm>
        </p:spPr>
        <p:txBody>
          <a:bodyPr/>
          <a:lstStyle/>
          <a:p>
            <a:pPr algn="l"/>
            <a:r>
              <a:rPr lang="pl-PL" dirty="0" smtClean="0">
                <a:solidFill>
                  <a:schemeClr val="tx1"/>
                </a:solidFill>
              </a:rPr>
              <a:t>Góry </a:t>
            </a:r>
            <a:r>
              <a:rPr lang="pl-PL" dirty="0" err="1" smtClean="0">
                <a:solidFill>
                  <a:schemeClr val="tx1"/>
                </a:solidFill>
              </a:rPr>
              <a:t>Paproteckie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854">
        <p:split orient="vert"/>
      </p:transition>
    </mc:Choice>
    <mc:Fallback xmlns="">
      <p:transition spd="slow" advTm="685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844824"/>
            <a:ext cx="8424936" cy="4051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FFFF00"/>
                </a:solidFill>
              </a:rPr>
              <a:t>„</a:t>
            </a:r>
            <a:r>
              <a:rPr lang="pl-PL" sz="3200" dirty="0" smtClean="0">
                <a:solidFill>
                  <a:srgbClr val="FFFF00"/>
                </a:solidFill>
              </a:rPr>
              <a:t>Tu latem pod złotym ziarnem kłos się ku ziemi chyli, </a:t>
            </a:r>
          </a:p>
          <a:p>
            <a:pPr marL="0" indent="0">
              <a:buNone/>
            </a:pPr>
            <a:r>
              <a:rPr lang="pl-PL" sz="3200" dirty="0" smtClean="0">
                <a:solidFill>
                  <a:srgbClr val="FFFF00"/>
                </a:solidFill>
              </a:rPr>
              <a:t>Tu jeszcze w przydrożnych krzewach ptaszek cichutko zakwili,</a:t>
            </a:r>
          </a:p>
          <a:p>
            <a:pPr marL="0" indent="0">
              <a:buNone/>
            </a:pPr>
            <a:r>
              <a:rPr lang="pl-PL" sz="3200" dirty="0" smtClean="0">
                <a:solidFill>
                  <a:srgbClr val="FFFF00"/>
                </a:solidFill>
              </a:rPr>
              <a:t>Tu jeszcze można spokojnie poleżeć na trawie latem</a:t>
            </a:r>
          </a:p>
          <a:p>
            <a:pPr marL="0" indent="0">
              <a:buNone/>
            </a:pPr>
            <a:r>
              <a:rPr lang="pl-PL" sz="3200" dirty="0" smtClean="0">
                <a:solidFill>
                  <a:srgbClr val="FFFF00"/>
                </a:solidFill>
              </a:rPr>
              <a:t>I w ciszy sobie spokojnie pomarzyć </a:t>
            </a:r>
          </a:p>
          <a:p>
            <a:pPr marL="0" indent="0">
              <a:buNone/>
            </a:pPr>
            <a:r>
              <a:rPr lang="pl-PL" sz="3200" dirty="0" smtClean="0">
                <a:solidFill>
                  <a:srgbClr val="FFFF00"/>
                </a:solidFill>
              </a:rPr>
              <a:t>Nie przejmując się wielkim światem.”</a:t>
            </a:r>
            <a:endParaRPr lang="pl-PL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801">
        <p:cut/>
      </p:transition>
    </mc:Choice>
    <mc:Fallback xmlns="">
      <p:transition advTm="18801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17" y="1361994"/>
            <a:ext cx="7632848" cy="5040559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FF00"/>
                </a:solidFill>
              </a:rPr>
              <a:t>ZAPRASZAMY</a:t>
            </a:r>
            <a:endParaRPr lang="pl-PL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831706"/>
      </p:ext>
    </p:extLst>
  </p:cSld>
  <p:clrMapOvr>
    <a:masterClrMapping/>
  </p:clrMapOvr>
  <p:transition spd="slow" advTm="3993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pl-PL" sz="9600" dirty="0" smtClean="0">
                <a:solidFill>
                  <a:srgbClr val="FFFF00"/>
                </a:solidFill>
              </a:rPr>
              <a:t>DZIĘKUJEMY ZA UWAGĘ</a:t>
            </a:r>
            <a:endParaRPr lang="pl-PL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7930"/>
      </p:ext>
    </p:extLst>
  </p:cSld>
  <p:clrMapOvr>
    <a:masterClrMapping/>
  </p:clrMapOvr>
  <p:transition spd="slow" advTm="4236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5616" y="1844824"/>
            <a:ext cx="7125112" cy="4051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 smtClean="0">
                <a:solidFill>
                  <a:srgbClr val="FFFF00"/>
                </a:solidFill>
              </a:rPr>
              <a:t>Wieś Paprotki powstała w 1555 r. Jerzy Krosta nadał tu trzem braciom stryjecznym z Konopek Małych -Janowi, Maciejowi i Stefanowi 7 włók sołeckich (około 125 hektarów) i polecił założyć wieś o łącznym areale 70 włók (około 1249 hektarów). Była to zatem największa wieś założona na obszarze dzisiejszej gminy Miłki.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856">
        <p:fade/>
      </p:transition>
    </mc:Choice>
    <mc:Fallback xmlns="">
      <p:transition spd="med" advTm="1985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880388"/>
            <a:ext cx="2016224" cy="36003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400" dirty="0" smtClean="0">
                <a:solidFill>
                  <a:srgbClr val="FFFF00"/>
                </a:solidFill>
              </a:rPr>
              <a:t>POLSKA</a:t>
            </a:r>
            <a:endParaRPr lang="pl-PL" sz="2400" dirty="0">
              <a:solidFill>
                <a:srgbClr val="FFFF00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73" y="365626"/>
            <a:ext cx="1971675" cy="2324100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01008"/>
            <a:ext cx="2038350" cy="22479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03" y="332656"/>
            <a:ext cx="1876425" cy="24384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933056"/>
            <a:ext cx="1714500" cy="213450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459503" y="3061713"/>
            <a:ext cx="2560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Powiat  GIŻYCKI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910655" y="591414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FFFF00"/>
                </a:solidFill>
              </a:rPr>
              <a:t>Województwo</a:t>
            </a:r>
            <a:r>
              <a:rPr lang="pl-PL" dirty="0" smtClean="0"/>
              <a:t> </a:t>
            </a:r>
          </a:p>
          <a:p>
            <a:pPr algn="ctr"/>
            <a:r>
              <a:rPr lang="pl-PL" dirty="0" smtClean="0">
                <a:solidFill>
                  <a:srgbClr val="FFFF00"/>
                </a:solidFill>
              </a:rPr>
              <a:t>WARMIŃSKO-MAZURSKIE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667789" y="6195653"/>
            <a:ext cx="2034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FFFF00"/>
                </a:solidFill>
              </a:rPr>
              <a:t>Gmina MIŁKI</a:t>
            </a:r>
            <a:endParaRPr lang="pl-P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352">
        <p:split orient="vert"/>
      </p:transition>
    </mc:Choice>
    <mc:Fallback xmlns="">
      <p:transition spd="slow" advTm="635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79512" y="2711822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>
                <a:solidFill>
                  <a:srgbClr val="FFFF00"/>
                </a:solidFill>
              </a:rPr>
              <a:t>Do 1625 r. wieś Paprotki zamieszkiwali tylko Polacy</a:t>
            </a:r>
          </a:p>
        </p:txBody>
      </p:sp>
    </p:spTree>
    <p:extLst>
      <p:ext uri="{BB962C8B-B14F-4D97-AF65-F5344CB8AC3E}">
        <p14:creationId xmlns:p14="http://schemas.microsoft.com/office/powerpoint/2010/main" val="28730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1">
        <p:fade/>
      </p:transition>
    </mc:Choice>
    <mc:Fallback xmlns="">
      <p:transition spd="med" advTm="40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23528" y="2276872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rgbClr val="FFFF00"/>
                </a:solidFill>
              </a:rPr>
              <a:t>Od XVII do XX wieku wieś należała do Prus Książęcych.</a:t>
            </a:r>
          </a:p>
        </p:txBody>
      </p:sp>
    </p:spTree>
    <p:extLst>
      <p:ext uri="{BB962C8B-B14F-4D97-AF65-F5344CB8AC3E}">
        <p14:creationId xmlns:p14="http://schemas.microsoft.com/office/powerpoint/2010/main" val="2452741703"/>
      </p:ext>
    </p:extLst>
  </p:cSld>
  <p:clrMapOvr>
    <a:masterClrMapping/>
  </p:clrMapOvr>
  <p:transition spd="slow" advTm="491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8" y="1412776"/>
            <a:ext cx="84969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>
                <a:solidFill>
                  <a:srgbClr val="FFFF00"/>
                </a:solidFill>
              </a:rPr>
              <a:t>W 1818 r. zmieniono nazwę </a:t>
            </a:r>
            <a:r>
              <a:rPr lang="pl-PL" sz="4000" dirty="0" smtClean="0">
                <a:solidFill>
                  <a:srgbClr val="FFFF00"/>
                </a:solidFill>
              </a:rPr>
              <a:t>wioski na </a:t>
            </a:r>
            <a:r>
              <a:rPr lang="pl-PL" sz="4000" b="1" dirty="0">
                <a:solidFill>
                  <a:srgbClr val="FFFF00"/>
                </a:solidFill>
              </a:rPr>
              <a:t>PAPRODTKEN</a:t>
            </a:r>
            <a:r>
              <a:rPr lang="pl-PL" sz="4000" dirty="0">
                <a:solidFill>
                  <a:srgbClr val="FFFF00"/>
                </a:solidFill>
              </a:rPr>
              <a:t>, </a:t>
            </a:r>
          </a:p>
          <a:p>
            <a:pPr algn="ctr"/>
            <a:r>
              <a:rPr lang="pl-PL" sz="4000" dirty="0">
                <a:solidFill>
                  <a:srgbClr val="FFFF00"/>
                </a:solidFill>
              </a:rPr>
              <a:t>a </a:t>
            </a:r>
            <a:r>
              <a:rPr lang="pl-PL" sz="4000" dirty="0" smtClean="0">
                <a:solidFill>
                  <a:srgbClr val="FFFF00"/>
                </a:solidFill>
              </a:rPr>
              <a:t> </a:t>
            </a:r>
            <a:r>
              <a:rPr lang="pl-PL" sz="4000" dirty="0">
                <a:solidFill>
                  <a:srgbClr val="FFFF00"/>
                </a:solidFill>
              </a:rPr>
              <a:t>16 lipca 1938 r. </a:t>
            </a:r>
            <a:r>
              <a:rPr lang="pl-PL" sz="4000" dirty="0" smtClean="0">
                <a:solidFill>
                  <a:srgbClr val="FFFF00"/>
                </a:solidFill>
              </a:rPr>
              <a:t>na </a:t>
            </a:r>
            <a:r>
              <a:rPr lang="pl-PL" sz="4000" b="1" dirty="0" smtClean="0">
                <a:solidFill>
                  <a:srgbClr val="FFFF00"/>
                </a:solidFill>
              </a:rPr>
              <a:t>GOLDENSEE.</a:t>
            </a:r>
          </a:p>
          <a:p>
            <a:pPr algn="ctr"/>
            <a:r>
              <a:rPr lang="pl-PL" sz="4000" dirty="0" smtClean="0">
                <a:solidFill>
                  <a:srgbClr val="FFFF00"/>
                </a:solidFill>
              </a:rPr>
              <a:t>Polska nazwa wsi wróciła w lutym 1946r</a:t>
            </a:r>
            <a:r>
              <a:rPr lang="pl-PL" sz="4000" b="1" dirty="0" smtClean="0">
                <a:solidFill>
                  <a:srgbClr val="FFFF00"/>
                </a:solidFill>
              </a:rPr>
              <a:t>.</a:t>
            </a:r>
            <a:endParaRPr lang="pl-PL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1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697">
        <p:split orient="vert"/>
      </p:transition>
    </mc:Choice>
    <mc:Fallback xmlns="">
      <p:transition spd="slow" advTm="96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1052736"/>
            <a:ext cx="84249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00"/>
                </a:solidFill>
              </a:rPr>
              <a:t>Po odzyskaniu niepodległości mazury zostały przyłączone do narodu </a:t>
            </a:r>
            <a:r>
              <a:rPr lang="pl-PL" sz="4000" b="1" dirty="0" smtClean="0">
                <a:solidFill>
                  <a:srgbClr val="FFFF00"/>
                </a:solidFill>
              </a:rPr>
              <a:t>Polskiego!</a:t>
            </a:r>
          </a:p>
          <a:p>
            <a:pPr algn="ctr"/>
            <a:r>
              <a:rPr lang="pl-PL" sz="3600" dirty="0" smtClean="0">
                <a:solidFill>
                  <a:srgbClr val="FFFF00"/>
                </a:solidFill>
              </a:rPr>
              <a:t>Wieś Paprotki zamieszkiwali mieszkańcy „Mazurzy” a po odzyskaniu niepodległości znaczna część ludności została wysiedlona do Niemiec.  Dziś w Paprotkach żyje tylko kilka osób z rodowodem „Mazur”.</a:t>
            </a:r>
          </a:p>
          <a:p>
            <a:pPr algn="ctr"/>
            <a:endParaRPr lang="pl-PL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38258"/>
      </p:ext>
    </p:extLst>
  </p:cSld>
  <p:clrMapOvr>
    <a:masterClrMapping/>
  </p:clrMapOvr>
  <p:transition spd="slow" advTm="18994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23292"/>
            <a:ext cx="8905494" cy="494606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217241"/>
            <a:ext cx="7125113" cy="1506051"/>
          </a:xfrm>
        </p:spPr>
        <p:txBody>
          <a:bodyPr/>
          <a:lstStyle/>
          <a:p>
            <a:pPr algn="ctr"/>
            <a:r>
              <a:rPr lang="pl-PL" sz="2000" dirty="0">
                <a:solidFill>
                  <a:srgbClr val="FFFF00"/>
                </a:solidFill>
              </a:rPr>
              <a:t>W 1928 roku został wybudowany nowy budynek szkoły, która funkcjonowała do 1997r.  Obecnie budynek ten jest pensjonatem „Gościniec Rycerski”.</a:t>
            </a:r>
            <a:br>
              <a:rPr lang="pl-PL" sz="2000" dirty="0">
                <a:solidFill>
                  <a:srgbClr val="FFFF00"/>
                </a:solidFill>
              </a:rPr>
            </a:br>
            <a:endParaRPr lang="pl-PL" sz="2000" dirty="0">
              <a:solidFill>
                <a:srgbClr val="FFFF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131840" y="220486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Goldensee</a:t>
            </a:r>
            <a:r>
              <a:rPr lang="pl-PL" dirty="0" smtClean="0"/>
              <a:t> 1935-1940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200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435">
        <p:split orient="vert"/>
      </p:transition>
    </mc:Choice>
    <mc:Fallback xmlns="">
      <p:transition spd="slow" advTm="1643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414</TotalTime>
  <Words>424</Words>
  <Application>Microsoft Office PowerPoint</Application>
  <PresentationFormat>Pokaz na ekranie (4:3)</PresentationFormat>
  <Paragraphs>48</Paragraphs>
  <Slides>29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7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Wierzchołek</vt:lpstr>
      <vt:lpstr>Moja mała Ojczyzna</vt:lpstr>
      <vt:lpstr>Gdyby ktokolwiek pytał, nie wiedział, a zobaczyć chce Wieś Paprotki nad pięknym jeziorem znajduje się. </vt:lpstr>
      <vt:lpstr>Prezentacja programu PowerPoint</vt:lpstr>
      <vt:lpstr>POLSKA</vt:lpstr>
      <vt:lpstr>Prezentacja programu PowerPoint</vt:lpstr>
      <vt:lpstr>Prezentacja programu PowerPoint</vt:lpstr>
      <vt:lpstr>Prezentacja programu PowerPoint</vt:lpstr>
      <vt:lpstr>Prezentacja programu PowerPoint</vt:lpstr>
      <vt:lpstr>W 1928 roku został wybudowany nowy budynek szkoły, która funkcjonowała do 1997r.  Obecnie budynek ten jest pensjonatem „Gościniec Rycerski”. </vt:lpstr>
      <vt:lpstr>Gościniec Rycerski</vt:lpstr>
      <vt:lpstr>Gościniec Rycerski</vt:lpstr>
      <vt:lpstr>Szkoła nad jeziorem i dzisiejszy budynek świetlicy i kaplicy</vt:lpstr>
      <vt:lpstr>Prezentacja programu PowerPoint</vt:lpstr>
      <vt:lpstr>Prezentacja programu PowerPoint</vt:lpstr>
      <vt:lpstr>Prezentacja programu PowerPoint</vt:lpstr>
      <vt:lpstr>Prezentacja programu PowerPoint</vt:lpstr>
      <vt:lpstr>Cmentarz Paprodtken 1914-1918</vt:lpstr>
      <vt:lpstr>Cmentarz poległych  żołnierzy w czasie I wojny światowej </vt:lpstr>
      <vt:lpstr>N</vt:lpstr>
      <vt:lpstr>Prezentacja programu PowerPoint</vt:lpstr>
      <vt:lpstr>Prezentacja programu PowerPoint</vt:lpstr>
      <vt:lpstr>Bagna Nietlickie – Natura 2000</vt:lpstr>
      <vt:lpstr>Prezentacja programu PowerPoint</vt:lpstr>
      <vt:lpstr>Jedną  z  widowiskowych  atrakcji turystycznych   jest   WRC - Rajd Polski, której trasa biegnie przez całe Paprotki</vt:lpstr>
      <vt:lpstr>WRC – Rajd Polski os Paprotki</vt:lpstr>
      <vt:lpstr>Góry Paproteckie</vt:lpstr>
      <vt:lpstr>Prezentacja programu PowerPoint</vt:lpstr>
      <vt:lpstr>ZAPRASZAMY</vt:lpstr>
      <vt:lpstr>DZIĘKUJEMY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mała Ojczyzna</dc:title>
  <dc:creator>aneta</dc:creator>
  <cp:lastModifiedBy>Szkoła Podstawowa w Rydzewie</cp:lastModifiedBy>
  <cp:revision>132</cp:revision>
  <dcterms:created xsi:type="dcterms:W3CDTF">2017-11-01T06:57:09Z</dcterms:created>
  <dcterms:modified xsi:type="dcterms:W3CDTF">2018-01-04T16:20:44Z</dcterms:modified>
</cp:coreProperties>
</file>