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8A4C9-F971-48B4-8A53-918DC9075954}" type="datetimeFigureOut">
              <a:rPr lang="pl-PL" smtClean="0"/>
              <a:t>2018-04-19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72F56-5123-4212-9BDB-D255388E2A8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2F56-5123-4212-9BDB-D255388E2A8C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2F56-5123-4212-9BDB-D255388E2A8C}" type="slidenum">
              <a:rPr lang="pl-PL" smtClean="0"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2F56-5123-4212-9BDB-D255388E2A8C}" type="slidenum">
              <a:rPr lang="pl-PL" smtClean="0"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2F56-5123-4212-9BDB-D255388E2A8C}" type="slidenum">
              <a:rPr lang="pl-PL" smtClean="0"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2F56-5123-4212-9BDB-D255388E2A8C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2F56-5123-4212-9BDB-D255388E2A8C}" type="slidenum">
              <a:rPr lang="pl-PL" smtClean="0"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2F56-5123-4212-9BDB-D255388E2A8C}" type="slidenum">
              <a:rPr lang="pl-PL" smtClean="0"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2F56-5123-4212-9BDB-D255388E2A8C}" type="slidenum">
              <a:rPr lang="pl-PL" smtClean="0"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2F56-5123-4212-9BDB-D255388E2A8C}" type="slidenum">
              <a:rPr lang="pl-PL" smtClean="0"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2F56-5123-4212-9BDB-D255388E2A8C}" type="slidenum">
              <a:rPr lang="pl-PL" smtClean="0"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2F56-5123-4212-9BDB-D255388E2A8C}" type="slidenum">
              <a:rPr lang="pl-PL" smtClean="0"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72F56-5123-4212-9BDB-D255388E2A8C}" type="slidenum">
              <a:rPr lang="pl-PL" smtClean="0"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15C231-CDC5-48CC-97FE-2E5E8D9A4843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47FDD3-DE18-4E46-BB06-9F5032598445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C231-CDC5-48CC-97FE-2E5E8D9A4843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FDD3-DE18-4E46-BB06-9F5032598445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C231-CDC5-48CC-97FE-2E5E8D9A4843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FDD3-DE18-4E46-BB06-9F5032598445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C231-CDC5-48CC-97FE-2E5E8D9A4843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FDD3-DE18-4E46-BB06-9F50325984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C231-CDC5-48CC-97FE-2E5E8D9A4843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FDD3-DE18-4E46-BB06-9F50325984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C231-CDC5-48CC-97FE-2E5E8D9A4843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FDD3-DE18-4E46-BB06-9F50325984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C231-CDC5-48CC-97FE-2E5E8D9A4843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FDD3-DE18-4E46-BB06-9F5032598445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C231-CDC5-48CC-97FE-2E5E8D9A4843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FDD3-DE18-4E46-BB06-9F5032598445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C231-CDC5-48CC-97FE-2E5E8D9A4843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FDD3-DE18-4E46-BB06-9F50325984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C231-CDC5-48CC-97FE-2E5E8D9A4843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FDD3-DE18-4E46-BB06-9F50325984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5C231-CDC5-48CC-97FE-2E5E8D9A4843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7FDD3-DE18-4E46-BB06-9F50325984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C15C231-CDC5-48CC-97FE-2E5E8D9A4843}" type="datetimeFigureOut">
              <a:rPr lang="pl-PL" smtClean="0"/>
              <a:pPr/>
              <a:t>2018-04-19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947FDD3-DE18-4E46-BB06-9F503259844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MIEJSCA PAMIĘCI</a:t>
            </a:r>
            <a:br>
              <a:rPr lang="pl-PL" b="1" dirty="0" smtClean="0"/>
            </a:br>
            <a:r>
              <a:rPr lang="pl-PL" b="1" dirty="0" smtClean="0"/>
              <a:t>NARODOWEJ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/>
          </a:bodyPr>
          <a:lstStyle/>
          <a:p>
            <a:r>
              <a:rPr lang="pl-PL" sz="4000" dirty="0" smtClean="0"/>
              <a:t>Maja Jasińska kl. IV</a:t>
            </a:r>
            <a:endParaRPr lang="pl-PL" sz="4000" dirty="0"/>
          </a:p>
        </p:txBody>
      </p:sp>
      <p:pic>
        <p:nvPicPr>
          <p:cNvPr id="4" name="Legiony (My Pierwsza Brygada) - Oficjalna Wersja + Napisy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5917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>
                <a:solidFill>
                  <a:schemeClr val="tx1"/>
                </a:solidFill>
              </a:rPr>
              <a:t>Pomnik Kościuszkowców</a:t>
            </a:r>
            <a:endParaRPr lang="pl-PL" sz="4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000" b="1" dirty="0"/>
              <a:t>Wzniesiony na pamiątkę próby niesienia pomocy powstańcom Warszawy w 1944 roku przez żołnierzy </a:t>
            </a:r>
            <a:br>
              <a:rPr lang="pl-PL" sz="2000" b="1" dirty="0"/>
            </a:br>
            <a:r>
              <a:rPr lang="pl-PL" sz="2000" b="1" dirty="0"/>
              <a:t>1 Warszawskiej Dywizji Piechoty im. Tadeusza Kościuszki. Setki walczących zginęły wówczas w nurtach Wisły. Rzeźba przedstawia żołnierza rozpaczliwie wyciągającego rękę w stronę lewobrzeżnej Warszawy. </a:t>
            </a:r>
            <a:br>
              <a:rPr lang="pl-PL" sz="2000" b="1" dirty="0"/>
            </a:br>
            <a:endParaRPr lang="pl-PL" sz="20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674855" cy="275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1074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solidFill>
                  <a:schemeClr val="tx1"/>
                </a:solidFill>
              </a:rPr>
              <a:t> </a:t>
            </a:r>
            <a:r>
              <a:rPr lang="pl-PL" sz="4000" b="1" dirty="0">
                <a:solidFill>
                  <a:schemeClr val="tx1"/>
                </a:solidFill>
              </a:rPr>
              <a:t>Muzeum Więzienia „</a:t>
            </a:r>
            <a:r>
              <a:rPr lang="pl-PL" sz="4000" b="1" dirty="0" smtClean="0">
                <a:solidFill>
                  <a:schemeClr val="tx1"/>
                </a:solidFill>
              </a:rPr>
              <a:t>Pawiak”</a:t>
            </a:r>
            <a:endParaRPr lang="pl-PL" sz="40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2336857"/>
            <a:ext cx="3803904" cy="38770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b="1" dirty="0"/>
              <a:t>Pawiak - nieistniejące już więzienie śledcze, które nabrało szczególnego znaczenia w czasie II wojny światowej. W Pawiaku umieszczano osoby zatrzymane w łapankach, członków ruchu oporu i więźniów politycznych. Położone w ścisłym centrum miasta więzienie było świadkiem masowych zbrodni. Ogółem rozstrzelano tu ok. 37 tys. więźniów, a ok. 60 tys. wysłano stąd do obozów koncentracyjnych i na przymusowe roboty. Obecnie znajduje się tutaj Muzeum.</a:t>
            </a:r>
            <a:br>
              <a:rPr lang="pl-PL" sz="1800" b="1" dirty="0"/>
            </a:br>
            <a:endParaRPr lang="pl-PL" sz="18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3923468" cy="2556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44035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4713" cy="1910716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ŹRÓDŁA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6000" dirty="0" err="1" smtClean="0">
                <a:solidFill>
                  <a:schemeClr val="tx1"/>
                </a:solidFill>
              </a:rPr>
              <a:t>www.warsawtour.pl</a:t>
            </a:r>
            <a:endParaRPr lang="pl-PL" sz="6000" dirty="0" smtClean="0">
              <a:solidFill>
                <a:schemeClr val="tx1"/>
              </a:solidFill>
            </a:endParaRPr>
          </a:p>
          <a:p>
            <a:r>
              <a:rPr lang="pl-PL" sz="6000" dirty="0" err="1" smtClean="0">
                <a:solidFill>
                  <a:schemeClr val="tx1"/>
                </a:solidFill>
              </a:rPr>
              <a:t>www.google</a:t>
            </a:r>
            <a:r>
              <a:rPr lang="pl-PL" sz="6000" dirty="0" smtClean="0">
                <a:solidFill>
                  <a:schemeClr val="tx1"/>
                </a:solidFill>
              </a:rPr>
              <a:t> (grafika).</a:t>
            </a:r>
            <a:r>
              <a:rPr lang="pl-PL" sz="6000" dirty="0" err="1" smtClean="0">
                <a:solidFill>
                  <a:schemeClr val="tx1"/>
                </a:solidFill>
              </a:rPr>
              <a:t>pl</a:t>
            </a:r>
            <a:endParaRPr lang="pl-PL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772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/>
          <a:lstStyle/>
          <a:p>
            <a:r>
              <a:rPr lang="pl-PL" sz="2400" b="1" dirty="0" smtClean="0">
                <a:solidFill>
                  <a:schemeClr val="tx1"/>
                </a:solidFill>
              </a:rPr>
              <a:t>POMNIK OBROŃCÓW WYBRZEŻA NA WESTERPLATTE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b="1" dirty="0"/>
              <a:t>9 października 1966 roku odsłonięto </a:t>
            </a:r>
            <a:r>
              <a:rPr lang="pl-PL" b="1" dirty="0" smtClean="0"/>
              <a:t>25 -metrowy</a:t>
            </a:r>
            <a:r>
              <a:rPr lang="pl-PL" b="1" dirty="0"/>
              <a:t> Pomnik </a:t>
            </a:r>
            <a:r>
              <a:rPr lang="pl-PL" b="1" dirty="0" smtClean="0"/>
              <a:t>Obrońców </a:t>
            </a:r>
            <a:r>
              <a:rPr lang="pl-PL" b="1" dirty="0"/>
              <a:t>Wybrzeża autorstwa prof. Adama Haupta, ustawiony na </a:t>
            </a:r>
            <a:r>
              <a:rPr lang="pl-PL" b="1" dirty="0" smtClean="0"/>
              <a:t>20 - metrowym </a:t>
            </a:r>
            <a:r>
              <a:rPr lang="pl-PL" b="1" dirty="0"/>
              <a:t>kopcu. Pomnik ten swoim kształtem przypomina wyszczerbiony bagnet wbity w ziemię. 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096343" cy="3600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4251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56263" cy="1624406"/>
          </a:xfrm>
        </p:spPr>
        <p:txBody>
          <a:bodyPr/>
          <a:lstStyle/>
          <a:p>
            <a:r>
              <a:rPr lang="pl-PL" sz="3600" b="1" dirty="0" smtClean="0">
                <a:solidFill>
                  <a:schemeClr val="tx1"/>
                </a:solidFill>
              </a:rPr>
              <a:t>POMNIK MAŁEGO POWSTAŃCA</a:t>
            </a:r>
            <a:endParaRPr lang="pl-PL" sz="36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b="1" dirty="0"/>
              <a:t>Rzeźba kilkuletniego chłopca w zbyt dużym hełmie, upamiętniająca bohaterskie dzieci walczące z okupantem podczas powstania warszawskiego w 1944 roku. Odsłonięcia pomnika w 1983 roku dokonał harcerz - powstaniec doc. dr J. Świderski - lekarz kardiolog, w czasie powstania 14-letni łącznik „Lubicz” w batalionie „Gustaw” AK.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858814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62758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56263" cy="1054250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POMNIK POWSTANIA WARSZAWSKIEGO</a:t>
            </a:r>
            <a:r>
              <a:rPr lang="pl-PL" sz="4000" dirty="0"/>
              <a:t> 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b="1" dirty="0"/>
              <a:t>Powstanie warszawskie, to karta w historii miasta wyjątkowa – bohaterska i tragiczna zarazem. Pomnik upamiętnia tysiące bohaterów powstania warszawskiego 1944 roku którzy oddali życie za Ojczyznę, w nierównej walce zmagając się z okupantem przez 63 dni. Składa się z 2 części. Pierwsza z nich przedstawia powstańców wybiegających spod pylonu (podpora mostu), druga część - wchodzących do kanałów. Na Placu Krasińskich w czasie powstania znajdował się właz do kanału, którym ludzie uciekali przed Niemcami.</a:t>
            </a:r>
            <a:br>
              <a:rPr lang="pl-PL" sz="1600" b="1" dirty="0"/>
            </a:br>
            <a:endParaRPr lang="pl-PL" sz="16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10974"/>
            <a:ext cx="418893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4322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>
                <a:solidFill>
                  <a:schemeClr val="tx1"/>
                </a:solidFill>
              </a:rPr>
              <a:t>Pomnik Bitwy o Monte Cassino</a:t>
            </a:r>
            <a:endParaRPr lang="pl-PL" sz="40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2216240"/>
            <a:ext cx="3803904" cy="387705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sz="8000" b="1" dirty="0"/>
              <a:t>Odsłonięty w 1999 roku dla uczczenia żołnierzy II Korpusu Polskiego, którzy w 1944 roku zdobyli włoski klasztor na Monte Cassino, co otworzyło aliantom drogę na Rzym. Pomnik to 12-metrowa kolumna, która przedstawia bezgłową boginię zwycięstwa Nike ze śladami walki i okaleczenia. Na 2-metrowym cokole umieszczono urnę z prochami bohaterów, na której widnieje Krzyż Monte Cassino. </a:t>
            </a:r>
            <a:br>
              <a:rPr lang="pl-PL" sz="8000" b="1" dirty="0"/>
            </a:br>
            <a:endParaRPr lang="pl-PL" sz="80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22198"/>
            <a:ext cx="3772201" cy="3871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30983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solidFill>
                  <a:schemeClr val="tx1"/>
                </a:solidFill>
              </a:rPr>
              <a:t>Pomnik </a:t>
            </a:r>
            <a:r>
              <a:rPr lang="pl-PL" sz="4000" b="1" dirty="0">
                <a:solidFill>
                  <a:schemeClr val="tx1"/>
                </a:solidFill>
              </a:rPr>
              <a:t>Bohaterów Warszawy „</a:t>
            </a:r>
            <a:r>
              <a:rPr lang="pl-PL" sz="4000" b="1" dirty="0" smtClean="0">
                <a:solidFill>
                  <a:schemeClr val="tx1"/>
                </a:solidFill>
              </a:rPr>
              <a:t>Nike”</a:t>
            </a:r>
            <a:endParaRPr lang="pl-PL" sz="40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2276872"/>
            <a:ext cx="3803904" cy="38770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b="1" dirty="0"/>
              <a:t>Pomnik umieszczony na 14-metrowym cokole przedstawia antyczną boginię zwycięstwa Nike jako symbol walczącej Warszawy. Poświęcony jest pamięci "Bohaterów Warszawy 1939-1945”, którzy oddali życie w obronie ojczyzny.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4932040" y="2276872"/>
            <a:ext cx="3803904" cy="387705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7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5838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solidFill>
                  <a:schemeClr val="tx1"/>
                </a:solidFill>
              </a:rPr>
              <a:t>Grób Nieznanego Żołnierza</a:t>
            </a:r>
            <a:endParaRPr lang="pl-PL" sz="44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b="1" dirty="0"/>
              <a:t>Symboliczny grobowiec dla uczczenia bezimiennie poległych bohaterów w walce o wolność Polski. Umiejscowiony pod arkadami Pałacu </a:t>
            </a:r>
            <a:r>
              <a:rPr lang="pl-PL" sz="1600" b="1" dirty="0" smtClean="0"/>
              <a:t>Saskiego, </a:t>
            </a:r>
            <a:r>
              <a:rPr lang="pl-PL" sz="1600" b="1" dirty="0"/>
              <a:t>który został zburzony podczas II wojny światowej. W 1925 roku złożono tu prochy Nieznanego Żołnierza – Obrońcy Lwowa z Cmentarza Łyczakowskiego oraz urny z ziemią z pól bitewnych I wojny światowej. Ze zburzonego w 1944 roku Pałacu Saskiego pozostały tylko arkady z Grobem. W pomniku znajdują się urny ze wszystkich pól bitewnych </a:t>
            </a:r>
            <a:r>
              <a:rPr lang="pl-PL" sz="1600" b="1" dirty="0" smtClean="0"/>
              <a:t>XX </a:t>
            </a:r>
            <a:r>
              <a:rPr lang="pl-PL" sz="1600" b="1" dirty="0"/>
              <a:t>wieku, na których zginęli śmiercią bohaterską Polacy. Przy Grobie płonie wieczny </a:t>
            </a:r>
            <a:r>
              <a:rPr lang="pl-PL" sz="1600" b="1" dirty="0" smtClean="0"/>
              <a:t>znicz </a:t>
            </a:r>
            <a:r>
              <a:rPr lang="pl-PL" sz="1600" b="1" dirty="0"/>
              <a:t>i pełni służbę warta honorowa.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3755864" cy="250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8683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1" dirty="0">
                <a:solidFill>
                  <a:schemeClr val="tx1"/>
                </a:solidFill>
              </a:rPr>
              <a:t>Pomnik Armii Krajowej</a:t>
            </a:r>
            <a:endParaRPr lang="pl-PL" sz="4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3568" y="2276872"/>
            <a:ext cx="3803904" cy="38770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b="1" dirty="0"/>
              <a:t>Pomnik upamiętniający Armię Krajową (AK) – zakonspirowane siły zbrojne Polskiego Państwa Podziemnego w czasie II wojny światowej. Były one najsilniejszą i najlepiej zorganizowaną organizacją podziemną w ówczesnej Europie.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240360" cy="3924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9479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Gmach PAST’y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b="1" dirty="0"/>
              <a:t>W latach międzywojennych budynek należał do Polskiej Akcyjnej Spółki </a:t>
            </a:r>
            <a:r>
              <a:rPr lang="pl-PL" sz="1600" b="1" dirty="0" smtClean="0"/>
              <a:t>Telefonicznej. Podczas </a:t>
            </a:r>
            <a:r>
              <a:rPr lang="pl-PL" sz="1600" b="1" dirty="0"/>
              <a:t>II wojny światowej został zajęty przez Niemców jako obiekt strategiczny (przez centralę telefoniczną przechodziły wszystkie połączenia telefoniczne Berlina z okupacyjnymi władzami Generalnego Gubernatorstwa). Zdobycie gmachu przez żołnierzy batalionu „Kiliński”  w 1944 roku było jednym z ważniejszych wydarzeń powstania warszawskiego. W 2003 roku na dachu ustawiona została 4-metrowa kotwica – symbol Polski Walczącej.</a:t>
            </a:r>
            <a:br>
              <a:rPr lang="pl-PL" sz="1600" b="1" dirty="0"/>
            </a:br>
            <a:endParaRPr lang="pl-PL" sz="16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6142" y="2132856"/>
            <a:ext cx="2808312" cy="4212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2617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64</TotalTime>
  <Words>500</Words>
  <Application>Microsoft Office PowerPoint</Application>
  <PresentationFormat>Pokaz na ekranie (4:3)</PresentationFormat>
  <Paragraphs>37</Paragraphs>
  <Slides>12</Slides>
  <Notes>12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Twarda oprawa</vt:lpstr>
      <vt:lpstr>MIEJSCA PAMIĘCI NARODOWEJ</vt:lpstr>
      <vt:lpstr>POMNIK OBROŃCÓW WYBRZEŻA NA WESTERPLATTE</vt:lpstr>
      <vt:lpstr>POMNIK MAŁEGO POWSTAŃCA</vt:lpstr>
      <vt:lpstr>POMNIK POWSTANIA WARSZAWSKIEGO </vt:lpstr>
      <vt:lpstr>Pomnik Bitwy o Monte Cassino</vt:lpstr>
      <vt:lpstr>Pomnik Bohaterów Warszawy „Nike”</vt:lpstr>
      <vt:lpstr>Grób Nieznanego Żołnierza</vt:lpstr>
      <vt:lpstr>Pomnik Armii Krajowej</vt:lpstr>
      <vt:lpstr>Gmach PAST’y</vt:lpstr>
      <vt:lpstr>Pomnik Kościuszkowców</vt:lpstr>
      <vt:lpstr> Muzeum Więzienia „Pawiak”</vt:lpstr>
      <vt:lpstr>ŹRÓDŁA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MIEJSCA PAMIĘCI NARODOWEJ</dc:title>
  <dc:creator>1</dc:creator>
  <cp:lastModifiedBy>ciszewska</cp:lastModifiedBy>
  <cp:revision>9</cp:revision>
  <dcterms:created xsi:type="dcterms:W3CDTF">2018-01-02T13:58:26Z</dcterms:created>
  <dcterms:modified xsi:type="dcterms:W3CDTF">2018-04-19T16:37:54Z</dcterms:modified>
</cp:coreProperties>
</file>