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58444-D256-43F4-A4C2-1BD3481C39D9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BBEDC-9FFA-4E87-AC12-82C8CE8D359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BBEDC-9FFA-4E87-AC12-82C8CE8D359E}" type="slidenum">
              <a:rPr lang="pl-PL" smtClean="0"/>
              <a:t>21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1D429E-C5BE-4ADE-ADDC-F42B73137373}" type="datetimeFigureOut">
              <a:rPr lang="pl-PL" smtClean="0"/>
              <a:t>2018-01-15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04A1F71-86D1-49F1-A16B-5D72F61C080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Krzysztof Penderecki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advTm="1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85918" y="500042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Symfonie i Polskie Requiem</a:t>
            </a:r>
            <a:endParaRPr lang="pl-PL" sz="3600" b="1" dirty="0"/>
          </a:p>
        </p:txBody>
      </p:sp>
      <p:sp>
        <p:nvSpPr>
          <p:cNvPr id="5" name="Prostokąt 4"/>
          <p:cNvSpPr/>
          <p:nvPr/>
        </p:nvSpPr>
        <p:spPr>
          <a:xfrm>
            <a:off x="785786" y="1928802"/>
            <a:ext cx="67866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Swoją pierwszą </a:t>
            </a:r>
            <a:r>
              <a:rPr lang="pl-PL" sz="3600" b="1" dirty="0" smtClean="0"/>
              <a:t>Symfonię </a:t>
            </a:r>
            <a:r>
              <a:rPr lang="pl-PL" sz="3600" dirty="0" smtClean="0"/>
              <a:t>kompozytor pochodzący z Dębicy napisał w 1973 roku, prawykonanie odbyło się tego samego roku w </a:t>
            </a:r>
            <a:r>
              <a:rPr lang="pl-PL" sz="3600" dirty="0" err="1" smtClean="0"/>
              <a:t>Peterbourough</a:t>
            </a:r>
            <a:r>
              <a:rPr lang="pl-PL" sz="3600" dirty="0" smtClean="0"/>
              <a:t>, pod dyrekcją Pendereckiego wykonała ją London </a:t>
            </a:r>
            <a:r>
              <a:rPr lang="pl-PL" sz="3600" dirty="0" err="1" smtClean="0"/>
              <a:t>Symphony</a:t>
            </a:r>
            <a:r>
              <a:rPr lang="pl-PL" sz="3600" dirty="0" smtClean="0"/>
              <a:t> Orchestra.</a:t>
            </a:r>
            <a:endParaRPr lang="pl-PL" sz="3600" dirty="0"/>
          </a:p>
        </p:txBody>
      </p:sp>
    </p:spTree>
  </p:cSld>
  <p:clrMapOvr>
    <a:masterClrMapping/>
  </p:clrMapOvr>
  <p:transition advTm="7000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7494"/>
            <a:ext cx="8229600" cy="1399032"/>
          </a:xfrm>
        </p:spPr>
        <p:txBody>
          <a:bodyPr/>
          <a:lstStyle/>
          <a:p>
            <a:r>
              <a:rPr lang="pl-PL" dirty="0" smtClean="0"/>
              <a:t>Jeden List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57200" y="1305342"/>
            <a:ext cx="73295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Moja I Symfonia - mówił Penderecki w 1995 roku - powstała w roku 1973, gdy miałem 40 lat. Jest to czas przekraczania smugi cienia. Podjąłem wtedy próbę podsumowania moich dwudziestoletnich doświadczeń muzycznych - czasu awangardowych, radykalnych poszukiwań. Była to suma tego, co jako awangardowy artysta mogłem powiedzieć. Cztery symetryczne części: </a:t>
            </a:r>
            <a:r>
              <a:rPr lang="pl-PL" sz="2400" b="1" dirty="0" smtClean="0"/>
              <a:t>Arche I</a:t>
            </a:r>
            <a:r>
              <a:rPr lang="pl-PL" sz="2400" dirty="0" smtClean="0"/>
              <a:t>, </a:t>
            </a:r>
            <a:r>
              <a:rPr lang="pl-PL" sz="2400" b="1" dirty="0" err="1" smtClean="0"/>
              <a:t>Dynamis</a:t>
            </a:r>
            <a:r>
              <a:rPr lang="pl-PL" sz="2400" b="1" dirty="0" smtClean="0"/>
              <a:t> I</a:t>
            </a:r>
            <a:r>
              <a:rPr lang="pl-PL" sz="2400" dirty="0" smtClean="0"/>
              <a:t>, </a:t>
            </a:r>
            <a:r>
              <a:rPr lang="pl-PL" sz="2400" b="1" dirty="0" err="1" smtClean="0"/>
              <a:t>Dynamis</a:t>
            </a:r>
            <a:r>
              <a:rPr lang="pl-PL" sz="2400" b="1" dirty="0" smtClean="0"/>
              <a:t> II</a:t>
            </a:r>
            <a:r>
              <a:rPr lang="pl-PL" sz="2400" dirty="0" smtClean="0"/>
              <a:t>, </a:t>
            </a:r>
            <a:r>
              <a:rPr lang="pl-PL" sz="2400" b="1" dirty="0" smtClean="0"/>
              <a:t>Arche 11 </a:t>
            </a:r>
            <a:r>
              <a:rPr lang="pl-PL" sz="2400" dirty="0" smtClean="0"/>
              <a:t>- świadczyły o chęci zbudowania świata od nowa. Wielka destrukcja - zgodnie z logiką awangardowości - oznaczała jednocześnie pragnienie nowej kosmogonii. (K. Penderecki - 'Labirynt czasu', Warszawa 1997, s. 50).</a:t>
            </a:r>
            <a:endParaRPr lang="pl-PL" sz="2400" dirty="0"/>
          </a:p>
        </p:txBody>
      </p:sp>
    </p:spTree>
  </p:cSld>
  <p:clrMapOvr>
    <a:masterClrMapping/>
  </p:clrMapOvr>
  <p:transition advTm="18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4348" y="0"/>
            <a:ext cx="70009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W swoich kolejnych Symfoniach Penderecki zrywał z językiem awangardowym, zaprzestał sonorystycznych poszukiwań (''potem nastąpiły symfoniczne manifesty 'nowego romantyzmu'' pisał Krzysztof </a:t>
            </a:r>
            <a:r>
              <a:rPr lang="pl-PL" sz="2000" dirty="0" err="1" smtClean="0"/>
              <a:t>Droba</a:t>
            </a:r>
            <a:r>
              <a:rPr lang="pl-PL" sz="2000" dirty="0" smtClean="0"/>
              <a:t>). W </a:t>
            </a:r>
            <a:r>
              <a:rPr lang="pl-PL" sz="2000" b="1" dirty="0" smtClean="0"/>
              <a:t>II Symfonii</a:t>
            </a:r>
            <a:r>
              <a:rPr lang="pl-PL" sz="2000" dirty="0" smtClean="0"/>
              <a:t> (noszącej podtytuł </a:t>
            </a:r>
            <a:r>
              <a:rPr lang="pl-PL" sz="2000" b="1" dirty="0" smtClean="0"/>
              <a:t>''Wigilijna''</a:t>
            </a:r>
            <a:r>
              <a:rPr lang="pl-PL" sz="2000" dirty="0" smtClean="0"/>
              <a:t>) usłyszymy krótki cytat z kolędy </a:t>
            </a:r>
            <a:r>
              <a:rPr lang="pl-PL" sz="2000" b="1" dirty="0" smtClean="0"/>
              <a:t>''Cicha noc''</a:t>
            </a:r>
            <a:r>
              <a:rPr lang="pl-PL" sz="2000" dirty="0" smtClean="0"/>
              <a:t>; </a:t>
            </a:r>
            <a:r>
              <a:rPr lang="pl-PL" sz="2000" b="1" dirty="0" smtClean="0"/>
              <a:t>III Symfonię</a:t>
            </a:r>
            <a:r>
              <a:rPr lang="pl-PL" sz="2000" dirty="0" smtClean="0"/>
              <a:t> porównywano do twórczości </a:t>
            </a:r>
            <a:r>
              <a:rPr lang="pl-PL" sz="2000" dirty="0" err="1" smtClean="0"/>
              <a:t>Antonína</a:t>
            </a:r>
            <a:r>
              <a:rPr lang="pl-PL" sz="2000" dirty="0" smtClean="0"/>
              <a:t> </a:t>
            </a:r>
            <a:r>
              <a:rPr lang="pl-PL" sz="2000" dirty="0" err="1" smtClean="0"/>
              <a:t>Dvořáka</a:t>
            </a:r>
            <a:r>
              <a:rPr lang="pl-PL" sz="2000" dirty="0" smtClean="0"/>
              <a:t>; </a:t>
            </a:r>
            <a:r>
              <a:rPr lang="pl-PL" sz="2000" b="1" dirty="0" smtClean="0"/>
              <a:t>IV Symfonia </a:t>
            </a:r>
            <a:r>
              <a:rPr lang="pl-PL" sz="2000" dirty="0" smtClean="0"/>
              <a:t>zwana</a:t>
            </a:r>
            <a:r>
              <a:rPr lang="pl-PL" sz="2000" b="1" dirty="0" smtClean="0"/>
              <a:t> ''Adagio''</a:t>
            </a:r>
            <a:r>
              <a:rPr lang="pl-PL" sz="2000" dirty="0" smtClean="0"/>
              <a:t> jest wielkim komentarzem do idiomu symfonicznego. Wydaje się, że takie streszczenie kolejnych Symfonii Pendereckiego dobrze pokazuje, w jakim kierunku podąża jego późniejsza twórczość. W 1980 roku Penderecki zaczął komponować </a:t>
            </a:r>
            <a:r>
              <a:rPr lang="pl-PL" sz="2000" b="1" dirty="0" smtClean="0"/>
              <a:t>Polskie Requiem</a:t>
            </a:r>
            <a:r>
              <a:rPr lang="pl-PL" sz="2000" dirty="0" smtClean="0"/>
              <a:t>, utwór poświęcone kolejno: ofiarom Grudnia 1970 (</a:t>
            </a:r>
            <a:r>
              <a:rPr lang="pl-PL" sz="2000" b="1" dirty="0" smtClean="0"/>
              <a:t>''</a:t>
            </a:r>
            <a:r>
              <a:rPr lang="pl-PL" sz="2000" b="1" dirty="0" err="1" smtClean="0"/>
              <a:t>Lacrimosa</a:t>
            </a:r>
            <a:r>
              <a:rPr lang="pl-PL" sz="2000" b="1" dirty="0" smtClean="0"/>
              <a:t>''</a:t>
            </a:r>
            <a:r>
              <a:rPr lang="pl-PL" sz="2000" dirty="0" smtClean="0"/>
              <a:t>), kardynałowi Wyszyńskiemu (</a:t>
            </a:r>
            <a:r>
              <a:rPr lang="pl-PL" sz="2000" b="1" dirty="0" smtClean="0"/>
              <a:t>''</a:t>
            </a:r>
            <a:r>
              <a:rPr lang="pl-PL" sz="2000" b="1" dirty="0" err="1" smtClean="0"/>
              <a:t>Agnus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Dei</a:t>
            </a:r>
            <a:r>
              <a:rPr lang="pl-PL" sz="2000" b="1" dirty="0" smtClean="0"/>
              <a:t>''</a:t>
            </a:r>
            <a:r>
              <a:rPr lang="pl-PL" sz="2000" dirty="0" smtClean="0"/>
              <a:t>), powstaniu warszawskiemu i św. Maksymilianowi Kolbemu (</a:t>
            </a:r>
            <a:r>
              <a:rPr lang="pl-PL" sz="2000" b="1" dirty="0" smtClean="0"/>
              <a:t>''</a:t>
            </a:r>
            <a:r>
              <a:rPr lang="pl-PL" sz="2000" b="1" dirty="0" err="1" smtClean="0"/>
              <a:t>Dies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irae</a:t>
            </a:r>
            <a:r>
              <a:rPr lang="pl-PL" sz="2000" b="1" dirty="0" smtClean="0"/>
              <a:t>''</a:t>
            </a:r>
            <a:r>
              <a:rPr lang="pl-PL" sz="2000" dirty="0" smtClean="0"/>
              <a:t>) i ofiarom Katynia (</a:t>
            </a:r>
            <a:r>
              <a:rPr lang="pl-PL" sz="2000" b="1" dirty="0" smtClean="0"/>
              <a:t>''Libera me, </a:t>
            </a:r>
            <a:r>
              <a:rPr lang="pl-PL" sz="2000" b="1" dirty="0" err="1" smtClean="0"/>
              <a:t>Domine</a:t>
            </a:r>
            <a:r>
              <a:rPr lang="pl-PL" sz="2000" b="1" dirty="0" smtClean="0"/>
              <a:t>''</a:t>
            </a:r>
            <a:r>
              <a:rPr lang="pl-PL" sz="2000" dirty="0" smtClean="0"/>
              <a:t>).</a:t>
            </a:r>
            <a:endParaRPr lang="pl-PL" sz="2000" dirty="0"/>
          </a:p>
        </p:txBody>
      </p:sp>
    </p:spTree>
  </p:cSld>
  <p:clrMapOvr>
    <a:masterClrMapping/>
  </p:clrMapOvr>
  <p:transition advTm="20000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5852" y="1714488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Dorota Szwarcman nazwała muzykę Pendereckiego ''muzyką moralnego szantażu'', a Andrzej Chłopecki mówił o ''</a:t>
            </a:r>
            <a:r>
              <a:rPr lang="pl-PL" sz="2400" dirty="0" err="1" smtClean="0"/>
              <a:t>sacro</a:t>
            </a:r>
            <a:r>
              <a:rPr lang="pl-PL" sz="2400" dirty="0" smtClean="0"/>
              <a:t> polo''. Chłopecki uwspółcześnił termin ''socrealizmu liturgicznego'' autorstwa Stefana </a:t>
            </a:r>
            <a:r>
              <a:rPr lang="pl-PL" sz="2400" dirty="0" err="1" smtClean="0"/>
              <a:t>KIsielewskiego</a:t>
            </a:r>
            <a:r>
              <a:rPr lang="pl-PL" sz="2400" dirty="0" smtClean="0"/>
              <a:t>, który w ten sposób opisywał wzniosłe (i mało wyszukane) oratoria, sonaty i inne powracające do przeszłości formy, używane przez polskich kompozytorów na przełomie lat 70. i 80.</a:t>
            </a:r>
            <a:endParaRPr lang="pl-PL" sz="2400" dirty="0"/>
          </a:p>
        </p:txBody>
      </p:sp>
    </p:spTree>
  </p:cSld>
  <p:clrMapOvr>
    <a:masterClrMapping/>
  </p:clrMapOvr>
  <p:transition advTm="10000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5984" y="571480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/>
              <a:t>Penderecki w filmie</a:t>
            </a:r>
            <a:endParaRPr lang="pl-PL" sz="2800" b="1" dirty="0"/>
          </a:p>
        </p:txBody>
      </p:sp>
      <p:sp>
        <p:nvSpPr>
          <p:cNvPr id="3" name="Prostokąt 2"/>
          <p:cNvSpPr/>
          <p:nvPr/>
        </p:nvSpPr>
        <p:spPr>
          <a:xfrm>
            <a:off x="1428728" y="1094700"/>
            <a:ext cx="60722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Krzysztof Penderecki napisał muzykę do jednego filmu pełnometrażowego, chodzi o</a:t>
            </a:r>
            <a:r>
              <a:rPr lang="pl-PL" sz="2000" b="1" dirty="0" smtClean="0"/>
              <a:t> '‘Rękopis znaleziony w Saragossie</a:t>
            </a:r>
            <a:r>
              <a:rPr lang="pl-PL" sz="2000" dirty="0" smtClean="0"/>
              <a:t>'' Wojciecha </a:t>
            </a:r>
            <a:r>
              <a:rPr lang="pl-PL" sz="2000" dirty="0" err="1" smtClean="0"/>
              <a:t>JerzegoHasa</a:t>
            </a:r>
            <a:r>
              <a:rPr lang="pl-PL" sz="2000" dirty="0" smtClean="0"/>
              <a:t>. Ścieżka dźwiękowa do kultowego filmu Hasa powstawała w Studiu Eksperymentalnym Polskiego Radia; stylizowane na muzykę dawną melodie przeplatają się w niej z niepokojącymi dźwiękami syntezatorów i maszyn </a:t>
            </a:r>
            <a:r>
              <a:rPr lang="pl-PL" sz="2000" dirty="0" err="1" smtClean="0"/>
              <a:t>SEPR-u</a:t>
            </a:r>
            <a:r>
              <a:rPr lang="pl-PL" sz="2000" dirty="0" smtClean="0"/>
              <a:t>, do którego Penderecki uczęszczał w latach 1958-62.Wielu twórców używało muzyki wcześniej skomponowanej przez Pendereckiego, dzięki temu możemy ją usłyszeć między innymi w </a:t>
            </a:r>
            <a:r>
              <a:rPr lang="pl-PL" sz="2000" b="1" dirty="0" smtClean="0"/>
              <a:t>''Lśnieniu'' </a:t>
            </a:r>
            <a:r>
              <a:rPr lang="pl-PL" sz="2000" dirty="0" smtClean="0"/>
              <a:t>Kubricka, '</a:t>
            </a:r>
            <a:r>
              <a:rPr lang="pl-PL" sz="2000" b="1" dirty="0" smtClean="0"/>
              <a:t>'Egzorcyście'' </a:t>
            </a:r>
            <a:r>
              <a:rPr lang="pl-PL" sz="2000" dirty="0" smtClean="0"/>
              <a:t>Friedkina i </a:t>
            </a:r>
            <a:r>
              <a:rPr lang="pl-PL" sz="2000" b="1" dirty="0" smtClean="0"/>
              <a:t>''Masce''</a:t>
            </a:r>
            <a:r>
              <a:rPr lang="pl-PL" sz="2000" dirty="0" smtClean="0"/>
              <a:t> braci </a:t>
            </a:r>
            <a:r>
              <a:rPr lang="pl-PL" sz="2000" dirty="0" err="1" smtClean="0"/>
              <a:t>Quay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  <p:transition advTm="17000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71736" y="642918"/>
            <a:ext cx="4429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/>
              <a:t>Ciągle aktywny</a:t>
            </a:r>
            <a:endParaRPr lang="pl-PL" sz="4000" b="1" dirty="0"/>
          </a:p>
        </p:txBody>
      </p:sp>
      <p:sp>
        <p:nvSpPr>
          <p:cNvPr id="3" name="Prostokąt 2"/>
          <p:cNvSpPr/>
          <p:nvPr/>
        </p:nvSpPr>
        <p:spPr>
          <a:xfrm>
            <a:off x="857224" y="1859340"/>
            <a:ext cx="65008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Aktywność Krzysztofa Pendereckiego nie słabnie i budzi najwyższy respekt – pisze Iwona </a:t>
            </a:r>
            <a:r>
              <a:rPr lang="pl-PL" sz="2400" dirty="0" err="1" smtClean="0"/>
              <a:t>Lindstedt</a:t>
            </a:r>
            <a:r>
              <a:rPr lang="pl-PL" sz="2400" dirty="0" smtClean="0"/>
              <a:t> na </a:t>
            </a:r>
            <a:r>
              <a:rPr lang="pl-PL" sz="2400" dirty="0" err="1" smtClean="0"/>
              <a:t>portalutrzejkompozytorzy.pl</a:t>
            </a:r>
            <a:r>
              <a:rPr lang="pl-PL" sz="2400" dirty="0" smtClean="0"/>
              <a:t>  – Kompozytor realizuje kolejne projekty artystyczne (w planach ma m.in. piątą z kolei operę – </a:t>
            </a:r>
            <a:r>
              <a:rPr lang="pl-PL" sz="2400" i="1" dirty="0" smtClean="0"/>
              <a:t>Fedrę</a:t>
            </a:r>
            <a:r>
              <a:rPr lang="pl-PL" sz="2400" dirty="0" smtClean="0"/>
              <a:t> oraz </a:t>
            </a:r>
            <a:r>
              <a:rPr lang="pl-PL" sz="2400" i="1" dirty="0" smtClean="0"/>
              <a:t>VI Symfonię</a:t>
            </a:r>
            <a:r>
              <a:rPr lang="pl-PL" sz="2400" dirty="0" smtClean="0"/>
              <a:t>) i prezentuje swe dzieła przy udziale światowej renomy wykonawców, w najróżniejszych zakątkach świata. Ostatnio (luty 2013) odniósł wielki sukces kopenhaską inscenizacją rozszerzonej wersji </a:t>
            </a:r>
            <a:r>
              <a:rPr lang="pl-PL" sz="2400" i="1" dirty="0" smtClean="0"/>
              <a:t>Diabłów z Loudun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ransition advTm="14000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00232" y="428604"/>
            <a:ext cx="4786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Penderecki pedagogiem...</a:t>
            </a:r>
            <a:endParaRPr lang="pl-PL" sz="3200" b="1" dirty="0"/>
          </a:p>
        </p:txBody>
      </p:sp>
      <p:sp>
        <p:nvSpPr>
          <p:cNvPr id="3" name="Prostokąt 2"/>
          <p:cNvSpPr/>
          <p:nvPr/>
        </p:nvSpPr>
        <p:spPr>
          <a:xfrm>
            <a:off x="857224" y="1720840"/>
            <a:ext cx="66437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Działalność pedagogiczną prowadził również w </a:t>
            </a:r>
            <a:r>
              <a:rPr lang="pl-PL" sz="2400" dirty="0" err="1" smtClean="0"/>
              <a:t>Folkwang-Hochschule</a:t>
            </a:r>
            <a:r>
              <a:rPr lang="pl-PL" sz="2400" dirty="0" smtClean="0"/>
              <a:t> </a:t>
            </a:r>
            <a:r>
              <a:rPr lang="pl-PL" sz="2400" dirty="0" err="1" smtClean="0"/>
              <a:t>für</a:t>
            </a:r>
            <a:r>
              <a:rPr lang="pl-PL" sz="2400" dirty="0" smtClean="0"/>
              <a:t> Musik w Essen (1966-68) oraz Yale </a:t>
            </a:r>
            <a:r>
              <a:rPr lang="pl-PL" sz="2400" dirty="0" err="1" smtClean="0"/>
              <a:t>University</a:t>
            </a:r>
            <a:r>
              <a:rPr lang="pl-PL" sz="2400" dirty="0" smtClean="0"/>
              <a:t> w New Haven (1973-78). W latach 1987-90 był dyrektorem artystycznym w </a:t>
            </a:r>
            <a:r>
              <a:rPr lang="pl-PL" sz="2400" dirty="0" err="1" smtClean="0"/>
              <a:t>Filharmoni</a:t>
            </a:r>
            <a:r>
              <a:rPr lang="pl-PL" sz="2400" dirty="0" smtClean="0"/>
              <a:t>  Krakowskiej , od 1993 jest dyrektorem artystycznym </a:t>
            </a:r>
            <a:r>
              <a:rPr lang="pl-PL" sz="2400" dirty="0" err="1" smtClean="0"/>
              <a:t>Festival</a:t>
            </a:r>
            <a:r>
              <a:rPr lang="pl-PL" sz="2400" dirty="0" smtClean="0"/>
              <a:t> Casals w San Juan w Puerto Rico, od 1997 dyrektorem muzycznym Symfonia </a:t>
            </a:r>
            <a:r>
              <a:rPr lang="pl-PL" sz="2400" dirty="0" err="1" smtClean="0"/>
              <a:t>Varsovia</a:t>
            </a:r>
            <a:r>
              <a:rPr lang="pl-PL" sz="2400" dirty="0" smtClean="0"/>
              <a:t>, od 1998 doradcą </a:t>
            </a:r>
            <a:r>
              <a:rPr lang="pl-PL" sz="2400" dirty="0" err="1" smtClean="0"/>
              <a:t>Beijing</a:t>
            </a:r>
            <a:r>
              <a:rPr lang="pl-PL" sz="2400" dirty="0" smtClean="0"/>
              <a:t> </a:t>
            </a:r>
            <a:r>
              <a:rPr lang="pl-PL" sz="2400" dirty="0" err="1" smtClean="0"/>
              <a:t>Music</a:t>
            </a:r>
            <a:r>
              <a:rPr lang="pl-PL" sz="2400" dirty="0" smtClean="0"/>
              <a:t> </a:t>
            </a:r>
            <a:r>
              <a:rPr lang="pl-PL" sz="2400" dirty="0" err="1" smtClean="0"/>
              <a:t>Festival</a:t>
            </a:r>
            <a:r>
              <a:rPr lang="pl-PL" sz="2400" dirty="0" smtClean="0"/>
              <a:t> w Pekinie. W latach 1968-70 był stypendystą </a:t>
            </a:r>
            <a:r>
              <a:rPr lang="pl-PL" sz="2400" dirty="0" err="1" smtClean="0"/>
              <a:t>Deutscher</a:t>
            </a:r>
            <a:r>
              <a:rPr lang="pl-PL" sz="2400" dirty="0" smtClean="0"/>
              <a:t> </a:t>
            </a:r>
            <a:r>
              <a:rPr lang="pl-PL" sz="2400" dirty="0" err="1" smtClean="0"/>
              <a:t>Akademischer</a:t>
            </a:r>
            <a:r>
              <a:rPr lang="pl-PL" sz="2400" dirty="0" smtClean="0"/>
              <a:t> </a:t>
            </a:r>
            <a:r>
              <a:rPr lang="pl-PL" sz="2400" dirty="0" err="1" smtClean="0"/>
              <a:t>Austauschdienst</a:t>
            </a:r>
            <a:r>
              <a:rPr lang="pl-PL" sz="2400" dirty="0" smtClean="0"/>
              <a:t> (DAAD) w Berlinie.</a:t>
            </a:r>
            <a:endParaRPr lang="pl-PL" sz="2400" dirty="0"/>
          </a:p>
        </p:txBody>
      </p:sp>
    </p:spTree>
  </p:cSld>
  <p:clrMapOvr>
    <a:masterClrMapping/>
  </p:clrMapOvr>
  <p:transition advTm="16000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3108" y="0"/>
            <a:ext cx="8229600" cy="139903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Dyrygent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1143000" y="889843"/>
            <a:ext cx="72152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Jako dyrygent Krzysztof Penderecki zadebiutował w 1971 w </a:t>
            </a:r>
            <a:r>
              <a:rPr lang="pl-PL" dirty="0" err="1" smtClean="0"/>
              <a:t>Donaueschingen</a:t>
            </a:r>
            <a:r>
              <a:rPr lang="pl-PL" dirty="0" smtClean="0"/>
              <a:t>, wykonując swój utwór </a:t>
            </a:r>
            <a:r>
              <a:rPr lang="pl-PL" b="1" dirty="0" smtClean="0"/>
              <a:t>"</a:t>
            </a:r>
            <a:r>
              <a:rPr lang="pl-PL" b="1" dirty="0" err="1" smtClean="0"/>
              <a:t>Actions</a:t>
            </a:r>
            <a:r>
              <a:rPr lang="pl-PL" b="1" dirty="0" smtClean="0"/>
              <a:t>"</a:t>
            </a:r>
            <a:r>
              <a:rPr lang="pl-PL" dirty="0" smtClean="0"/>
              <a:t> na zespół </a:t>
            </a:r>
            <a:r>
              <a:rPr lang="pl-PL" dirty="0" err="1" smtClean="0"/>
              <a:t>free-jazzowy</a:t>
            </a:r>
            <a:r>
              <a:rPr lang="pl-PL" dirty="0" smtClean="0"/>
              <a:t> (1971) i od tego czasu prowadzi intensywną działalność dyrygencką. W 1972 dokonał nagrania płytowego dla EMI swoich utworów z Wielką Orkiestrą Symfoniczną Polskiego Radia i Telewizji w Katowicach. Dyrygował wieloma renomowanymi orkiestrami na świecie, m.in. </a:t>
            </a:r>
            <a:r>
              <a:rPr lang="pl-PL" dirty="0" err="1" smtClean="0"/>
              <a:t>Müncher</a:t>
            </a:r>
            <a:r>
              <a:rPr lang="pl-PL" dirty="0" smtClean="0"/>
              <a:t> </a:t>
            </a:r>
            <a:r>
              <a:rPr lang="pl-PL" dirty="0" err="1" smtClean="0"/>
              <a:t>Philharmoniker</a:t>
            </a:r>
            <a:r>
              <a:rPr lang="pl-PL" dirty="0" smtClean="0"/>
              <a:t>, </a:t>
            </a:r>
            <a:r>
              <a:rPr lang="pl-PL" dirty="0" err="1" smtClean="0"/>
              <a:t>Sinfonieorchester</a:t>
            </a:r>
            <a:r>
              <a:rPr lang="pl-PL" dirty="0" smtClean="0"/>
              <a:t> des </a:t>
            </a:r>
            <a:r>
              <a:rPr lang="pl-PL" dirty="0" err="1" smtClean="0"/>
              <a:t>Norddeutschen</a:t>
            </a:r>
            <a:r>
              <a:rPr lang="pl-PL" dirty="0" smtClean="0"/>
              <a:t> </a:t>
            </a:r>
            <a:r>
              <a:rPr lang="pl-PL" dirty="0" err="1" smtClean="0"/>
              <a:t>Rundfunks</a:t>
            </a:r>
            <a:r>
              <a:rPr lang="pl-PL" dirty="0" smtClean="0"/>
              <a:t> w Hamburgu, </a:t>
            </a:r>
            <a:r>
              <a:rPr lang="pl-PL" dirty="0" err="1" smtClean="0"/>
              <a:t>Sinfonieorchester</a:t>
            </a:r>
            <a:r>
              <a:rPr lang="pl-PL" dirty="0" smtClean="0"/>
              <a:t> des </a:t>
            </a:r>
            <a:r>
              <a:rPr lang="pl-PL" dirty="0" err="1" smtClean="0"/>
              <a:t>Mitteldeutschen</a:t>
            </a:r>
            <a:r>
              <a:rPr lang="pl-PL" dirty="0" smtClean="0"/>
              <a:t> </a:t>
            </a:r>
            <a:r>
              <a:rPr lang="pl-PL" dirty="0" err="1" smtClean="0"/>
              <a:t>Rundfunks</a:t>
            </a:r>
            <a:r>
              <a:rPr lang="pl-PL" dirty="0" smtClean="0"/>
              <a:t> w Lipsku, London </a:t>
            </a:r>
            <a:r>
              <a:rPr lang="pl-PL" dirty="0" err="1" smtClean="0"/>
              <a:t>Symphony</a:t>
            </a:r>
            <a:r>
              <a:rPr lang="pl-PL" dirty="0" smtClean="0"/>
              <a:t> Orchestra, Philadelphia Orchestra, New York </a:t>
            </a:r>
            <a:r>
              <a:rPr lang="pl-PL" dirty="0" err="1" smtClean="0"/>
              <a:t>Philharmonic</a:t>
            </a:r>
            <a:r>
              <a:rPr lang="pl-PL" dirty="0" smtClean="0"/>
              <a:t> Orchestra, orkiestrą radia japońskiego (NHK) w Tokio, orkiestrą filharmoniczną w Osace. Od 1988 jest głównym gościnnym dyrygentem </a:t>
            </a:r>
            <a:r>
              <a:rPr lang="pl-PL" dirty="0" err="1" smtClean="0"/>
              <a:t>Sinfonieorchester</a:t>
            </a:r>
            <a:r>
              <a:rPr lang="pl-PL" dirty="0" smtClean="0"/>
              <a:t> des </a:t>
            </a:r>
            <a:r>
              <a:rPr lang="pl-PL" dirty="0" err="1" smtClean="0"/>
              <a:t>Norddeutschen</a:t>
            </a:r>
            <a:r>
              <a:rPr lang="pl-PL" dirty="0" smtClean="0"/>
              <a:t> </a:t>
            </a:r>
            <a:r>
              <a:rPr lang="pl-PL" dirty="0" err="1" smtClean="0"/>
              <a:t>Rundfunks</a:t>
            </a:r>
            <a:r>
              <a:rPr lang="pl-PL" dirty="0" smtClean="0"/>
              <a:t> w Hamburgu, od 2000 gościnnym dyrygentem China </a:t>
            </a:r>
            <a:r>
              <a:rPr lang="pl-PL" dirty="0" err="1" smtClean="0"/>
              <a:t>Philharmonic</a:t>
            </a:r>
            <a:r>
              <a:rPr lang="pl-PL" dirty="0" smtClean="0"/>
              <a:t> Orchestra. W 2013 roku nakładem wydawnictwa DUX ukazał się </a:t>
            </a:r>
            <a:r>
              <a:rPr lang="pl-PL" dirty="0" err="1" smtClean="0"/>
              <a:t>box</a:t>
            </a:r>
            <a:r>
              <a:rPr lang="pl-PL" dirty="0" smtClean="0"/>
              <a:t> zawierający wszystkie Symfonie Krzysztofa Pendereckiego, pod dyrekcją samego kompozytora – był to prezent urodzinowy, Krzysztof Penderecki obchodził wtedy jubileusz swoich 80. urodzin. </a:t>
            </a:r>
            <a:r>
              <a:rPr lang="pl-PL" dirty="0" err="1" smtClean="0"/>
              <a:t>Box</a:t>
            </a:r>
            <a:r>
              <a:rPr lang="pl-PL" dirty="0" smtClean="0"/>
              <a:t> otrzymał nagrodę </a:t>
            </a:r>
            <a:r>
              <a:rPr lang="pl-PL" b="1" dirty="0" smtClean="0"/>
              <a:t>International </a:t>
            </a:r>
            <a:r>
              <a:rPr lang="pl-PL" b="1" dirty="0" err="1" smtClean="0"/>
              <a:t>Classical</a:t>
            </a:r>
            <a:r>
              <a:rPr lang="pl-PL" b="1" dirty="0" smtClean="0"/>
              <a:t> </a:t>
            </a:r>
            <a:r>
              <a:rPr lang="pl-PL" b="1" dirty="0" err="1" smtClean="0"/>
              <a:t>Music</a:t>
            </a:r>
            <a:r>
              <a:rPr lang="pl-PL" b="1" dirty="0" smtClean="0"/>
              <a:t> </a:t>
            </a:r>
            <a:r>
              <a:rPr lang="pl-PL" b="1" dirty="0" err="1" smtClean="0"/>
              <a:t>Awards</a:t>
            </a:r>
            <a:r>
              <a:rPr lang="pl-PL" b="1" dirty="0" smtClean="0"/>
              <a:t> </a:t>
            </a:r>
            <a:r>
              <a:rPr lang="pl-PL" dirty="0" smtClean="0"/>
              <a:t>w kategorii ''muzyka współczesna''.</a:t>
            </a:r>
            <a:endParaRPr lang="pl-PL" dirty="0"/>
          </a:p>
        </p:txBody>
      </p:sp>
    </p:spTree>
  </p:cSld>
  <p:clrMapOvr>
    <a:masterClrMapping/>
  </p:clrMapOvr>
  <p:transition advTm="20000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50331" y="357166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Nagradzany i odznaczany</a:t>
            </a:r>
            <a:endParaRPr lang="pl-PL" sz="2000" b="1" dirty="0"/>
          </a:p>
        </p:txBody>
      </p:sp>
      <p:sp>
        <p:nvSpPr>
          <p:cNvPr id="3" name="Prostokąt 2"/>
          <p:cNvSpPr/>
          <p:nvPr/>
        </p:nvSpPr>
        <p:spPr>
          <a:xfrm>
            <a:off x="1214414" y="889844"/>
            <a:ext cx="607223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W 1959 zdobył I, II i III nagrodę Konkursie Młodych Związków kompozytorów Polskich: za „Strofy” na sopran, głos recytujący i 10 instrumentów (1959), „</a:t>
            </a:r>
            <a:r>
              <a:rPr lang="pl-PL" sz="2000" dirty="0" err="1" smtClean="0"/>
              <a:t>Emanacje"na</a:t>
            </a:r>
            <a:r>
              <a:rPr lang="pl-PL" sz="2000" dirty="0" smtClean="0"/>
              <a:t> dwie orkiestry smyczkowe (1958-59) oraz </a:t>
            </a:r>
            <a:r>
              <a:rPr lang="pl-PL" sz="2000" b="1" dirty="0" smtClean="0"/>
              <a:t>"Psalmy Dawida"</a:t>
            </a:r>
            <a:r>
              <a:rPr lang="pl-PL" sz="2000" dirty="0" smtClean="0"/>
              <a:t> na chór mieszany, instrumenty strunowe i perkusję (1958), w 1961 nagrodę za </a:t>
            </a:r>
            <a:r>
              <a:rPr lang="pl-PL" sz="2000" b="1" dirty="0" smtClean="0"/>
              <a:t>"Tren 'Ofiarom Hiroszimy‘’</a:t>
            </a:r>
            <a:r>
              <a:rPr lang="pl-PL" sz="2000" dirty="0" smtClean="0"/>
              <a:t> na 52 instrumenty smyczkowe (1959-61) na Międzynarodowej Trybunie Kompozytorów UNESCO w Paryżu, w 1962 I nagrodę za </a:t>
            </a:r>
            <a:r>
              <a:rPr lang="pl-PL" sz="2000" b="1" dirty="0" smtClean="0"/>
              <a:t>"Kanon"</a:t>
            </a:r>
            <a:r>
              <a:rPr lang="pl-PL" sz="2000" dirty="0" smtClean="0"/>
              <a:t> na 52 instrumenty smyczkowe i taśmę magnetofonową (1962), dwukrotnie Prix Italia: w 1967 za </a:t>
            </a:r>
            <a:r>
              <a:rPr lang="pl-PL" sz="2000" b="1" dirty="0" smtClean="0"/>
              <a:t>"</a:t>
            </a:r>
            <a:r>
              <a:rPr lang="pl-PL" sz="2000" b="1" dirty="0" err="1" smtClean="0"/>
              <a:t>Passio</a:t>
            </a:r>
            <a:r>
              <a:rPr lang="pl-PL" sz="2000" b="1" dirty="0" smtClean="0"/>
              <a:t> et mors Domini </a:t>
            </a:r>
            <a:r>
              <a:rPr lang="pl-PL" sz="2000" b="1" dirty="0" err="1" smtClean="0"/>
              <a:t>Nostri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Jesu</a:t>
            </a:r>
            <a:r>
              <a:rPr lang="pl-PL" sz="2000" b="1" dirty="0" smtClean="0"/>
              <a:t> Christi </a:t>
            </a:r>
            <a:r>
              <a:rPr lang="pl-PL" sz="2000" b="1" dirty="0" err="1" smtClean="0"/>
              <a:t>secundum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Lucam</a:t>
            </a:r>
            <a:r>
              <a:rPr lang="pl-PL" sz="2000" b="1" dirty="0" smtClean="0"/>
              <a:t>"</a:t>
            </a:r>
            <a:r>
              <a:rPr lang="pl-PL" sz="2000" dirty="0" smtClean="0"/>
              <a:t> na 3 głosy solo, recytatora, 3 chóry mieszane, chór chłopięcy i orkiestrę (1963-66), a w 1968 za </a:t>
            </a:r>
            <a:r>
              <a:rPr lang="pl-PL" sz="2000" b="1" dirty="0" smtClean="0"/>
              <a:t>"</a:t>
            </a:r>
            <a:r>
              <a:rPr lang="pl-PL" sz="2000" b="1" dirty="0" err="1" smtClean="0"/>
              <a:t>Dies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irae</a:t>
            </a:r>
            <a:r>
              <a:rPr lang="pl-PL" sz="2000" b="1" dirty="0" smtClean="0"/>
              <a:t>"</a:t>
            </a:r>
            <a:r>
              <a:rPr lang="pl-PL" sz="2000" dirty="0" smtClean="0"/>
              <a:t> na 3 głosy solo, chór mieszany i orkiestrę (1967).</a:t>
            </a:r>
            <a:endParaRPr lang="pl-PL" sz="2000" dirty="0"/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57224" y="0"/>
            <a:ext cx="792961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Krzysztof Penderecki otrzymał wiele nagród i odznaczeń, m.in. Nagrodę Państwową I stopnia (1968, 1983), Nagrodę Związku Kompozytorów Polskich (1970), Nagrodę im. Gottfrieda von Herdera (1977), Nagrodę im. Jeana Sibeliusa (1983), Premio Lorenzo </a:t>
            </a:r>
            <a:r>
              <a:rPr lang="pl-PL" dirty="0" err="1" smtClean="0"/>
              <a:t>Magnifico</a:t>
            </a:r>
            <a:r>
              <a:rPr lang="pl-PL" dirty="0" smtClean="0"/>
              <a:t> (1985), Nagrodę Izraelskiej Fundacji im. Karla Wolffa (1987), Grammy </a:t>
            </a:r>
            <a:r>
              <a:rPr lang="pl-PL" dirty="0" err="1" smtClean="0"/>
              <a:t>Award</a:t>
            </a:r>
            <a:r>
              <a:rPr lang="pl-PL" dirty="0" smtClean="0"/>
              <a:t> (1988, 1999, 2001, 2013, 2016), Wielki Krzyż Zasługi Orderu Zasługi RFN (1990), </a:t>
            </a:r>
            <a:r>
              <a:rPr lang="pl-PL" dirty="0" err="1" smtClean="0"/>
              <a:t>Grawemeyer</a:t>
            </a:r>
            <a:r>
              <a:rPr lang="pl-PL" dirty="0" smtClean="0"/>
              <a:t> </a:t>
            </a:r>
            <a:r>
              <a:rPr lang="pl-PL" dirty="0" err="1" smtClean="0"/>
              <a:t>Award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Louisville (1992), Nagrodę Międzynarodowej Rady Muzycznej UNESCO (1993), Order Za Zasługi dla Kultury Księstwa Monaco (1993), Krzyż Komandorskim z Gwiazdą Orderu Odrodzenia Polski (1993), austriackie odznaczenie honorowe "Za Osiągnięcia Naukowe i Artystyczne" (1994), Nagrodę Pro </a:t>
            </a:r>
            <a:r>
              <a:rPr lang="pl-PL" dirty="0" err="1" smtClean="0"/>
              <a:t>Baltica</a:t>
            </a:r>
            <a:r>
              <a:rPr lang="pl-PL" dirty="0" smtClean="0"/>
              <a:t> (1995), tytuł </a:t>
            </a:r>
            <a:r>
              <a:rPr lang="pl-PL" dirty="0" err="1" smtClean="0"/>
              <a:t>Commandeur</a:t>
            </a:r>
            <a:r>
              <a:rPr lang="pl-PL" dirty="0" smtClean="0"/>
              <a:t> </a:t>
            </a:r>
            <a:r>
              <a:rPr lang="pl-PL" dirty="0" err="1" smtClean="0"/>
              <a:t>dans</a:t>
            </a:r>
            <a:r>
              <a:rPr lang="pl-PL" dirty="0" smtClean="0"/>
              <a:t> </a:t>
            </a:r>
            <a:r>
              <a:rPr lang="pl-PL" dirty="0" err="1" smtClean="0"/>
              <a:t>l'Ordre</a:t>
            </a:r>
            <a:r>
              <a:rPr lang="pl-PL" dirty="0" smtClean="0"/>
              <a:t> des Arts et des </a:t>
            </a:r>
            <a:r>
              <a:rPr lang="pl-PL" dirty="0" err="1" smtClean="0"/>
              <a:t>Lettres</a:t>
            </a:r>
            <a:r>
              <a:rPr lang="pl-PL" dirty="0" smtClean="0"/>
              <a:t> (1996), Nagrodę Muzyczną miasta Duisburg (1999), AFIM Indie </a:t>
            </a:r>
            <a:r>
              <a:rPr lang="pl-PL" dirty="0" err="1" smtClean="0"/>
              <a:t>Award</a:t>
            </a:r>
            <a:r>
              <a:rPr lang="pl-PL" dirty="0" smtClean="0"/>
              <a:t> (1999), MIDEM </a:t>
            </a:r>
            <a:r>
              <a:rPr lang="pl-PL" dirty="0" err="1" smtClean="0"/>
              <a:t>Classical</a:t>
            </a:r>
            <a:r>
              <a:rPr lang="pl-PL" dirty="0" smtClean="0"/>
              <a:t> </a:t>
            </a:r>
            <a:r>
              <a:rPr lang="pl-PL" dirty="0" err="1" smtClean="0"/>
              <a:t>Award</a:t>
            </a:r>
            <a:r>
              <a:rPr lang="pl-PL" dirty="0" smtClean="0"/>
              <a:t> jako Best </a:t>
            </a:r>
            <a:r>
              <a:rPr lang="pl-PL" dirty="0" err="1" smtClean="0"/>
              <a:t>Living</a:t>
            </a:r>
            <a:r>
              <a:rPr lang="pl-PL" dirty="0" smtClean="0"/>
              <a:t> </a:t>
            </a:r>
            <a:r>
              <a:rPr lang="pl-PL" dirty="0" err="1" smtClean="0"/>
              <a:t>Composer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Year</a:t>
            </a:r>
            <a:r>
              <a:rPr lang="pl-PL" dirty="0" smtClean="0"/>
              <a:t> (2000), </a:t>
            </a:r>
            <a:r>
              <a:rPr lang="pl-PL" dirty="0" err="1" smtClean="0"/>
              <a:t>Ordine</a:t>
            </a:r>
            <a:r>
              <a:rPr lang="pl-PL" dirty="0" smtClean="0"/>
              <a:t> al </a:t>
            </a:r>
            <a:r>
              <a:rPr lang="pl-PL" dirty="0" err="1" smtClean="0"/>
              <a:t>Merito</a:t>
            </a:r>
            <a:r>
              <a:rPr lang="pl-PL" dirty="0" smtClean="0"/>
              <a:t> </a:t>
            </a:r>
            <a:r>
              <a:rPr lang="pl-PL" dirty="0" err="1" smtClean="0"/>
              <a:t>della</a:t>
            </a:r>
            <a:r>
              <a:rPr lang="pl-PL" dirty="0" smtClean="0"/>
              <a:t> </a:t>
            </a:r>
            <a:r>
              <a:rPr lang="pl-PL" dirty="0" err="1" smtClean="0"/>
              <a:t>Repubblica</a:t>
            </a:r>
            <a:r>
              <a:rPr lang="pl-PL" dirty="0" smtClean="0"/>
              <a:t> </a:t>
            </a:r>
            <a:r>
              <a:rPr lang="pl-PL" dirty="0" err="1" smtClean="0"/>
              <a:t>Italiana</a:t>
            </a:r>
            <a:r>
              <a:rPr lang="pl-PL" dirty="0" smtClean="0"/>
              <a:t> (2000), Premio </a:t>
            </a:r>
            <a:r>
              <a:rPr lang="pl-PL" dirty="0" err="1" smtClean="0"/>
              <a:t>Principe</a:t>
            </a:r>
            <a:r>
              <a:rPr lang="pl-PL" dirty="0" smtClean="0"/>
              <a:t> de Asturias de las </a:t>
            </a:r>
            <a:r>
              <a:rPr lang="pl-PL" dirty="0" err="1" smtClean="0"/>
              <a:t>Artes</a:t>
            </a:r>
            <a:r>
              <a:rPr lang="pl-PL" dirty="0" smtClean="0"/>
              <a:t> (2001), Nagrodę Wielką Fundacji Kultury (2002), Nagrodę im. Romano Guardiniego (2002), Preis der </a:t>
            </a:r>
            <a:r>
              <a:rPr lang="pl-PL" dirty="0" err="1" smtClean="0"/>
              <a:t>Europäischen</a:t>
            </a:r>
            <a:r>
              <a:rPr lang="pl-PL" dirty="0" smtClean="0"/>
              <a:t> </a:t>
            </a:r>
            <a:r>
              <a:rPr lang="pl-PL" dirty="0" err="1" smtClean="0"/>
              <a:t>Kirschenmusik</a:t>
            </a:r>
            <a:r>
              <a:rPr lang="pl-PL" dirty="0" smtClean="0"/>
              <a:t> (2003), Medal Fundacji Judaica (2003), </a:t>
            </a:r>
            <a:r>
              <a:rPr lang="pl-PL" dirty="0" err="1" smtClean="0"/>
              <a:t>Praemium</a:t>
            </a:r>
            <a:r>
              <a:rPr lang="pl-PL" dirty="0" smtClean="0"/>
              <a:t> Imperiale (2004), Order Orła Białego (2005), </a:t>
            </a:r>
            <a:r>
              <a:rPr lang="pl-PL" dirty="0" err="1" smtClean="0"/>
              <a:t>Commander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Three</a:t>
            </a:r>
            <a:r>
              <a:rPr lang="pl-PL" dirty="0" smtClean="0"/>
              <a:t> Star Order Republiki Łotewskiej (2006), Doroczną Nagrodę Ministra Kultury i Dziedzictwa Narodowego (2008), Nagrodę im. Józefa Chełmońskiego (2008), Złoty Medal Ministra Kultury Republiki Armenii (2008).</a:t>
            </a:r>
            <a:endParaRPr lang="pl-PL" dirty="0"/>
          </a:p>
        </p:txBody>
      </p:sp>
    </p:spTree>
  </p:cSld>
  <p:clrMapOvr>
    <a:masterClrMapping/>
  </p:clrMapOvr>
  <p:transition advTm="30000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34" name="Picture 10" descr="Podobny obraz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657" b="18657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obrazu 2"/>
          <p:cNvSpPr txBox="1">
            <a:spLocks/>
          </p:cNvSpPr>
          <p:nvPr/>
        </p:nvSpPr>
        <p:spPr>
          <a:xfrm>
            <a:off x="1944688" y="765175"/>
            <a:ext cx="5486400" cy="4114800"/>
          </a:xfrm>
          <a:prstGeom prst="rect">
            <a:avLst/>
          </a:prstGeom>
        </p:spPr>
      </p:sp>
      <p:sp>
        <p:nvSpPr>
          <p:cNvPr id="6" name="Symbol zastępczy obrazu 2"/>
          <p:cNvSpPr txBox="1">
            <a:spLocks/>
          </p:cNvSpPr>
          <p:nvPr/>
        </p:nvSpPr>
        <p:spPr>
          <a:xfrm>
            <a:off x="2295508" y="2009764"/>
            <a:ext cx="5135580" cy="2870210"/>
          </a:xfrm>
          <a:prstGeom prst="rect">
            <a:avLst/>
          </a:prstGeom>
        </p:spPr>
      </p:sp>
    </p:spTree>
  </p:cSld>
  <p:clrMapOvr>
    <a:masterClrMapping/>
  </p:clrMapOvr>
  <p:transition advTm="1000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4285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Jest doktorem honoris causa Uniwersytetu w Rochester (1972), Saint Olaf College w </a:t>
            </a:r>
            <a:r>
              <a:rPr lang="pl-PL" dirty="0" err="1" smtClean="0"/>
              <a:t>Northfield</a:t>
            </a:r>
            <a:r>
              <a:rPr lang="pl-PL" dirty="0" smtClean="0"/>
              <a:t> w Minnesocie (1977), Uniwersytetu w Bordeaux (1979), Uniwersytetu w Leuven (1979), Georgetown </a:t>
            </a:r>
            <a:r>
              <a:rPr lang="pl-PL" dirty="0" err="1" smtClean="0"/>
              <a:t>University</a:t>
            </a:r>
            <a:r>
              <a:rPr lang="pl-PL" dirty="0" smtClean="0"/>
              <a:t> w Waszyngtonie (1984), Uniwersytetu w Belgradzie (1985), </a:t>
            </a:r>
            <a:r>
              <a:rPr lang="pl-PL" dirty="0" err="1" smtClean="0"/>
              <a:t>Universidad</a:t>
            </a:r>
            <a:r>
              <a:rPr lang="pl-PL" dirty="0" smtClean="0"/>
              <a:t> </a:t>
            </a:r>
            <a:r>
              <a:rPr lang="pl-PL" dirty="0" err="1" smtClean="0"/>
              <a:t>Autónoma</a:t>
            </a:r>
            <a:r>
              <a:rPr lang="pl-PL" dirty="0" smtClean="0"/>
              <a:t> de </a:t>
            </a:r>
            <a:r>
              <a:rPr lang="pl-PL" dirty="0" err="1" smtClean="0"/>
              <a:t>Madrid</a:t>
            </a:r>
            <a:r>
              <a:rPr lang="pl-PL" dirty="0" smtClean="0"/>
              <a:t> (1987), Uniwersytetu im. Adama Mickiewicza w Poznaniu (1987), Uniwersytetu Warszawskiego (1993), Akademii Muzycznej w Krakowie</a:t>
            </a:r>
            <a:r>
              <a:rPr lang="pl-PL" dirty="0"/>
              <a:t> </a:t>
            </a:r>
            <a:r>
              <a:rPr lang="pl-PL" dirty="0" smtClean="0"/>
              <a:t>(1994), Akademii Muzycznej w Warszawie</a:t>
            </a:r>
            <a:r>
              <a:rPr lang="pl-PL" dirty="0"/>
              <a:t> </a:t>
            </a:r>
            <a:r>
              <a:rPr lang="pl-PL" dirty="0" smtClean="0"/>
              <a:t>(1994), </a:t>
            </a:r>
            <a:r>
              <a:rPr lang="pl-PL" dirty="0" err="1" smtClean="0"/>
              <a:t>Universidad</a:t>
            </a:r>
            <a:r>
              <a:rPr lang="pl-PL" dirty="0" smtClean="0"/>
              <a:t> </a:t>
            </a:r>
            <a:r>
              <a:rPr lang="pl-PL" dirty="0" err="1" smtClean="0"/>
              <a:t>Católica</a:t>
            </a:r>
            <a:r>
              <a:rPr lang="pl-PL" dirty="0" smtClean="0"/>
              <a:t> </a:t>
            </a:r>
            <a:r>
              <a:rPr lang="pl-PL" dirty="0" err="1" smtClean="0"/>
              <a:t>Argentina</a:t>
            </a:r>
            <a:r>
              <a:rPr lang="pl-PL" dirty="0" smtClean="0"/>
              <a:t> w Buenos Aires (1994), Uniwersytetu w Glasgow (1995), Uniwersytetu Jagiellońskiego (1998), </a:t>
            </a:r>
            <a:r>
              <a:rPr lang="pl-PL" dirty="0" err="1" smtClean="0"/>
              <a:t>Universitatea</a:t>
            </a:r>
            <a:r>
              <a:rPr lang="pl-PL" dirty="0" smtClean="0"/>
              <a:t> </a:t>
            </a:r>
            <a:r>
              <a:rPr lang="pl-PL" dirty="0" err="1" smtClean="0"/>
              <a:t>Babeş-Bolyai</a:t>
            </a:r>
            <a:r>
              <a:rPr lang="pl-PL" dirty="0" smtClean="0"/>
              <a:t> w Klużu-Napoce (1999), </a:t>
            </a:r>
            <a:r>
              <a:rPr lang="pl-PL" dirty="0" err="1" smtClean="0"/>
              <a:t>Duquesne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w </a:t>
            </a:r>
            <a:r>
              <a:rPr lang="pl-PL" dirty="0" err="1" smtClean="0"/>
              <a:t>Pittsburghu</a:t>
            </a:r>
            <a:r>
              <a:rPr lang="pl-PL" dirty="0" smtClean="0"/>
              <a:t> (1999), </a:t>
            </a:r>
            <a:r>
              <a:rPr lang="pl-PL" dirty="0" err="1" smtClean="0"/>
              <a:t>Academia</a:t>
            </a:r>
            <a:r>
              <a:rPr lang="pl-PL" dirty="0" smtClean="0"/>
              <a:t> de </a:t>
            </a:r>
            <a:r>
              <a:rPr lang="pl-PL" dirty="0" err="1" smtClean="0"/>
              <a:t>Muzica</a:t>
            </a:r>
            <a:r>
              <a:rPr lang="pl-PL" dirty="0" smtClean="0"/>
              <a:t> "</a:t>
            </a:r>
            <a:r>
              <a:rPr lang="pl-PL" dirty="0" err="1" smtClean="0"/>
              <a:t>Gheorghe</a:t>
            </a:r>
            <a:r>
              <a:rPr lang="pl-PL" dirty="0" smtClean="0"/>
              <a:t> </a:t>
            </a:r>
            <a:r>
              <a:rPr lang="pl-PL" dirty="0" err="1" smtClean="0"/>
              <a:t>Dima</a:t>
            </a:r>
            <a:r>
              <a:rPr lang="pl-PL" dirty="0" smtClean="0"/>
              <a:t>" (1999), </a:t>
            </a:r>
            <a:r>
              <a:rPr lang="pl-PL" dirty="0" err="1" smtClean="0"/>
              <a:t>Universität</a:t>
            </a:r>
            <a:r>
              <a:rPr lang="pl-PL" dirty="0" smtClean="0"/>
              <a:t> </a:t>
            </a:r>
            <a:r>
              <a:rPr lang="pl-PL" dirty="0" err="1" smtClean="0"/>
              <a:t>Luzern</a:t>
            </a:r>
            <a:r>
              <a:rPr lang="pl-PL" dirty="0" smtClean="0"/>
              <a:t> (2000), Yale </a:t>
            </a:r>
            <a:r>
              <a:rPr lang="pl-PL" dirty="0" err="1" smtClean="0"/>
              <a:t>University</a:t>
            </a:r>
            <a:r>
              <a:rPr lang="pl-PL" dirty="0" smtClean="0"/>
              <a:t> w New Haven (2003), Uniwersytetu w St. Petersburgu (2003), Uniwersytetu w Lipsku (2003), Uniwersytetu w Seulu (2005), Konserwatorium w Erywaniu (2008), Akademii Muzycznej w Gdańsku</a:t>
            </a:r>
            <a:r>
              <a:rPr lang="pl-PL" dirty="0"/>
              <a:t> </a:t>
            </a:r>
            <a:r>
              <a:rPr lang="pl-PL" dirty="0" smtClean="0"/>
              <a:t>(2008) oraz członkiem honorowym Royal </a:t>
            </a:r>
            <a:r>
              <a:rPr lang="pl-PL" dirty="0" err="1" smtClean="0"/>
              <a:t>Academy</a:t>
            </a:r>
            <a:r>
              <a:rPr lang="pl-PL" dirty="0" smtClean="0"/>
              <a:t> of </a:t>
            </a:r>
            <a:r>
              <a:rPr lang="pl-PL" dirty="0" err="1" smtClean="0"/>
              <a:t>Music</a:t>
            </a:r>
            <a:r>
              <a:rPr lang="pl-PL" dirty="0" smtClean="0"/>
              <a:t> w Londynie, </a:t>
            </a:r>
            <a:r>
              <a:rPr lang="pl-PL" dirty="0" err="1" smtClean="0"/>
              <a:t>Accademia</a:t>
            </a:r>
            <a:r>
              <a:rPr lang="pl-PL" dirty="0" smtClean="0"/>
              <a:t> </a:t>
            </a:r>
            <a:r>
              <a:rPr lang="pl-PL" dirty="0" err="1" smtClean="0"/>
              <a:t>Nazionale</a:t>
            </a:r>
            <a:r>
              <a:rPr lang="pl-PL" dirty="0" smtClean="0"/>
              <a:t> di Santa </a:t>
            </a:r>
            <a:r>
              <a:rPr lang="pl-PL" dirty="0" err="1" smtClean="0"/>
              <a:t>Cecilia</a:t>
            </a:r>
            <a:r>
              <a:rPr lang="pl-PL" dirty="0" smtClean="0"/>
              <a:t> w Rzymie, </a:t>
            </a:r>
            <a:r>
              <a:rPr lang="pl-PL" dirty="0" err="1" smtClean="0"/>
              <a:t>Kungliga</a:t>
            </a:r>
            <a:r>
              <a:rPr lang="pl-PL" dirty="0" smtClean="0"/>
              <a:t> </a:t>
            </a:r>
            <a:r>
              <a:rPr lang="pl-PL" dirty="0" err="1" smtClean="0"/>
              <a:t>Musikaliska</a:t>
            </a:r>
            <a:r>
              <a:rPr lang="pl-PL" dirty="0" smtClean="0"/>
              <a:t> </a:t>
            </a:r>
            <a:r>
              <a:rPr lang="pl-PL" dirty="0" err="1" smtClean="0"/>
              <a:t>Akademien</a:t>
            </a:r>
            <a:r>
              <a:rPr lang="pl-PL" dirty="0" smtClean="0"/>
              <a:t> w Sztokholmie, Akademie der </a:t>
            </a:r>
            <a:r>
              <a:rPr lang="pl-PL" dirty="0" err="1" smtClean="0"/>
              <a:t>Künste</a:t>
            </a:r>
            <a:r>
              <a:rPr lang="pl-PL" dirty="0" smtClean="0"/>
              <a:t> w Berlinie, </a:t>
            </a:r>
            <a:r>
              <a:rPr lang="pl-PL" dirty="0" err="1" smtClean="0"/>
              <a:t>Academia</a:t>
            </a:r>
            <a:r>
              <a:rPr lang="pl-PL" dirty="0" smtClean="0"/>
              <a:t> </a:t>
            </a:r>
            <a:r>
              <a:rPr lang="pl-PL" dirty="0" err="1" smtClean="0"/>
              <a:t>Nacional</a:t>
            </a:r>
            <a:r>
              <a:rPr lang="pl-PL" dirty="0" smtClean="0"/>
              <a:t> de </a:t>
            </a:r>
            <a:r>
              <a:rPr lang="pl-PL" dirty="0" err="1" smtClean="0"/>
              <a:t>Bellas</a:t>
            </a:r>
            <a:r>
              <a:rPr lang="pl-PL" dirty="0" smtClean="0"/>
              <a:t> </a:t>
            </a:r>
            <a:r>
              <a:rPr lang="pl-PL" dirty="0" err="1" smtClean="0"/>
              <a:t>Artes</a:t>
            </a:r>
            <a:r>
              <a:rPr lang="pl-PL" dirty="0" smtClean="0"/>
              <a:t> w Buenos Aires, </a:t>
            </a:r>
            <a:r>
              <a:rPr lang="pl-PL" dirty="0" err="1" smtClean="0"/>
              <a:t>Academie</a:t>
            </a:r>
            <a:r>
              <a:rPr lang="pl-PL" dirty="0" smtClean="0"/>
              <a:t> </a:t>
            </a:r>
            <a:r>
              <a:rPr lang="pl-PL" dirty="0" err="1" smtClean="0"/>
              <a:t>Internationale</a:t>
            </a:r>
            <a:r>
              <a:rPr lang="pl-PL" dirty="0" smtClean="0"/>
              <a:t> de </a:t>
            </a:r>
            <a:r>
              <a:rPr lang="pl-PL" dirty="0" err="1" smtClean="0"/>
              <a:t>Philosophie</a:t>
            </a:r>
            <a:r>
              <a:rPr lang="pl-PL" dirty="0" smtClean="0"/>
              <a:t> et de </a:t>
            </a:r>
            <a:r>
              <a:rPr lang="pl-PL" dirty="0" err="1" smtClean="0"/>
              <a:t>l'Art</a:t>
            </a:r>
            <a:r>
              <a:rPr lang="pl-PL" dirty="0" smtClean="0"/>
              <a:t> w Bernie, Polskiej Akademii Nauk, </a:t>
            </a:r>
            <a:r>
              <a:rPr lang="pl-PL" dirty="0" err="1" smtClean="0"/>
              <a:t>Académie</a:t>
            </a:r>
            <a:r>
              <a:rPr lang="pl-PL" dirty="0" smtClean="0"/>
              <a:t> </a:t>
            </a:r>
            <a:r>
              <a:rPr lang="pl-PL" dirty="0" err="1" smtClean="0"/>
              <a:t>Nationale</a:t>
            </a:r>
            <a:r>
              <a:rPr lang="pl-PL" dirty="0" smtClean="0"/>
              <a:t> des Sciences, </a:t>
            </a:r>
            <a:r>
              <a:rPr lang="pl-PL" dirty="0" err="1" smtClean="0"/>
              <a:t>Belles-lettres</a:t>
            </a:r>
            <a:r>
              <a:rPr lang="pl-PL" dirty="0" smtClean="0"/>
              <a:t> et Arts w Bordeaux, Royal Irish </a:t>
            </a:r>
            <a:r>
              <a:rPr lang="pl-PL" dirty="0" err="1" smtClean="0"/>
              <a:t>Academy</a:t>
            </a:r>
            <a:r>
              <a:rPr lang="pl-PL" dirty="0" smtClean="0"/>
              <a:t> of </a:t>
            </a:r>
            <a:r>
              <a:rPr lang="pl-PL" dirty="0" err="1" smtClean="0"/>
              <a:t>Music</a:t>
            </a:r>
            <a:r>
              <a:rPr lang="pl-PL" dirty="0" smtClean="0"/>
              <a:t> w Dublinie, American </a:t>
            </a:r>
            <a:r>
              <a:rPr lang="pl-PL" dirty="0" err="1" smtClean="0"/>
              <a:t>Academy</a:t>
            </a:r>
            <a:r>
              <a:rPr lang="pl-PL" dirty="0" smtClean="0"/>
              <a:t> of Arts and </a:t>
            </a:r>
            <a:r>
              <a:rPr lang="pl-PL" dirty="0" err="1" smtClean="0"/>
              <a:t>Letters</a:t>
            </a:r>
            <a:r>
              <a:rPr lang="pl-PL" dirty="0" smtClean="0"/>
              <a:t>, </a:t>
            </a:r>
            <a:r>
              <a:rPr lang="pl-PL" dirty="0" err="1" smtClean="0"/>
              <a:t>Academia</a:t>
            </a:r>
            <a:r>
              <a:rPr lang="pl-PL" dirty="0" smtClean="0"/>
              <a:t> </a:t>
            </a:r>
            <a:r>
              <a:rPr lang="pl-PL" dirty="0" err="1" smtClean="0"/>
              <a:t>Scientiarium</a:t>
            </a:r>
            <a:r>
              <a:rPr lang="pl-PL" dirty="0" smtClean="0"/>
              <a:t> et </a:t>
            </a:r>
            <a:r>
              <a:rPr lang="pl-PL" dirty="0" err="1" smtClean="0"/>
              <a:t>Artium</a:t>
            </a:r>
            <a:r>
              <a:rPr lang="pl-PL" dirty="0" smtClean="0"/>
              <a:t> </a:t>
            </a:r>
            <a:r>
              <a:rPr lang="pl-PL" dirty="0" err="1" smtClean="0"/>
              <a:t>Europaea</a:t>
            </a:r>
            <a:r>
              <a:rPr lang="pl-PL" dirty="0" smtClean="0"/>
              <a:t> w Salzburgu, </a:t>
            </a:r>
            <a:r>
              <a:rPr lang="pl-PL" dirty="0" err="1" smtClean="0"/>
              <a:t>Institut</a:t>
            </a:r>
            <a:r>
              <a:rPr lang="pl-PL" dirty="0" smtClean="0"/>
              <a:t> for </a:t>
            </a:r>
            <a:r>
              <a:rPr lang="pl-PL" dirty="0" err="1" smtClean="0"/>
              <a:t>Advanced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</a:t>
            </a:r>
            <a:r>
              <a:rPr lang="pl-PL" dirty="0" err="1" smtClean="0"/>
              <a:t>Bloomington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Kościuszko </a:t>
            </a:r>
            <a:r>
              <a:rPr lang="pl-PL" dirty="0" err="1" smtClean="0"/>
              <a:t>Foundation</a:t>
            </a:r>
            <a:r>
              <a:rPr lang="pl-PL" dirty="0" smtClean="0"/>
              <a:t> w Nowym Jorku, </a:t>
            </a:r>
            <a:r>
              <a:rPr lang="pl-PL" dirty="0" err="1" smtClean="0"/>
              <a:t>Gesellschaft</a:t>
            </a:r>
            <a:r>
              <a:rPr lang="pl-PL" dirty="0" smtClean="0"/>
              <a:t> der </a:t>
            </a:r>
            <a:r>
              <a:rPr lang="pl-PL" dirty="0" err="1" smtClean="0"/>
              <a:t>Musikfreunde</a:t>
            </a:r>
            <a:r>
              <a:rPr lang="pl-PL" dirty="0" smtClean="0"/>
              <a:t> w Wiedniu, </a:t>
            </a:r>
            <a:r>
              <a:rPr lang="pl-PL" dirty="0" err="1" smtClean="0"/>
              <a:t>Academy</a:t>
            </a:r>
            <a:r>
              <a:rPr lang="pl-PL" dirty="0" smtClean="0"/>
              <a:t> for Performing Arts w Hong Kongu. W 1997 kompozytor opublikował książkę </a:t>
            </a:r>
            <a:r>
              <a:rPr lang="pl-PL" b="1" dirty="0" smtClean="0"/>
              <a:t>"Labirynt czasu. Pięć wykładów na koniec wieku"</a:t>
            </a:r>
            <a:r>
              <a:rPr lang="pl-PL" dirty="0" smtClean="0"/>
              <a:t> (Warszawa, </a:t>
            </a:r>
            <a:r>
              <a:rPr lang="pl-PL" dirty="0" err="1" smtClean="0"/>
              <a:t>Presspublica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  <p:transition advTm="30000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43174" y="500042"/>
            <a:ext cx="3857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Ważniejsze kompozycje:</a:t>
            </a:r>
            <a:endParaRPr lang="pl-PL" sz="2400" b="1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214422"/>
            <a:ext cx="924586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"Sonata na skrzypce i fortepian"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(1953)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"Miniatury"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klarnet i fortepian (1956)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"Prośba o wyspy szczęśliwe"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pieśń na głos i fortepian (1957)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Epitaphium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Artur Malawski </a:t>
            </a: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memoriam"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orkiestrę smyczkową i kotły (1957-58)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"Psalmy Dawida"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chór mieszany, instrumenty strunowe i perkusję (1958)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"Emanacje"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dwie orkiestry smyczkowe (1958-59)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"Miniatury"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skrzypce i fortepian (1959)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"Strofy"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sopran, głos recytujący i 10 instrumentów (1959)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Anaklasis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orkiestrę smyczkową i 6 grup perkusyjnych (1959-60)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"Wymiary czasu i ciszy"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40-głosowy chór mieszany, perkusję i smyczki (1959-60)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"Tren 'Ofiarom Hiroszimy' 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 52 instrumenty smyczkowe (1959-61)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Psalmus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1961"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 taśmę magnetofonową (1961)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Fonogrammi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per flauto e orchestra da camera (1961)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</a:t>
            </a: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Quartetto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per archi no. 1"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(1960) </a:t>
            </a:r>
          </a:p>
        </p:txBody>
      </p:sp>
    </p:spTree>
  </p:cSld>
  <p:clrMapOvr>
    <a:masterClrMapping/>
  </p:clrMapOvr>
  <p:transition advTm="12000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DZIĘKUJĘ! Za obejrzenie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Wykonawca MARIA OSADA </a:t>
            </a:r>
          </a:p>
          <a:p>
            <a:r>
              <a:rPr lang="pl-PL" dirty="0" smtClean="0"/>
              <a:t>KL.VII</a:t>
            </a:r>
            <a:endParaRPr lang="pl-PL" dirty="0"/>
          </a:p>
        </p:txBody>
      </p:sp>
    </p:spTree>
  </p:cSld>
  <p:clrMapOvr>
    <a:masterClrMapping/>
  </p:clrMapOvr>
  <p:transition advTm="1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932772" y="1166842"/>
            <a:ext cx="5278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Kompozytor i dyrygent, urodzony 23 listopada 1933 roku w Dębicy. W muzyce XX wieku nikt chyba nie zrobił takiej kariery, jak on. Nie zrobił jej również tak szybko! </a:t>
            </a:r>
            <a:endParaRPr lang="pl-PL" sz="3600" dirty="0"/>
          </a:p>
        </p:txBody>
      </p:sp>
    </p:spTree>
  </p:cSld>
  <p:clrMapOvr>
    <a:masterClrMapping/>
  </p:clrMapOvr>
  <p:transition advTm="8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428759"/>
          </a:xfrm>
        </p:spPr>
        <p:txBody>
          <a:bodyPr/>
          <a:lstStyle/>
          <a:p>
            <a:r>
              <a:rPr lang="pl-PL" dirty="0" smtClean="0"/>
              <a:t>DZIECIŃSTWO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71604" y="2071678"/>
            <a:ext cx="6400800" cy="2038350"/>
          </a:xfrm>
        </p:spPr>
        <p:txBody>
          <a:bodyPr>
            <a:noAutofit/>
          </a:bodyPr>
          <a:lstStyle/>
          <a:p>
            <a:r>
              <a:rPr lang="pl-PL" sz="2400" dirty="0" smtClean="0"/>
              <a:t>Krzysztof Penderecki urodził się w 1933 roku w Dębicy (w języku jidysz – </a:t>
            </a:r>
            <a:r>
              <a:rPr lang="pl-PL" sz="2400" dirty="0" err="1" smtClean="0"/>
              <a:t>Dembitz</a:t>
            </a:r>
            <a:r>
              <a:rPr lang="pl-PL" sz="2400" dirty="0" smtClean="0"/>
              <a:t>), miasteczku zamieszkiwanym przed wojną głównie przez chasydów. Pochodzi z wielokulturowej rodziny, w drzewie genealogicznym polskiego kompozytora znajdziemy korzenie </a:t>
            </a:r>
            <a:r>
              <a:rPr lang="pl-PL" sz="2400" dirty="0" err="1" smtClean="0"/>
              <a:t>ormiańsko-niemiecko-polskie</a:t>
            </a:r>
            <a:r>
              <a:rPr lang="pl-PL" sz="2400" dirty="0" smtClean="0"/>
              <a:t>. Jego dziadek był niemieckim ewangelikiem; babcia pochodziła ze Stanisławowa (dzisiaj </a:t>
            </a:r>
            <a:r>
              <a:rPr lang="pl-PL" sz="2400" dirty="0" err="1" smtClean="0"/>
              <a:t>Iwano-Frankiwsk</a:t>
            </a:r>
            <a:r>
              <a:rPr lang="pl-PL" sz="2400" dirty="0" smtClean="0"/>
              <a:t>) i była Ormianką.</a:t>
            </a:r>
            <a:endParaRPr lang="pl-PL" sz="2400" dirty="0"/>
          </a:p>
        </p:txBody>
      </p:sp>
    </p:spTree>
  </p:cSld>
  <p:clrMapOvr>
    <a:masterClrMapping/>
  </p:clrMapOvr>
  <p:transition advTm="1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4348" y="714357"/>
            <a:ext cx="72152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Swoją przygodę z muzyką rozpoczął na prywatnych lekcjach gry na fortepianie, z których szybko zrezygnował; uczucie Pendereckiego do muzyki, pojawiło się w momencie, w którym zobaczył skrzypce swojego ojca. Wydobycie czystego dźwięku z fortepianu nie stanowi żadnego problemu, może to zrobić nawet niemowlak, natomiast wyciągnięcie harmonicznego dźwięku spod strun skrzypiec stanowi </a:t>
            </a:r>
            <a:r>
              <a:rPr lang="pl-PL" sz="2400" dirty="0" err="1" smtClean="0"/>
              <a:t>nielada</a:t>
            </a:r>
            <a:r>
              <a:rPr lang="pl-PL" sz="2400" dirty="0" smtClean="0"/>
              <a:t> wyzwanie. Młody Penderecki zapragnął zostać wirtuozem, po szkole ćwiczył swoje umiejętności wykonując sonaty Bacha. W gimnazjum założył zespół i animował życie muzyczne Dębicy, na studia wyjechał do Krakowa, gdzie rozpoczął naukę kompozycji.</a:t>
            </a:r>
            <a:endParaRPr lang="pl-PL" sz="2400" dirty="0"/>
          </a:p>
        </p:txBody>
      </p:sp>
    </p:spTree>
  </p:cSld>
  <p:clrMapOvr>
    <a:masterClrMapping/>
  </p:clrMapOvr>
  <p:transition advTm="3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71670" y="428604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Nauka kompozycji i pierwsze sukcesy</a:t>
            </a:r>
            <a:endParaRPr lang="pl-PL" sz="2400" b="1" dirty="0"/>
          </a:p>
        </p:txBody>
      </p:sp>
      <p:sp>
        <p:nvSpPr>
          <p:cNvPr id="5" name="Prostokąt 4"/>
          <p:cNvSpPr/>
          <p:nvPr/>
        </p:nvSpPr>
        <p:spPr>
          <a:xfrm>
            <a:off x="928662" y="1259176"/>
            <a:ext cx="70009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Studiował kompozycję prywatnie u Franciszka </a:t>
            </a:r>
            <a:r>
              <a:rPr lang="pl-PL" dirty="0" err="1" smtClean="0"/>
              <a:t>Skołyszewskiego</a:t>
            </a:r>
            <a:r>
              <a:rPr lang="pl-PL" dirty="0" smtClean="0"/>
              <a:t>, a następnie w latach 1955-58 u Artura Malawskiego i Stanisława </a:t>
            </a:r>
            <a:r>
              <a:rPr lang="pl-PL" dirty="0" err="1" smtClean="0"/>
              <a:t>Wiechowicza</a:t>
            </a:r>
            <a:r>
              <a:rPr lang="pl-PL" dirty="0" smtClean="0"/>
              <a:t> w Państwowej wyższej szkole Muzycznej w Krakowie . W 1958 został wykładowcą kompozycji na swojej macierzystej uczelni, od 1972 do 1987 pełnił funkcję rektora. Kiedy w 1959 roku rozstrzygnięto II Konkurs Młodych Kompozytorów Związku Kompozytorów Polskich, po rozszyfrowaniu godeł, którymi były opatrzone złożone anonimowo partytury, okazało się, że zdobywcą I, II i III nagrody jest nieznany nikomu 28-letni asystent Wydziału Kompozycji w Państwowej wyższej szkole Muzycznej w Krakowie - Krzysztof Penderecki. Nagrodzonymi utworami były „</a:t>
            </a:r>
            <a:r>
              <a:rPr lang="pl-PL" dirty="0" err="1" smtClean="0"/>
              <a:t>Strofy”na</a:t>
            </a:r>
            <a:r>
              <a:rPr lang="pl-PL" dirty="0" smtClean="0"/>
              <a:t> sopran, głos recytujący i 10 instrumentów, „</a:t>
            </a:r>
            <a:r>
              <a:rPr lang="pl-PL" dirty="0" err="1" smtClean="0"/>
              <a:t>Emanacje”na</a:t>
            </a:r>
            <a:r>
              <a:rPr lang="pl-PL" dirty="0" smtClean="0"/>
              <a:t> dwie orkiestry smyczkowe oraz „Psalmy Dawida” na chór mieszany, instrumenty strunowe i perkusję. </a:t>
            </a:r>
            <a:r>
              <a:rPr lang="pl-PL" dirty="0" err="1" smtClean="0"/>
              <a:t>Partyturę”Strof</a:t>
            </a:r>
            <a:r>
              <a:rPr lang="pl-PL" dirty="0" smtClean="0"/>
              <a:t>”, wykonanych na Festiwalu „Warszawska </a:t>
            </a:r>
            <a:r>
              <a:rPr lang="pl-PL" dirty="0" err="1" smtClean="0"/>
              <a:t>Jesień”tego</a:t>
            </a:r>
            <a:r>
              <a:rPr lang="pl-PL" dirty="0" smtClean="0"/>
              <a:t> samego roku, zabrał po koncercie niemiecki wydawca Herman </a:t>
            </a:r>
            <a:r>
              <a:rPr lang="pl-PL" dirty="0" err="1" smtClean="0"/>
              <a:t>Moeck</a:t>
            </a:r>
            <a:r>
              <a:rPr lang="pl-PL" dirty="0" smtClean="0"/>
              <a:t>. Wkrótce utwór był grany w całej Europie, a Penderecki otrzymał zamówienie od słynnego festiwalu w </a:t>
            </a:r>
            <a:r>
              <a:rPr lang="pl-PL" dirty="0" err="1" smtClean="0"/>
              <a:t>Donaueschingen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advTm="2500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42976" y="214290"/>
            <a:ext cx="607223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W roku 1960 pisze utwór zatytułowany </a:t>
            </a:r>
            <a:r>
              <a:rPr lang="pl-PL" sz="2800" b="1" dirty="0" smtClean="0"/>
              <a:t>"8'37''"</a:t>
            </a:r>
            <a:r>
              <a:rPr lang="pl-PL" sz="2800" dirty="0" smtClean="0"/>
              <a:t> (tyle czasu trwa kompozycja), za który w rok później otrzymuje nagrodę Tribune </a:t>
            </a:r>
            <a:r>
              <a:rPr lang="pl-PL" sz="2800" dirty="0" err="1" smtClean="0"/>
              <a:t>Internationale</a:t>
            </a:r>
            <a:r>
              <a:rPr lang="pl-PL" sz="2800" dirty="0" smtClean="0"/>
              <a:t> des </a:t>
            </a:r>
            <a:r>
              <a:rPr lang="pl-PL" sz="2800" dirty="0" err="1" smtClean="0"/>
              <a:t>Compositeurs</a:t>
            </a:r>
            <a:r>
              <a:rPr lang="pl-PL" sz="2800" dirty="0" smtClean="0"/>
              <a:t> UNESCO w Paryżu. Utwór nazywa się teraz </a:t>
            </a:r>
            <a:r>
              <a:rPr lang="pl-PL" sz="2800" b="1" dirty="0" smtClean="0"/>
              <a:t>"Tren 'Ofiarom Hiroszimy'"</a:t>
            </a:r>
            <a:r>
              <a:rPr lang="pl-PL" sz="2800" dirty="0" smtClean="0"/>
              <a:t> i nadają go stacje radiowe na całym świecie, Penderecki zaś staje się czołowym przedstawicielem awangardy muzycznej tamtych czasów.</a:t>
            </a:r>
            <a:endParaRPr lang="pl-PL" sz="2800" dirty="0"/>
          </a:p>
        </p:txBody>
      </p:sp>
    </p:spTree>
  </p:cSld>
  <p:clrMapOvr>
    <a:masterClrMapping/>
  </p:clrMapOvr>
  <p:transition advTm="20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57356" y="571480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Uznanie na całym świecie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1000100" y="11668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Potwierdza tę pozycję niezwykłymi </a:t>
            </a:r>
            <a:r>
              <a:rPr lang="pl-PL" b="1" dirty="0" smtClean="0"/>
              <a:t>"Fluorescencjami"</a:t>
            </a:r>
            <a:r>
              <a:rPr lang="pl-PL" dirty="0" smtClean="0"/>
              <a:t> wykonanymi po raz pierwszy w roku 1962 w </a:t>
            </a:r>
            <a:r>
              <a:rPr lang="pl-PL" dirty="0" err="1" smtClean="0"/>
              <a:t>Donaueschingen</a:t>
            </a:r>
            <a:r>
              <a:rPr lang="pl-PL" dirty="0" smtClean="0"/>
              <a:t>. Poza instrumentami wielkiej orkiestry symfonicznej Penderecki wprowadza tutaj zawieszony arkusz blachy do imitowania grzmotów, gwizdki, kawałki szkła i metalu pocierane pilnikiem, grzechotki, dzwonek elektryczny, piłę, maszynę do pisania i syrenę alarmową. Instrumenty tradycyjne też brzmią niezwyczajnie, bo dźwięki są wydobywane z nich w zupełnie niekonwencjonalny sposób. Pendereckiego zna już cały muzyczny świat. Tak się przynajmniej wydaje... do momentu prawykonania w roku 1966 w </a:t>
            </a:r>
            <a:r>
              <a:rPr lang="pl-PL" dirty="0" err="1" smtClean="0"/>
              <a:t>Münster</a:t>
            </a:r>
            <a:r>
              <a:rPr lang="pl-PL" dirty="0" smtClean="0"/>
              <a:t>  „Pasji według Św. Łukasza” Oznacza ona zerwanie z radykalizmem awangardy. Penderecki stworzył dzieło przystępne dla zwykłego melomana, o zrozumiałej treści, konstrukcji i emocji. Sam mówił: </a:t>
            </a:r>
          </a:p>
          <a:p>
            <a:r>
              <a:rPr lang="pl-PL" dirty="0"/>
              <a:t>	</a:t>
            </a:r>
            <a:r>
              <a:rPr lang="pl-PL" dirty="0" smtClean="0"/>
              <a:t>"Nie zależy mi na tym, jak 'Pasja' zostanie określona, czy jest tradycjonalna, czy awangardowa. Dla mnie jest po prostu autentyczna. I to wystarczy."</a:t>
            </a:r>
            <a:endParaRPr lang="pl-PL" dirty="0"/>
          </a:p>
        </p:txBody>
      </p:sp>
    </p:spTree>
  </p:cSld>
  <p:clrMapOvr>
    <a:masterClrMapping/>
  </p:clrMapOvr>
  <p:transition advTm="25000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Znalezione obrazy dla zapytania krzysztof penderec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85794"/>
            <a:ext cx="6572296" cy="4857784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166</TotalTime>
  <Words>2131</Words>
  <Application>Microsoft Office PowerPoint</Application>
  <PresentationFormat>Pokaz na ekranie (4:3)</PresentationFormat>
  <Paragraphs>48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Energetyczny</vt:lpstr>
      <vt:lpstr>Krzysztof Penderecki</vt:lpstr>
      <vt:lpstr>Slajd 2</vt:lpstr>
      <vt:lpstr>Slajd 3</vt:lpstr>
      <vt:lpstr>DZIECIŃSTWO</vt:lpstr>
      <vt:lpstr>Slajd 5</vt:lpstr>
      <vt:lpstr>Slajd 6</vt:lpstr>
      <vt:lpstr>Slajd 7</vt:lpstr>
      <vt:lpstr>Slajd 8</vt:lpstr>
      <vt:lpstr>Slajd 9</vt:lpstr>
      <vt:lpstr>Slajd 10</vt:lpstr>
      <vt:lpstr>Jeden List</vt:lpstr>
      <vt:lpstr>Slajd 12</vt:lpstr>
      <vt:lpstr>Slajd 13</vt:lpstr>
      <vt:lpstr>Slajd 14</vt:lpstr>
      <vt:lpstr>Slajd 15</vt:lpstr>
      <vt:lpstr>Slajd 16</vt:lpstr>
      <vt:lpstr>Dyrygent </vt:lpstr>
      <vt:lpstr>Slajd 18</vt:lpstr>
      <vt:lpstr>Slajd 19</vt:lpstr>
      <vt:lpstr>Slajd 20</vt:lpstr>
      <vt:lpstr>Slajd 21</vt:lpstr>
      <vt:lpstr>DZIĘKUJĘ! Za obejrzenie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Krzysztof Penderecki</dc:title>
  <dc:creator>..</dc:creator>
  <cp:lastModifiedBy>..</cp:lastModifiedBy>
  <cp:revision>17</cp:revision>
  <dcterms:created xsi:type="dcterms:W3CDTF">2018-01-15T19:58:09Z</dcterms:created>
  <dcterms:modified xsi:type="dcterms:W3CDTF">2018-01-15T22:44:50Z</dcterms:modified>
</cp:coreProperties>
</file>