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3.png" ContentType="image/png"/>
  <Override PartName="/ppt/media/image1.jpeg" ContentType="image/jpeg"/>
  <Override PartName="/ppt/media/image2.png" ContentType="image/png"/>
  <Override PartName="/ppt/media/image4.png" ContentType="image/png"/>
  <Override PartName="/ppt/media/image5.png" ContentType="image/png"/>
  <Override PartName="/ppt/media/image8.jpeg" ContentType="image/jpeg"/>
  <Override PartName="/ppt/media/image6.png" ContentType="image/png"/>
  <Override PartName="/ppt/media/image7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2692440" y="1871280"/>
            <a:ext cx="6815160" cy="1515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2692440" y="1871280"/>
            <a:ext cx="6815160" cy="1515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2692440" y="1871280"/>
            <a:ext cx="6815160" cy="1515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9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2692440" y="1871280"/>
            <a:ext cx="6815160" cy="1515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2692440" y="1871280"/>
            <a:ext cx="6815160" cy="1515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2692440" y="1871280"/>
            <a:ext cx="6815160" cy="1515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2692440" y="1871280"/>
            <a:ext cx="6815160" cy="1515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subTitle"/>
          </p:nvPr>
        </p:nvSpPr>
        <p:spPr>
          <a:xfrm>
            <a:off x="2692440" y="1871280"/>
            <a:ext cx="6815160" cy="7025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2692440" y="1871280"/>
            <a:ext cx="6815160" cy="1515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2692440" y="1871280"/>
            <a:ext cx="6815160" cy="1515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2692440" y="1871280"/>
            <a:ext cx="6815160" cy="1515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2692440" y="1871280"/>
            <a:ext cx="6815160" cy="1515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2692440" y="1871280"/>
            <a:ext cx="6815160" cy="1515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2692440" y="1871280"/>
            <a:ext cx="6815160" cy="1515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2692440" y="1871280"/>
            <a:ext cx="6815160" cy="1515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94" name="PlaceHolder 5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9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96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2692440" y="1871280"/>
            <a:ext cx="6815160" cy="1515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2692440" y="1871280"/>
            <a:ext cx="6815160" cy="1515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2692440" y="1871280"/>
            <a:ext cx="6815160" cy="1515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subTitle"/>
          </p:nvPr>
        </p:nvSpPr>
        <p:spPr>
          <a:xfrm>
            <a:off x="2692440" y="1871280"/>
            <a:ext cx="6815160" cy="7025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2692440" y="1871280"/>
            <a:ext cx="6815160" cy="1515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2692440" y="1871280"/>
            <a:ext cx="6815160" cy="1515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2692440" y="1871280"/>
            <a:ext cx="6815160" cy="15152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slideLayout" Target="../slideLayouts/slideLayout1.xml"/><Relationship Id="rId10" Type="http://schemas.openxmlformats.org/officeDocument/2006/relationships/slideLayout" Target="../slideLayouts/slideLayout2.xml"/><Relationship Id="rId11" Type="http://schemas.openxmlformats.org/officeDocument/2006/relationships/slideLayout" Target="../slideLayouts/slideLayout3.xml"/><Relationship Id="rId12" Type="http://schemas.openxmlformats.org/officeDocument/2006/relationships/slideLayout" Target="../slideLayouts/slideLayout4.xml"/><Relationship Id="rId13" Type="http://schemas.openxmlformats.org/officeDocument/2006/relationships/slideLayout" Target="../slideLayouts/slideLayout5.xml"/><Relationship Id="rId14" Type="http://schemas.openxmlformats.org/officeDocument/2006/relationships/slideLayout" Target="../slideLayouts/slideLayout6.xml"/><Relationship Id="rId15" Type="http://schemas.openxmlformats.org/officeDocument/2006/relationships/slideLayout" Target="../slideLayouts/slideLayout7.xml"/><Relationship Id="rId16" Type="http://schemas.openxmlformats.org/officeDocument/2006/relationships/slideLayout" Target="../slideLayouts/slideLayout8.xml"/><Relationship Id="rId17" Type="http://schemas.openxmlformats.org/officeDocument/2006/relationships/slideLayout" Target="../slideLayouts/slideLayout9.xml"/><Relationship Id="rId18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1.xml"/><Relationship Id="rId20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8.jpe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Relationship Id="rId9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7" descr=""/>
          <p:cNvPicPr/>
          <p:nvPr/>
        </p:nvPicPr>
        <p:blipFill>
          <a:blip r:embed="rId3"/>
          <a:stretch/>
        </p:blipFill>
        <p:spPr>
          <a:xfrm>
            <a:off x="0" y="0"/>
            <a:ext cx="12188520" cy="6855840"/>
          </a:xfrm>
          <a:prstGeom prst="rect">
            <a:avLst/>
          </a:prstGeom>
          <a:ln>
            <a:noFill/>
          </a:ln>
        </p:spPr>
      </p:pic>
      <p:sp>
        <p:nvSpPr>
          <p:cNvPr id="1" name="CustomShape 1"/>
          <p:cNvSpPr/>
          <p:nvPr/>
        </p:nvSpPr>
        <p:spPr>
          <a:xfrm>
            <a:off x="608040" y="609480"/>
            <a:ext cx="10972440" cy="5638320"/>
          </a:xfrm>
          <a:prstGeom prst="rect">
            <a:avLst/>
          </a:prstGeom>
          <a:noFill/>
          <a:ln w="15840">
            <a:miter/>
          </a:ln>
          <a:effectLst>
            <a:innerShdw blurRad="25400" dir="13500000" dist="12700">
              <a:srgbClr val="000000">
                <a:alpha val="45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2" name="Picture 9" descr=""/>
          <p:cNvPicPr/>
          <p:nvPr/>
        </p:nvPicPr>
        <p:blipFill>
          <a:blip r:embed="rId4"/>
          <a:srcRect l="0" t="0" r="5102" b="0"/>
          <a:stretch/>
        </p:blipFill>
        <p:spPr>
          <a:xfrm rot="5400000">
            <a:off x="5706720" y="75960"/>
            <a:ext cx="758520" cy="606240"/>
          </a:xfrm>
          <a:prstGeom prst="rect">
            <a:avLst/>
          </a:prstGeom>
          <a:ln>
            <a:noFill/>
          </a:ln>
        </p:spPr>
      </p:pic>
      <p:pic>
        <p:nvPicPr>
          <p:cNvPr id="3" name="Picture 10" descr=""/>
          <p:cNvPicPr/>
          <p:nvPr/>
        </p:nvPicPr>
        <p:blipFill>
          <a:blip r:embed="rId5"/>
          <a:srcRect l="0" t="0" r="5102" b="0"/>
          <a:stretch/>
        </p:blipFill>
        <p:spPr>
          <a:xfrm rot="5400000">
            <a:off x="5706720" y="6173280"/>
            <a:ext cx="758520" cy="606240"/>
          </a:xfrm>
          <a:prstGeom prst="rect">
            <a:avLst/>
          </a:prstGeom>
          <a:ln>
            <a:noFill/>
          </a:ln>
        </p:spPr>
      </p:pic>
      <p:pic>
        <p:nvPicPr>
          <p:cNvPr id="4" name="Picture 8" descr=""/>
          <p:cNvPicPr/>
          <p:nvPr/>
        </p:nvPicPr>
        <p:blipFill>
          <a:blip r:embed="rId6"/>
          <a:stretch/>
        </p:blipFill>
        <p:spPr>
          <a:xfrm>
            <a:off x="0" y="0"/>
            <a:ext cx="12188520" cy="6855840"/>
          </a:xfrm>
          <a:prstGeom prst="rect">
            <a:avLst/>
          </a:prstGeom>
          <a:ln>
            <a:noFill/>
          </a:ln>
        </p:spPr>
      </p:pic>
      <p:sp>
        <p:nvSpPr>
          <p:cNvPr id="5" name="CustomShape 2"/>
          <p:cNvSpPr/>
          <p:nvPr/>
        </p:nvSpPr>
        <p:spPr>
          <a:xfrm>
            <a:off x="2328480" y="1540800"/>
            <a:ext cx="7543440" cy="3835080"/>
          </a:xfrm>
          <a:prstGeom prst="rect">
            <a:avLst/>
          </a:prstGeom>
          <a:noFill/>
          <a:ln w="15840">
            <a:miter/>
          </a:ln>
          <a:effectLst>
            <a:innerShdw blurRad="25400" dir="13500000" dist="12700">
              <a:srgbClr val="000000">
                <a:alpha val="45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6" name="Picture 16" descr=""/>
          <p:cNvPicPr/>
          <p:nvPr/>
        </p:nvPicPr>
        <p:blipFill>
          <a:blip r:embed="rId7"/>
          <a:srcRect l="0" t="0" r="47677" b="0"/>
          <a:stretch/>
        </p:blipFill>
        <p:spPr>
          <a:xfrm rot="5400000">
            <a:off x="5245560" y="529920"/>
            <a:ext cx="1672920" cy="612360"/>
          </a:xfrm>
          <a:prstGeom prst="rect">
            <a:avLst/>
          </a:prstGeom>
          <a:ln>
            <a:noFill/>
          </a:ln>
        </p:spPr>
      </p:pic>
      <p:pic>
        <p:nvPicPr>
          <p:cNvPr id="7" name="Picture 17" descr=""/>
          <p:cNvPicPr/>
          <p:nvPr/>
        </p:nvPicPr>
        <p:blipFill>
          <a:blip r:embed="rId8"/>
          <a:srcRect l="0" t="0" r="48822" b="0"/>
          <a:stretch/>
        </p:blipFill>
        <p:spPr>
          <a:xfrm rot="5400000">
            <a:off x="5263560" y="5747400"/>
            <a:ext cx="1636560" cy="612360"/>
          </a:xfrm>
          <a:prstGeom prst="rect">
            <a:avLst/>
          </a:prstGeom>
          <a:ln>
            <a:noFill/>
          </a:ln>
        </p:spPr>
      </p:pic>
      <p:sp>
        <p:nvSpPr>
          <p:cNvPr id="8" name="PlaceHolder 3"/>
          <p:cNvSpPr>
            <a:spLocks noGrp="1"/>
          </p:cNvSpPr>
          <p:nvPr>
            <p:ph type="title"/>
          </p:nvPr>
        </p:nvSpPr>
        <p:spPr>
          <a:xfrm>
            <a:off x="2692440" y="1871280"/>
            <a:ext cx="6815160" cy="151524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en-US" sz="5400" spc="-1" strike="noStrike">
                <a:solidFill>
                  <a:srgbClr val="262626"/>
                </a:solidFill>
                <a:latin typeface="Garamond"/>
              </a:rPr>
              <a:t>Kliknij, aby edytować styl</a:t>
            </a:r>
            <a:endParaRPr b="0" lang="en-US" sz="54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dt"/>
          </p:nvPr>
        </p:nvSpPr>
        <p:spPr>
          <a:xfrm>
            <a:off x="7983360" y="5037840"/>
            <a:ext cx="897120" cy="27900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B412771B-977C-486E-A877-84FDDB329771}" type="datetime">
              <a:rPr b="0" lang="pl-PL" sz="1000" spc="-1" strike="noStrike">
                <a:solidFill>
                  <a:srgbClr val="000000"/>
                </a:solidFill>
                <a:latin typeface="Garamond"/>
              </a:rPr>
              <a:t>18-2-12</a:t>
            </a:fld>
            <a:endParaRPr b="0" lang="pl-PL" sz="1000" spc="-1" strike="noStrike">
              <a:latin typeface="Times New Roman"/>
            </a:endParaRPr>
          </a:p>
        </p:txBody>
      </p:sp>
      <p:sp>
        <p:nvSpPr>
          <p:cNvPr id="10" name="PlaceHolder 5"/>
          <p:cNvSpPr>
            <a:spLocks noGrp="1"/>
          </p:cNvSpPr>
          <p:nvPr>
            <p:ph type="ftr"/>
          </p:nvPr>
        </p:nvSpPr>
        <p:spPr>
          <a:xfrm>
            <a:off x="2692440" y="5037840"/>
            <a:ext cx="5214240" cy="279000"/>
          </a:xfrm>
          <a:prstGeom prst="rect">
            <a:avLst/>
          </a:prstGeom>
        </p:spPr>
        <p:txBody>
          <a:bodyPr anchor="ctr"/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11" name="PlaceHolder 6"/>
          <p:cNvSpPr>
            <a:spLocks noGrp="1"/>
          </p:cNvSpPr>
          <p:nvPr>
            <p:ph type="sldNum"/>
          </p:nvPr>
        </p:nvSpPr>
        <p:spPr>
          <a:xfrm>
            <a:off x="8956800" y="5037840"/>
            <a:ext cx="550800" cy="27900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B54591BD-56AC-4EDF-922B-82696DCA3B40}" type="slidenum">
              <a:rPr b="0" lang="pl-PL" sz="1000" spc="-1" strike="noStrike">
                <a:solidFill>
                  <a:srgbClr val="000000"/>
                </a:solidFill>
                <a:latin typeface="Garamond"/>
              </a:rPr>
              <a:t>&lt;numer&gt;</a:t>
            </a:fld>
            <a:endParaRPr b="0" lang="pl-PL" sz="1000" spc="-1" strike="noStrike">
              <a:latin typeface="Times New Roman"/>
            </a:endParaRPr>
          </a:p>
        </p:txBody>
      </p:sp>
      <p:sp>
        <p:nvSpPr>
          <p:cNvPr id="12" name="Line 7"/>
          <p:cNvSpPr/>
          <p:nvPr/>
        </p:nvSpPr>
        <p:spPr>
          <a:xfrm>
            <a:off x="2692080" y="3521880"/>
            <a:ext cx="6815880" cy="360"/>
          </a:xfrm>
          <a:prstGeom prst="line">
            <a:avLst/>
          </a:prstGeom>
          <a:ln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3" name="PlaceHolder 8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</a:rPr>
              <a:t>Kliknij, aby edytować format tekstu konspektu</a:t>
            </a:r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262626"/>
                </a:solidFill>
                <a:latin typeface="Garamond"/>
              </a:rPr>
              <a:t>Drugi poziom konspektu</a:t>
            </a:r>
            <a:endParaRPr b="0" lang="en-US" sz="1800" spc="-1" strike="noStrike">
              <a:solidFill>
                <a:srgbClr val="262626"/>
              </a:solidFill>
              <a:latin typeface="Garamond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262626"/>
                </a:solidFill>
                <a:latin typeface="Garamond"/>
              </a:rPr>
              <a:t>Trzeci poziom konspektu</a:t>
            </a:r>
            <a:endParaRPr b="0" lang="en-US" sz="1600" spc="-1" strike="noStrike">
              <a:solidFill>
                <a:srgbClr val="262626"/>
              </a:solidFill>
              <a:latin typeface="Garamond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262626"/>
                </a:solidFill>
                <a:latin typeface="Garamond"/>
              </a:rPr>
              <a:t>Czwarty poziom konspektu</a:t>
            </a:r>
            <a:endParaRPr b="0" lang="en-US" sz="1400" spc="-1" strike="noStrike">
              <a:solidFill>
                <a:srgbClr val="262626"/>
              </a:solidFill>
              <a:latin typeface="Garamond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262626"/>
                </a:solidFill>
                <a:latin typeface="Garamond"/>
              </a:rPr>
              <a:t>Piąty poziom konspektu</a:t>
            </a:r>
            <a:endParaRPr b="0" lang="en-US" sz="2000" spc="-1" strike="noStrike">
              <a:solidFill>
                <a:srgbClr val="262626"/>
              </a:solidFill>
              <a:latin typeface="Garamond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262626"/>
                </a:solidFill>
                <a:latin typeface="Garamond"/>
              </a:rPr>
              <a:t>Szósty poziom konspektu</a:t>
            </a:r>
            <a:endParaRPr b="0" lang="en-US" sz="2000" spc="-1" strike="noStrike">
              <a:solidFill>
                <a:srgbClr val="262626"/>
              </a:solidFill>
              <a:latin typeface="Garamond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262626"/>
                </a:solidFill>
                <a:latin typeface="Garamond"/>
              </a:rPr>
              <a:t>Siódmy poziom konspektu</a:t>
            </a:r>
            <a:endParaRPr b="0" lang="en-US" sz="20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  <p:sldLayoutId id="2147483660" r:id="rId20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7" descr=""/>
          <p:cNvPicPr/>
          <p:nvPr/>
        </p:nvPicPr>
        <p:blipFill>
          <a:blip r:embed="rId3"/>
          <a:stretch/>
        </p:blipFill>
        <p:spPr>
          <a:xfrm>
            <a:off x="0" y="0"/>
            <a:ext cx="12188520" cy="6855840"/>
          </a:xfrm>
          <a:prstGeom prst="rect">
            <a:avLst/>
          </a:prstGeom>
          <a:ln>
            <a:noFill/>
          </a:ln>
        </p:spPr>
      </p:pic>
      <p:sp>
        <p:nvSpPr>
          <p:cNvPr id="51" name="CustomShape 1"/>
          <p:cNvSpPr/>
          <p:nvPr/>
        </p:nvSpPr>
        <p:spPr>
          <a:xfrm>
            <a:off x="608040" y="609480"/>
            <a:ext cx="10972440" cy="5638320"/>
          </a:xfrm>
          <a:prstGeom prst="rect">
            <a:avLst/>
          </a:prstGeom>
          <a:noFill/>
          <a:ln w="15840">
            <a:miter/>
          </a:ln>
          <a:effectLst>
            <a:innerShdw blurRad="25400" dir="13500000" dist="12700">
              <a:srgbClr val="000000">
                <a:alpha val="45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52" name="Picture 9" descr=""/>
          <p:cNvPicPr/>
          <p:nvPr/>
        </p:nvPicPr>
        <p:blipFill>
          <a:blip r:embed="rId4"/>
          <a:srcRect l="0" t="0" r="5102" b="0"/>
          <a:stretch/>
        </p:blipFill>
        <p:spPr>
          <a:xfrm rot="5400000">
            <a:off x="5706720" y="75960"/>
            <a:ext cx="758520" cy="606240"/>
          </a:xfrm>
          <a:prstGeom prst="rect">
            <a:avLst/>
          </a:prstGeom>
          <a:ln>
            <a:noFill/>
          </a:ln>
        </p:spPr>
      </p:pic>
      <p:pic>
        <p:nvPicPr>
          <p:cNvPr id="53" name="Picture 10" descr=""/>
          <p:cNvPicPr/>
          <p:nvPr/>
        </p:nvPicPr>
        <p:blipFill>
          <a:blip r:embed="rId5"/>
          <a:srcRect l="0" t="0" r="5102" b="0"/>
          <a:stretch/>
        </p:blipFill>
        <p:spPr>
          <a:xfrm rot="5400000">
            <a:off x="5706720" y="6173280"/>
            <a:ext cx="758520" cy="606240"/>
          </a:xfrm>
          <a:prstGeom prst="rect">
            <a:avLst/>
          </a:prstGeom>
          <a:ln>
            <a:noFill/>
          </a:ln>
        </p:spPr>
      </p:pic>
      <p:sp>
        <p:nvSpPr>
          <p:cNvPr id="54" name="PlaceHolder 2"/>
          <p:cNvSpPr>
            <a:spLocks noGrp="1"/>
          </p:cNvSpPr>
          <p:nvPr>
            <p:ph type="title"/>
          </p:nvPr>
        </p:nvSpPr>
        <p:spPr>
          <a:xfrm>
            <a:off x="1293840" y="1388520"/>
            <a:ext cx="3718080" cy="1371240"/>
          </a:xfrm>
          <a:prstGeom prst="rect">
            <a:avLst/>
          </a:prstGeom>
        </p:spPr>
        <p:txBody>
          <a:bodyPr anchor="b">
            <a:normAutofit/>
          </a:bodyPr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</a:rPr>
              <a:t>Kliknij, aby edytować styl</a:t>
            </a:r>
            <a:endParaRPr b="0" lang="en-US" sz="24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418720" y="982080"/>
            <a:ext cx="5469120" cy="4893480"/>
          </a:xfrm>
          <a:prstGeom prst="rect">
            <a:avLst/>
          </a:prstGeom>
        </p:spPr>
        <p:txBody>
          <a:bodyPr anchor="ctr">
            <a:normAutofit/>
          </a:bodyPr>
          <a:p>
            <a:pPr marL="285840" indent="-2854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b15e28"/>
              </a:buClr>
              <a:buSzPct val="115000"/>
              <a:buFont typeface="Arial"/>
              <a:buChar char="•"/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</a:rPr>
              <a:t>Kliknij, aby edytować style wzorca tekstu</a:t>
            </a:r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  <a:p>
            <a:pPr lvl="1" marL="743040" indent="-28548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b15e28"/>
              </a:buClr>
              <a:buSzPct val="115000"/>
              <a:buFont typeface="Arial"/>
              <a:buChar char="•"/>
            </a:pPr>
            <a:r>
              <a:rPr b="0" lang="en-US" sz="2000" spc="-1" strike="noStrike">
                <a:solidFill>
                  <a:srgbClr val="262626"/>
                </a:solidFill>
                <a:latin typeface="Garamond"/>
              </a:rPr>
              <a:t>Drugi poziom</a:t>
            </a:r>
            <a:endParaRPr b="0" lang="en-US" sz="2000" spc="-1" strike="noStrike">
              <a:solidFill>
                <a:srgbClr val="262626"/>
              </a:solidFill>
              <a:latin typeface="Garamond"/>
            </a:endParaRPr>
          </a:p>
          <a:p>
            <a:pPr lvl="2" marL="1200240" indent="-28548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b15e28"/>
              </a:buClr>
              <a:buSzPct val="115000"/>
              <a:buFont typeface="Arial"/>
              <a:buChar char="•"/>
            </a:pPr>
            <a:r>
              <a:rPr b="0" lang="en-US" sz="1800" spc="-1" strike="noStrike">
                <a:solidFill>
                  <a:srgbClr val="262626"/>
                </a:solidFill>
                <a:latin typeface="Garamond"/>
              </a:rPr>
              <a:t>Trzeci poziom</a:t>
            </a:r>
            <a:endParaRPr b="0" lang="en-US" sz="1800" spc="-1" strike="noStrike">
              <a:solidFill>
                <a:srgbClr val="262626"/>
              </a:solidFill>
              <a:latin typeface="Garamond"/>
            </a:endParaRPr>
          </a:p>
          <a:p>
            <a:pPr lvl="3" marL="1542960" indent="-17100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b15e28"/>
              </a:buClr>
              <a:buSzPct val="115000"/>
              <a:buFont typeface="Arial"/>
              <a:buChar char="•"/>
            </a:pPr>
            <a:r>
              <a:rPr b="0" lang="en-US" sz="1600" spc="-1" strike="noStrike">
                <a:solidFill>
                  <a:srgbClr val="262626"/>
                </a:solidFill>
                <a:latin typeface="Garamond"/>
              </a:rPr>
              <a:t>Czwarty poziom</a:t>
            </a:r>
            <a:endParaRPr b="0" lang="en-US" sz="1600" spc="-1" strike="noStrike">
              <a:solidFill>
                <a:srgbClr val="262626"/>
              </a:solidFill>
              <a:latin typeface="Garamond"/>
            </a:endParaRPr>
          </a:p>
          <a:p>
            <a:pPr lvl="4" marL="2000160" indent="-1710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b15e28"/>
              </a:buClr>
              <a:buSzPct val="115000"/>
              <a:buFont typeface="Arial"/>
              <a:buChar char="•"/>
            </a:pPr>
            <a:r>
              <a:rPr b="0" lang="en-US" sz="1400" spc="-1" strike="noStrike">
                <a:solidFill>
                  <a:srgbClr val="262626"/>
                </a:solidFill>
                <a:latin typeface="Garamond"/>
              </a:rPr>
              <a:t>Piąty poziom</a:t>
            </a:r>
            <a:endParaRPr b="0" lang="en-US" sz="1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1293840" y="3031200"/>
            <a:ext cx="3718080" cy="2437920"/>
          </a:xfrm>
          <a:prstGeom prst="rect">
            <a:avLst/>
          </a:prstGeom>
        </p:spPr>
        <p:txBody>
          <a:bodyPr>
            <a:normAutofit/>
          </a:bodyPr>
          <a:p>
            <a:pPr algn="ctr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</a:pPr>
            <a:r>
              <a:rPr b="0" lang="en-US" sz="1600" spc="-1" strike="noStrike">
                <a:solidFill>
                  <a:srgbClr val="262626"/>
                </a:solidFill>
                <a:latin typeface="Garamond"/>
              </a:rPr>
              <a:t>Kliknij, aby edytować style wzorca tekstu</a:t>
            </a:r>
            <a:endParaRPr b="0" lang="en-US" sz="16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57" name="PlaceHolder 5"/>
          <p:cNvSpPr>
            <a:spLocks noGrp="1"/>
          </p:cNvSpPr>
          <p:nvPr>
            <p:ph type="dt"/>
          </p:nvPr>
        </p:nvSpPr>
        <p:spPr>
          <a:xfrm>
            <a:off x="8677440" y="5969160"/>
            <a:ext cx="1599840" cy="27900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2E4C7531-4DD3-469A-9DD3-44C0FEB4E5E3}" type="datetime">
              <a:rPr b="0" lang="pl-PL" sz="1000" spc="-1" strike="noStrike">
                <a:solidFill>
                  <a:srgbClr val="000000"/>
                </a:solidFill>
                <a:latin typeface="Garamond"/>
              </a:rPr>
              <a:t>18-2-12</a:t>
            </a:fld>
            <a:endParaRPr b="0" lang="pl-PL" sz="1000" spc="-1" strike="noStrike">
              <a:latin typeface="Times New Roman"/>
            </a:endParaRPr>
          </a:p>
        </p:txBody>
      </p:sp>
      <p:sp>
        <p:nvSpPr>
          <p:cNvPr id="58" name="PlaceHolder 6"/>
          <p:cNvSpPr>
            <a:spLocks noGrp="1"/>
          </p:cNvSpPr>
          <p:nvPr>
            <p:ph type="ftr"/>
          </p:nvPr>
        </p:nvSpPr>
        <p:spPr>
          <a:xfrm>
            <a:off x="1295280" y="5969160"/>
            <a:ext cx="7305480" cy="279000"/>
          </a:xfrm>
          <a:prstGeom prst="rect">
            <a:avLst/>
          </a:prstGeom>
        </p:spPr>
        <p:txBody>
          <a:bodyPr anchor="ctr"/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59" name="PlaceHolder 7"/>
          <p:cNvSpPr>
            <a:spLocks noGrp="1"/>
          </p:cNvSpPr>
          <p:nvPr>
            <p:ph type="sldNum"/>
          </p:nvPr>
        </p:nvSpPr>
        <p:spPr>
          <a:xfrm>
            <a:off x="10353960" y="5969160"/>
            <a:ext cx="542160" cy="27900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85F5DC8A-1A3B-4649-9CD3-6C7B6D0694DA}" type="slidenum">
              <a:rPr b="0" lang="pl-PL" sz="1000" spc="-1" strike="noStrike">
                <a:solidFill>
                  <a:srgbClr val="000000"/>
                </a:solidFill>
                <a:latin typeface="Garamond"/>
              </a:rPr>
              <a:t>&lt;numer&gt;</a:t>
            </a:fld>
            <a:endParaRPr b="0" lang="pl-PL" sz="1000" spc="-1" strike="noStrike">
              <a:latin typeface="Times New Roman"/>
            </a:endParaRPr>
          </a:p>
        </p:txBody>
      </p:sp>
      <p:sp>
        <p:nvSpPr>
          <p:cNvPr id="60" name="Line 8"/>
          <p:cNvSpPr/>
          <p:nvPr/>
        </p:nvSpPr>
        <p:spPr>
          <a:xfrm>
            <a:off x="1396080" y="2912400"/>
            <a:ext cx="3514320" cy="360"/>
          </a:xfrm>
          <a:prstGeom prst="line">
            <a:avLst/>
          </a:prstGeom>
          <a:ln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hyperlink" Target="https://pl.wikipedia.org/wiki/II_wojna_%C5%9Bwiatowa" TargetMode="External"/><Relationship Id="rId3" Type="http://schemas.openxmlformats.org/officeDocument/2006/relationships/hyperlink" Target="https://pl.wikipedia.org/wiki/Szklarska_Por%C4%99ba" TargetMode="External"/><Relationship Id="rId4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2692440" y="1871280"/>
            <a:ext cx="6815160" cy="15152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en-US" sz="5400" spc="-1" strike="noStrike">
                <a:solidFill>
                  <a:srgbClr val="262626"/>
                </a:solidFill>
                <a:latin typeface="Garamond"/>
              </a:rPr>
              <a:t>Bezpieczna zima</a:t>
            </a:r>
            <a:endParaRPr b="0" lang="en-US" sz="54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98" name="TextShape 2"/>
          <p:cNvSpPr txBox="1"/>
          <p:nvPr/>
        </p:nvSpPr>
        <p:spPr>
          <a:xfrm>
            <a:off x="2692440" y="3657600"/>
            <a:ext cx="6815160" cy="1320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  <a:spcBef>
                <a:spcPts val="420"/>
              </a:spcBef>
              <a:spcAft>
                <a:spcPts val="601"/>
              </a:spcAft>
            </a:pPr>
            <a:r>
              <a:rPr b="0" lang="pl-PL" sz="2100" spc="-1" strike="noStrike">
                <a:solidFill>
                  <a:srgbClr val="000000"/>
                </a:solidFill>
                <a:latin typeface="Garamond"/>
              </a:rPr>
              <a:t>Wykonał Szymon Kuczkowski</a:t>
            </a:r>
            <a:endParaRPr b="0" lang="pl-PL" sz="2100" spc="-1" strike="noStrike"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Class="mediacall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" fill="hold">
                      <p:stCondLst>
                        <p:cond delay="indefinite"/>
                      </p:stCondLst>
                      <p:childTnLst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98">
                                            <p:txEl>
                                              <p:p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98">
                                            <p:txEl>
                                              <p:p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2692440" y="1871280"/>
            <a:ext cx="6815160" cy="15152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en-US" sz="5400" spc="-1" strike="noStrike">
                <a:solidFill>
                  <a:srgbClr val="262626"/>
                </a:solidFill>
                <a:latin typeface="Garamond"/>
              </a:rPr>
              <a:t>Koniec prezentacji</a:t>
            </a:r>
            <a:endParaRPr b="0" lang="en-US" sz="54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26" name="TextShape 2"/>
          <p:cNvSpPr txBox="1"/>
          <p:nvPr/>
        </p:nvSpPr>
        <p:spPr>
          <a:xfrm>
            <a:off x="2692440" y="3657600"/>
            <a:ext cx="6815160" cy="1320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  <a:spcBef>
                <a:spcPts val="420"/>
              </a:spcBef>
              <a:spcAft>
                <a:spcPts val="601"/>
              </a:spcAft>
            </a:pPr>
            <a:r>
              <a:rPr b="0" lang="pl-PL" sz="2100" spc="-1" strike="noStrike">
                <a:solidFill>
                  <a:srgbClr val="000000"/>
                </a:solidFill>
                <a:latin typeface="Garamond"/>
              </a:rPr>
              <a:t>Dziękuję za uwagę.</a:t>
            </a:r>
            <a:endParaRPr b="0" lang="pl-PL" sz="2100" spc="-1" strike="noStrike">
              <a:latin typeface="Arial"/>
            </a:endParaRPr>
          </a:p>
        </p:txBody>
      </p:sp>
      <p:pic>
        <p:nvPicPr>
          <p:cNvPr id="127" name="Obraz 3" descr=""/>
          <p:cNvPicPr/>
          <p:nvPr/>
        </p:nvPicPr>
        <p:blipFill>
          <a:blip r:embed="rId1"/>
          <a:stretch/>
        </p:blipFill>
        <p:spPr>
          <a:xfrm>
            <a:off x="948600" y="4082040"/>
            <a:ext cx="2247480" cy="2028600"/>
          </a:xfrm>
          <a:prstGeom prst="rect">
            <a:avLst/>
          </a:prstGeom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  <p:pic>
        <p:nvPicPr>
          <p:cNvPr id="128" name="Obraz 4" descr=""/>
          <p:cNvPicPr/>
          <p:nvPr/>
        </p:nvPicPr>
        <p:blipFill>
          <a:blip r:embed="rId2"/>
          <a:stretch/>
        </p:blipFill>
        <p:spPr>
          <a:xfrm>
            <a:off x="9338400" y="528480"/>
            <a:ext cx="2142720" cy="2142720"/>
          </a:xfrm>
          <a:prstGeom prst="rect">
            <a:avLst/>
          </a:prstGeom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</p:spTree>
  </p:cSld>
  <p:transition spd="slow">
    <p:push dir="u"/>
  </p:transition>
  <p:timing>
    <p:tnLst>
      <p:par>
        <p:cTn id="194" dur="indefinite" restart="never" nodeType="tmRoot">
          <p:childTnLst>
            <p:seq>
              <p:cTn id="195" dur="indefinite" nodeType="mainSeq">
                <p:childTnLst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200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05" dur="1000"/>
                                        <p:tgtEl>
                                          <p:spTgt spid="126">
                                            <p:txEl>
                                              <p:pRg st="0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06" dur="1000" fill="hold"/>
                                        <p:tgtEl>
                                          <p:spTgt spid="126">
                                            <p:txEl>
                                              <p:p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7" dur="1000" fill="hold"/>
                                        <p:tgtEl>
                                          <p:spTgt spid="126">
                                            <p:txEl>
                                              <p:p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21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nodeType="clickEffect" fill="hold" presetClass="entr" presetID="2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 additive="repl">
                                        <p:cTn id="217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1293840" y="1388520"/>
            <a:ext cx="3718080" cy="13712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</a:rPr>
              <a:t>Bezpieczeństwo w ferie zimowe</a:t>
            </a:r>
            <a:endParaRPr b="0" lang="en-US" sz="2400" spc="-1" strike="noStrike">
              <a:solidFill>
                <a:srgbClr val="000000"/>
              </a:solidFill>
              <a:latin typeface="Garamond"/>
            </a:endParaRPr>
          </a:p>
        </p:txBody>
      </p:sp>
      <p:pic>
        <p:nvPicPr>
          <p:cNvPr id="100" name="Symbol zastępczy zawartości 4" descr=""/>
          <p:cNvPicPr/>
          <p:nvPr/>
        </p:nvPicPr>
        <p:blipFill>
          <a:blip r:embed="rId1"/>
          <a:stretch/>
        </p:blipFill>
        <p:spPr>
          <a:xfrm>
            <a:off x="5637960" y="2571120"/>
            <a:ext cx="3083040" cy="2579400"/>
          </a:xfrm>
          <a:prstGeom prst="rect">
            <a:avLst/>
          </a:prstGeom>
          <a:ln>
            <a:noFill/>
          </a:ln>
          <a:effectLst>
            <a:outerShdw algn="tl" blurRad="152400" dir="900000" dist="12000" kx="110000" ky="200000" rotWithShape="0" sy="9800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dir="t" rig="threeP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01" name="TextShape 2"/>
          <p:cNvSpPr txBox="1"/>
          <p:nvPr/>
        </p:nvSpPr>
        <p:spPr>
          <a:xfrm>
            <a:off x="1293840" y="3031200"/>
            <a:ext cx="3718080" cy="24379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</a:pPr>
            <a:r>
              <a:rPr b="0" lang="en-US" sz="1600" spc="-1" strike="noStrike">
                <a:solidFill>
                  <a:srgbClr val="262626"/>
                </a:solidFill>
                <a:latin typeface="Garamond"/>
              </a:rPr>
              <a:t>Ferie zimowe to czas odpoczynku i rozrywki, ale też czas, kiedy czyha na rozbrykane maluchy sporo niebezpieczeństw. Warto, by dzieci wiedziały, jak zadbać o zdrowie i bezpieczeństwo, ale też jak spędzić czas mądrze i z pożytkiem dla siebie.</a:t>
            </a:r>
            <a:endParaRPr b="0" lang="en-US" sz="16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  <p:timing>
    <p:tnLst>
      <p:par>
        <p:cTn id="18" dur="indefinite" restart="never" nodeType="tmRoot">
          <p:childTnLst>
            <p:seq>
              <p:cTn id="19" dur="indefinite" nodeType="mainSeq">
                <p:childTnLst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fill="hold" presetClass="entr" presetID="4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4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5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2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out">
                                      <p:cBhvr additive="repl">
                                        <p:cTn id="31" dur="2000"/>
                                        <p:tgtEl>
                                          <p:spTgt spid="101">
                                            <p:txEl>
                                              <p:pRg st="0" end="2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36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1293840" y="1388520"/>
            <a:ext cx="3718080" cy="13712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</a:rPr>
              <a:t>Bezpieczeństwo w czasie Sylwestra/Nowego Roku</a:t>
            </a:r>
            <a:endParaRPr b="0" lang="en-US" sz="2400" spc="-1" strike="noStrike">
              <a:solidFill>
                <a:srgbClr val="000000"/>
              </a:solidFill>
              <a:latin typeface="Garamond"/>
            </a:endParaRPr>
          </a:p>
        </p:txBody>
      </p:sp>
      <p:pic>
        <p:nvPicPr>
          <p:cNvPr id="103" name="Symbol zastępczy zawartości 4" descr=""/>
          <p:cNvPicPr/>
          <p:nvPr/>
        </p:nvPicPr>
        <p:blipFill>
          <a:blip r:embed="rId1"/>
          <a:stretch/>
        </p:blipFill>
        <p:spPr>
          <a:xfrm>
            <a:off x="6261120" y="1992960"/>
            <a:ext cx="2156040" cy="2166840"/>
          </a:xfrm>
          <a:prstGeom prst="rect">
            <a:avLst/>
          </a:prstGeom>
          <a:ln>
            <a:noFill/>
          </a:ln>
          <a:effectLst>
            <a:outerShdw algn="tl" blurRad="152400" dir="900000" dist="12000" kx="110000" ky="200000" rotWithShape="0" sy="9800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dir="t" rig="threeP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04" name="TextShape 2"/>
          <p:cNvSpPr txBox="1"/>
          <p:nvPr/>
        </p:nvSpPr>
        <p:spPr>
          <a:xfrm>
            <a:off x="1293840" y="3076560"/>
            <a:ext cx="3718080" cy="24379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</a:pPr>
            <a:r>
              <a:rPr b="0" lang="en-US" sz="1600" spc="-1" strike="noStrike">
                <a:solidFill>
                  <a:srgbClr val="262626"/>
                </a:solidFill>
                <a:latin typeface="Garamond"/>
              </a:rPr>
              <a:t>Bawiąc się fajerwerkami bierzesz odpowiedzialność za ewentualne szkody, które mogą spowodować poparzenie. Tylko osoby dorosłe mogą używać materiałów pirotechnicznych, </a:t>
            </a:r>
            <a:br/>
            <a:r>
              <a:rPr b="0" lang="en-US" sz="1600" spc="-1" strike="noStrike">
                <a:solidFill>
                  <a:srgbClr val="262626"/>
                </a:solidFill>
                <a:latin typeface="Garamond"/>
              </a:rPr>
              <a:t>ściśle stosując się do załączonych instrukcji. </a:t>
            </a:r>
            <a:endParaRPr b="0" lang="en-US" sz="1600" spc="-1" strike="noStrike">
              <a:solidFill>
                <a:srgbClr val="262626"/>
              </a:solidFill>
              <a:latin typeface="Garamond"/>
            </a:endParaRPr>
          </a:p>
          <a:p>
            <a:pPr algn="ctr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</a:pPr>
            <a:endParaRPr b="0" lang="en-US" sz="16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  <p:timing>
    <p:tnLst>
      <p:par>
        <p:cTn id="37" dur="indefinite" restart="never" nodeType="tmRoot">
          <p:childTnLst>
            <p:seq>
              <p:cTn id="38" dur="indefinite" nodeType="mainSeq">
                <p:childTnLst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43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2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out">
                                      <p:cBhvr additive="repl">
                                        <p:cTn id="48" dur="2000"/>
                                        <p:tgtEl>
                                          <p:spTgt spid="104">
                                            <p:txEl>
                                              <p:pRg st="0" end="2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53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1293840" y="1829520"/>
            <a:ext cx="3718080" cy="827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</a:rPr>
              <a:t>Bezpieczeństwo na lodzie</a:t>
            </a:r>
            <a:endParaRPr b="0" lang="en-US" sz="2400" spc="-1" strike="noStrike">
              <a:solidFill>
                <a:srgbClr val="000000"/>
              </a:solidFill>
              <a:latin typeface="Garamond"/>
            </a:endParaRPr>
          </a:p>
        </p:txBody>
      </p:sp>
      <p:pic>
        <p:nvPicPr>
          <p:cNvPr id="106" name="Symbol zastępczy zawartości 4" descr=""/>
          <p:cNvPicPr/>
          <p:nvPr/>
        </p:nvPicPr>
        <p:blipFill>
          <a:blip r:embed="rId1"/>
          <a:stretch/>
        </p:blipFill>
        <p:spPr>
          <a:xfrm>
            <a:off x="5418000" y="1312560"/>
            <a:ext cx="5470200" cy="4232520"/>
          </a:xfrm>
          <a:prstGeom prst="rect">
            <a:avLst/>
          </a:prstGeom>
          <a:ln>
            <a:noFill/>
          </a:ln>
          <a:effectLst>
            <a:outerShdw algn="tl" blurRad="152400" dir="900000" dist="12000" kx="110000" ky="200000" rotWithShape="0" sy="9800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dir="t" rig="threeP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07" name="TextShape 2"/>
          <p:cNvSpPr txBox="1"/>
          <p:nvPr/>
        </p:nvSpPr>
        <p:spPr>
          <a:xfrm>
            <a:off x="1293840" y="3076560"/>
            <a:ext cx="3718080" cy="2882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ctr">
              <a:lnSpc>
                <a:spcPct val="100000"/>
              </a:lnSpc>
              <a:spcBef>
                <a:spcPts val="1281"/>
              </a:spcBef>
              <a:spcAft>
                <a:spcPts val="601"/>
              </a:spcAft>
            </a:pPr>
            <a:r>
              <a:rPr b="0" lang="en-US" sz="6400" spc="-1" strike="noStrike">
                <a:solidFill>
                  <a:srgbClr val="262626"/>
                </a:solidFill>
                <a:latin typeface="Garamond"/>
              </a:rPr>
              <a:t>Zamarznięte stawy, jeziora i rzeki zawsze są niebezpieczne. Niefrasobliwość dorosłych oraz pozostawianie dzieci bez opieki, zbiera co roku śmiertelne żniwo. Mimo ostrzeżeń służb ratunkowych, co roku pod lodem ginie kilkanaście osób.  Jak aktywnie i bezpiecznie spędzać więc czas na świeżym powietrzu zimą?</a:t>
            </a:r>
            <a:br/>
            <a:br/>
            <a:r>
              <a:rPr b="0" lang="en-US" sz="6400" spc="-1" strike="noStrike">
                <a:solidFill>
                  <a:srgbClr val="262626"/>
                </a:solidFill>
                <a:latin typeface="Garamond"/>
              </a:rPr>
              <a:t>Jeśli masz chęć pojeździć na łyżwach, najbezpieczniej spędzisz czas na sztucznym lodowisku przygotowanym na przykład na boisku szkolnym. Nie zawsze jest to jednak możliwe.</a:t>
            </a:r>
            <a:endParaRPr b="0" lang="en-US" sz="6400" spc="-1" strike="noStrike">
              <a:solidFill>
                <a:srgbClr val="262626"/>
              </a:solidFill>
              <a:latin typeface="Garamond"/>
            </a:endParaRPr>
          </a:p>
          <a:p>
            <a:pPr algn="ctr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</a:pPr>
            <a:endParaRPr b="0" lang="en-US" sz="6400" spc="-1" strike="noStrike">
              <a:solidFill>
                <a:srgbClr val="262626"/>
              </a:solidFill>
              <a:latin typeface="Garamond"/>
            </a:endParaRPr>
          </a:p>
          <a:p>
            <a:pPr algn="ctr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</a:pPr>
            <a:endParaRPr b="0" lang="en-US" sz="6400" spc="-1" strike="noStrike">
              <a:solidFill>
                <a:srgbClr val="262626"/>
              </a:solidFill>
              <a:latin typeface="Garamond"/>
            </a:endParaRPr>
          </a:p>
          <a:p>
            <a:pPr algn="ctr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</a:pPr>
            <a:r>
              <a:rPr b="0" lang="en-US" sz="1600" spc="-1" strike="noStrike">
                <a:solidFill>
                  <a:srgbClr val="262626"/>
                </a:solidFill>
                <a:latin typeface="Garamond"/>
              </a:rPr>
              <a:t> </a:t>
            </a:r>
            <a:endParaRPr b="0" lang="en-US" sz="1600" spc="-1" strike="noStrike">
              <a:solidFill>
                <a:srgbClr val="262626"/>
              </a:solidFill>
              <a:latin typeface="Garamond"/>
            </a:endParaRPr>
          </a:p>
          <a:p>
            <a:pPr algn="ctr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</a:pPr>
            <a:endParaRPr b="0" lang="en-US" sz="1600" spc="-1" strike="noStrike">
              <a:solidFill>
                <a:srgbClr val="262626"/>
              </a:solidFill>
              <a:latin typeface="Garamond"/>
            </a:endParaRPr>
          </a:p>
          <a:p>
            <a:pPr algn="ctr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</a:pPr>
            <a:endParaRPr b="0" lang="en-US" sz="1600" spc="-1" strike="noStrike">
              <a:solidFill>
                <a:srgbClr val="262626"/>
              </a:solidFill>
              <a:latin typeface="Garamond"/>
            </a:endParaRPr>
          </a:p>
          <a:p>
            <a:pPr algn="ctr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</a:pPr>
            <a:endParaRPr b="0" lang="en-US" sz="1600" spc="-1" strike="noStrike">
              <a:solidFill>
                <a:srgbClr val="262626"/>
              </a:solidFill>
              <a:latin typeface="Garamond"/>
            </a:endParaRPr>
          </a:p>
          <a:p>
            <a:pPr algn="ctr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</a:pPr>
            <a:r>
              <a:rPr b="0" lang="en-US" sz="1600" spc="-1" strike="noStrike">
                <a:solidFill>
                  <a:srgbClr val="262626"/>
                </a:solidFill>
                <a:latin typeface="Garamond"/>
              </a:rPr>
              <a:t> </a:t>
            </a:r>
            <a:endParaRPr b="0" lang="en-US" sz="1600" spc="-1" strike="noStrike">
              <a:solidFill>
                <a:srgbClr val="262626"/>
              </a:solidFill>
              <a:latin typeface="Garamond"/>
            </a:endParaRPr>
          </a:p>
          <a:p>
            <a:pPr algn="ctr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</a:pPr>
            <a:endParaRPr b="0" lang="en-US" sz="1600" spc="-1" strike="noStrike">
              <a:solidFill>
                <a:srgbClr val="262626"/>
              </a:solidFill>
              <a:latin typeface="Garamond"/>
            </a:endParaRPr>
          </a:p>
          <a:p>
            <a:pPr algn="ctr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</a:pPr>
            <a:endParaRPr b="0" lang="en-US" sz="1600" spc="-1" strike="noStrike">
              <a:solidFill>
                <a:srgbClr val="262626"/>
              </a:solidFill>
              <a:latin typeface="Garamond"/>
            </a:endParaRPr>
          </a:p>
          <a:p>
            <a:pPr algn="ctr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</a:pPr>
            <a:endParaRPr b="0" lang="en-US" sz="1600" spc="-1" strike="noStrike">
              <a:solidFill>
                <a:srgbClr val="262626"/>
              </a:solidFill>
              <a:latin typeface="Garamond"/>
            </a:endParaRPr>
          </a:p>
          <a:p>
            <a:pPr algn="ctr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</a:pPr>
            <a:endParaRPr b="0" lang="en-US" sz="1600" spc="-1" strike="noStrike">
              <a:solidFill>
                <a:srgbClr val="262626"/>
              </a:solidFill>
              <a:latin typeface="Garamond"/>
            </a:endParaRPr>
          </a:p>
          <a:p>
            <a:pPr algn="ctr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</a:pPr>
            <a:endParaRPr b="0" lang="en-US" sz="16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  <mc:AlternateContent>
    <mc:Choice Requires="p14">
      <p:transition spd="slow">
        <p14:prism isInverted="true"/>
      </p:transition>
    </mc:Choice>
    <mc:Fallback>
      <p:transition spd="slow">
        <p:fade/>
      </p:transition>
    </mc:Fallback>
  </mc:AlternateContent>
  <p:timing>
    <p:tnLst>
      <p:par>
        <p:cTn id="54" dur="indefinite" restart="never" nodeType="tmRoot">
          <p:childTnLst>
            <p:seq>
              <p:cTn id="55" dur="indefinite" nodeType="mainSeq">
                <p:childTnLst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nodeType="click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6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4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5" dur="1000"/>
                                        <p:tgtEl>
                                          <p:spTgt spid="107">
                                            <p:txEl>
                                              <p:pRg st="0" end="47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6" dur="1000" fill="hold"/>
                                        <p:tgtEl>
                                          <p:spTgt spid="107">
                                            <p:txEl>
                                              <p:pRg st="0" end="47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7" dur="1000" fill="hold"/>
                                        <p:tgtEl>
                                          <p:spTgt spid="107">
                                            <p:txEl>
                                              <p:pRg st="0" end="47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out">
                                      <p:cBhvr additive="repl">
                                        <p:cTn id="72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1293840" y="1388520"/>
            <a:ext cx="3718080" cy="13712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</a:rPr>
              <a:t>Zawody na lodzie</a:t>
            </a:r>
            <a:endParaRPr b="0" lang="en-US" sz="2400" spc="-1" strike="noStrike">
              <a:solidFill>
                <a:srgbClr val="000000"/>
              </a:solidFill>
              <a:latin typeface="Garamond"/>
            </a:endParaRPr>
          </a:p>
        </p:txBody>
      </p:sp>
      <p:pic>
        <p:nvPicPr>
          <p:cNvPr id="109" name="Symbol zastępczy zawartości 4" descr=""/>
          <p:cNvPicPr/>
          <p:nvPr/>
        </p:nvPicPr>
        <p:blipFill>
          <a:blip r:embed="rId1"/>
          <a:stretch/>
        </p:blipFill>
        <p:spPr>
          <a:xfrm>
            <a:off x="7745400" y="3912840"/>
            <a:ext cx="2669400" cy="1738080"/>
          </a:xfrm>
          <a:prstGeom prst="rect">
            <a:avLst/>
          </a:prstGeom>
          <a:ln>
            <a:noFill/>
          </a:ln>
          <a:effectLst>
            <a:outerShdw algn="tl" blurRad="152400" dir="900000" dist="12000" kx="110000" ky="200000" rotWithShape="0" sy="9800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dir="t" rig="threeP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10" name="TextShape 2"/>
          <p:cNvSpPr txBox="1"/>
          <p:nvPr/>
        </p:nvSpPr>
        <p:spPr>
          <a:xfrm>
            <a:off x="1293840" y="3031200"/>
            <a:ext cx="3718080" cy="24379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</a:pPr>
            <a:r>
              <a:rPr b="0" lang="en-US" sz="1600" spc="-1" strike="noStrike">
                <a:solidFill>
                  <a:srgbClr val="262626"/>
                </a:solidFill>
                <a:latin typeface="Garamond"/>
              </a:rPr>
              <a:t>Gdy lód jest bardzo gruby są odbywane zawody. Regaty, wyścigi motocyklowe.</a:t>
            </a:r>
            <a:endParaRPr b="0" lang="en-US" sz="1600" spc="-1" strike="noStrike">
              <a:solidFill>
                <a:srgbClr val="262626"/>
              </a:solidFill>
              <a:latin typeface="Garamond"/>
            </a:endParaRPr>
          </a:p>
        </p:txBody>
      </p:sp>
      <p:pic>
        <p:nvPicPr>
          <p:cNvPr id="111" name="Obraz 6" descr=""/>
          <p:cNvPicPr/>
          <p:nvPr/>
        </p:nvPicPr>
        <p:blipFill>
          <a:blip r:embed="rId2"/>
          <a:stretch/>
        </p:blipFill>
        <p:spPr>
          <a:xfrm>
            <a:off x="6727680" y="1388520"/>
            <a:ext cx="2781000" cy="2014920"/>
          </a:xfrm>
          <a:prstGeom prst="rect">
            <a:avLst/>
          </a:prstGeom>
          <a:ln>
            <a:noFill/>
          </a:ln>
          <a:effectLst>
            <a:outerShdw algn="tl" blurRad="152400" dir="900000" dist="12000" kx="110000" ky="200000" rotWithShape="0" sy="9800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dir="t" rig="threeP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timing>
    <p:tnLst>
      <p:par>
        <p:cTn id="73" dur="indefinite" restart="never" nodeType="tmRoot">
          <p:childTnLst>
            <p:seq>
              <p:cTn id="74" dur="indefinite" nodeType="mainSeq">
                <p:childTnLst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nodeType="clickEffect" fill="hold" presetClass="entr" presetID="4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9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0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1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6" dur="500" fill="hold"/>
                                        <p:tgtEl>
                                          <p:spTgt spid="110">
                                            <p:txEl>
                                              <p:pRg st="0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7" dur="500" fill="hold"/>
                                        <p:tgtEl>
                                          <p:spTgt spid="110">
                                            <p:txEl>
                                              <p:pRg st="0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92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nodeType="clickEffect" fill="hold" presetClass="entr" presetID="2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 additive="repl">
                                        <p:cTn id="97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1293840" y="1388520"/>
            <a:ext cx="3718080" cy="13712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</a:rPr>
              <a:t>Bezpieczne saneczkowanie</a:t>
            </a:r>
            <a:endParaRPr b="0" lang="en-US" sz="2400" spc="-1" strike="noStrike">
              <a:solidFill>
                <a:srgbClr val="000000"/>
              </a:solidFill>
              <a:latin typeface="Garamond"/>
            </a:endParaRPr>
          </a:p>
        </p:txBody>
      </p:sp>
      <p:pic>
        <p:nvPicPr>
          <p:cNvPr id="113" name="Symbol zastępczy zawartości 5" descr=""/>
          <p:cNvPicPr/>
          <p:nvPr/>
        </p:nvPicPr>
        <p:blipFill>
          <a:blip r:embed="rId1"/>
          <a:stretch/>
        </p:blipFill>
        <p:spPr>
          <a:xfrm>
            <a:off x="6408720" y="1202760"/>
            <a:ext cx="2628720" cy="1742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4" name="TextShape 2"/>
          <p:cNvSpPr txBox="1"/>
          <p:nvPr/>
        </p:nvSpPr>
        <p:spPr>
          <a:xfrm>
            <a:off x="1293840" y="3063240"/>
            <a:ext cx="3718080" cy="24379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</a:pPr>
            <a:r>
              <a:rPr b="0" lang="en-US" sz="1600" spc="-1" strike="noStrike">
                <a:solidFill>
                  <a:srgbClr val="262626"/>
                </a:solidFill>
                <a:latin typeface="Garamond"/>
              </a:rPr>
              <a:t>Gdy widzimy fajną górkę a w pobliżu jest ulica to nie próbuj zjeżdżać tylko szukaj szybko inną górkę.</a:t>
            </a:r>
            <a:endParaRPr b="0" lang="en-US" sz="1600" spc="-1" strike="noStrike">
              <a:solidFill>
                <a:srgbClr val="262626"/>
              </a:solidFill>
              <a:latin typeface="Garamond"/>
            </a:endParaRPr>
          </a:p>
        </p:txBody>
      </p:sp>
      <p:pic>
        <p:nvPicPr>
          <p:cNvPr id="115" name="Obraz 4" descr=""/>
          <p:cNvPicPr/>
          <p:nvPr/>
        </p:nvPicPr>
        <p:blipFill>
          <a:blip r:embed="rId2"/>
          <a:stretch/>
        </p:blipFill>
        <p:spPr>
          <a:xfrm>
            <a:off x="7271640" y="3912480"/>
            <a:ext cx="2704680" cy="1685520"/>
          </a:xfrm>
          <a:prstGeom prst="rect">
            <a:avLst/>
          </a:prstGeom>
          <a:ln>
            <a:noFill/>
          </a:ln>
          <a:effectLst>
            <a:outerShdw algn="tl" blurRad="152400" dir="900000" dist="12000" kx="110000" ky="200000" rotWithShape="0" sy="9800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dir="t" rig="threeP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6" name="Obraz 6" descr=""/>
          <p:cNvPicPr/>
          <p:nvPr/>
        </p:nvPicPr>
        <p:blipFill>
          <a:blip r:embed="rId3"/>
          <a:stretch/>
        </p:blipFill>
        <p:spPr>
          <a:xfrm>
            <a:off x="9289080" y="1202760"/>
            <a:ext cx="2133360" cy="2142720"/>
          </a:xfrm>
          <a:prstGeom prst="rect">
            <a:avLst/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prst="relaxedInset" w="381000" h="114300"/>
            <a:contourClr>
              <a:srgbClr val="969696"/>
            </a:contourClr>
          </a:sp3d>
        </p:spPr>
      </p:pic>
    </p:spTree>
  </p:cSld>
  <p:timing>
    <p:tnLst>
      <p:par>
        <p:cTn id="98" dur="indefinite" restart="never" nodeType="tmRoot">
          <p:childTnLst>
            <p:seq>
              <p:cTn id="99" dur="indefinite" nodeType="mainSeq">
                <p:childTnLst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nodeType="clickEffect" fill="hold" presetClass="entr" presetID="4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4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05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6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10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id="111" dur="500"/>
                                        <p:tgtEl>
                                          <p:spTgt spid="114">
                                            <p:txEl>
                                              <p:pRg st="0" end="10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out">
                                      <p:cBhvr additive="repl">
                                        <p:cTn id="116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id="12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126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1293840" y="1388520"/>
            <a:ext cx="3718080" cy="13712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</a:rPr>
              <a:t>Zawody bobslej</a:t>
            </a:r>
            <a:br/>
            <a:r>
              <a:rPr b="0" lang="en-US" sz="2400" spc="-1" strike="noStrike">
                <a:solidFill>
                  <a:srgbClr val="262626"/>
                </a:solidFill>
                <a:latin typeface="Garamond"/>
              </a:rPr>
              <a:t>ciekawostki</a:t>
            </a:r>
            <a:endParaRPr b="0" lang="en-US" sz="2400" spc="-1" strike="noStrike">
              <a:solidFill>
                <a:srgbClr val="000000"/>
              </a:solidFill>
              <a:latin typeface="Garamond"/>
            </a:endParaRPr>
          </a:p>
        </p:txBody>
      </p:sp>
      <p:pic>
        <p:nvPicPr>
          <p:cNvPr id="118" name="Symbol zastępczy zawartości 4" descr=""/>
          <p:cNvPicPr/>
          <p:nvPr/>
        </p:nvPicPr>
        <p:blipFill>
          <a:blip r:embed="rId1"/>
          <a:stretch/>
        </p:blipFill>
        <p:spPr>
          <a:xfrm>
            <a:off x="1919520" y="3293640"/>
            <a:ext cx="2466720" cy="1847520"/>
          </a:xfrm>
          <a:prstGeom prst="rect">
            <a:avLst/>
          </a:prstGeom>
          <a:ln w="190440">
            <a:solidFill>
              <a:srgbClr val="ffffff"/>
            </a:solidFill>
            <a:miter/>
          </a:ln>
          <a:effectLst>
            <a:outerShdw algn="tl" blurRad="65000" dir="12900000" dist="50800" kx="195000" ky="145000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dir="t" rig="twoP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19" name="TextShape 2"/>
          <p:cNvSpPr txBox="1"/>
          <p:nvPr/>
        </p:nvSpPr>
        <p:spPr>
          <a:xfrm>
            <a:off x="6715800" y="855000"/>
            <a:ext cx="3718080" cy="2437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ctr">
              <a:lnSpc>
                <a:spcPct val="100000"/>
              </a:lnSpc>
              <a:spcBef>
                <a:spcPts val="961"/>
              </a:spcBef>
              <a:spcAft>
                <a:spcPts val="601"/>
              </a:spcAft>
            </a:pPr>
            <a:r>
              <a:rPr b="0" lang="en-US" sz="4800" spc="-1" strike="noStrike">
                <a:solidFill>
                  <a:srgbClr val="262626"/>
                </a:solidFill>
                <a:latin typeface="Garamond"/>
              </a:rPr>
              <a:t>Przed </a:t>
            </a:r>
            <a:r>
              <a:rPr b="0" lang="en-US" sz="4800" spc="-1" strike="noStrike" u="sng">
                <a:solidFill>
                  <a:srgbClr val="e08e3b"/>
                </a:solidFill>
                <a:uFillTx/>
                <a:latin typeface="Garamond"/>
                <a:hlinkClick r:id="rId2"/>
              </a:rPr>
              <a:t>II wojną światową</a:t>
            </a:r>
            <a:r>
              <a:rPr b="0" lang="en-US" sz="4800" spc="-1" strike="noStrike">
                <a:solidFill>
                  <a:srgbClr val="262626"/>
                </a:solidFill>
                <a:latin typeface="Garamond"/>
              </a:rPr>
              <a:t> istniał tor bobslejowy w </a:t>
            </a:r>
            <a:r>
              <a:rPr b="0" lang="en-US" sz="4800" spc="-1" strike="noStrike" u="sng">
                <a:solidFill>
                  <a:srgbClr val="e08e3b"/>
                </a:solidFill>
                <a:uFillTx/>
                <a:latin typeface="Garamond"/>
                <a:hlinkClick r:id="rId3"/>
              </a:rPr>
              <a:t>Szklarskiej Porębie</a:t>
            </a:r>
            <a:r>
              <a:rPr b="0" lang="en-US" sz="4800" spc="-1" strike="noStrike">
                <a:solidFill>
                  <a:srgbClr val="262626"/>
                </a:solidFill>
                <a:latin typeface="Garamond"/>
              </a:rPr>
              <a:t>. Został wybudowany w latach 1925-1926 na północnym stoku góry Przedział. Długość toru wynosiła 2100 m. Jazda na nim wymagała dużych umiejętności, gdyż był bardzo trudny technicznie. Miał siedem zakrętów z podniesionymi na krzywiznach ścianami. Nowością konstrukcyjną i techniczną był S-skręt, pierwszy tego typu w Europie, zakręt górny o promieniu 12 m, a dolny o promieniu 11 m. Ze względów bezpieczeństwa na każdym z zakrętów znajdowało się stanowisko obserwacyjne wyposażone w telefon.</a:t>
            </a:r>
            <a:endParaRPr b="0" lang="en-US" sz="4800" spc="-1" strike="noStrike">
              <a:solidFill>
                <a:srgbClr val="262626"/>
              </a:solidFill>
              <a:latin typeface="Garamond"/>
            </a:endParaRPr>
          </a:p>
          <a:p>
            <a:pPr algn="ctr">
              <a:lnSpc>
                <a:spcPct val="100000"/>
              </a:lnSpc>
              <a:spcBef>
                <a:spcPts val="961"/>
              </a:spcBef>
              <a:spcAft>
                <a:spcPts val="601"/>
              </a:spcAft>
            </a:pPr>
            <a:r>
              <a:rPr b="0" lang="en-US" sz="4800" spc="-1" strike="noStrike">
                <a:solidFill>
                  <a:srgbClr val="262626"/>
                </a:solidFill>
                <a:latin typeface="Garamond"/>
              </a:rPr>
              <a:t>Wzdłuż toru położona została sieć wodociągowa aby tor miał właściwe oblodzenie. Sieć była zasilana z własnego ujęcia i dysponowała dziesięcioma hydrantami. Dla wygody zawodników wybudowano w pobliżu wyciąg elektryczny, na ramowych podporach, o długości 1200 m, który co 2 minuty wciągał bobslej razem z załogą. Mógł on także obsługiwać narciarzy. Uroczyste otwarcie toru miało miejsce na Boże Narodzenie 1925 r. i od razu uznano go za największy i najpiękniejszy tego typu obiekt na świecie.</a:t>
            </a:r>
            <a:endParaRPr b="0" lang="en-US" sz="4800" spc="-1" strike="noStrike">
              <a:solidFill>
                <a:srgbClr val="262626"/>
              </a:solidFill>
              <a:latin typeface="Garamond"/>
            </a:endParaRPr>
          </a:p>
          <a:p>
            <a:pPr algn="ctr">
              <a:lnSpc>
                <a:spcPct val="100000"/>
              </a:lnSpc>
              <a:spcBef>
                <a:spcPts val="961"/>
              </a:spcBef>
              <a:spcAft>
                <a:spcPts val="601"/>
              </a:spcAft>
            </a:pPr>
            <a:r>
              <a:rPr b="0" lang="en-US" sz="4800" spc="-1" strike="noStrike">
                <a:solidFill>
                  <a:srgbClr val="262626"/>
                </a:solidFill>
                <a:latin typeface="Garamond"/>
              </a:rPr>
              <a:t>W 1932 r. na torze rozegrane zostały mistrzostwa świata w bobslejowych dwójkach. Podobno projekt tego obiektu stał się wzorem dla olimpijskiego toru bobslejowego w amerykańskim Lake Placid oraz toru w Japonii.</a:t>
            </a:r>
            <a:endParaRPr b="0" lang="en-US" sz="4800" spc="-1" strike="noStrike">
              <a:solidFill>
                <a:srgbClr val="262626"/>
              </a:solidFill>
              <a:latin typeface="Garamond"/>
            </a:endParaRPr>
          </a:p>
          <a:p>
            <a:pPr algn="ctr">
              <a:lnSpc>
                <a:spcPct val="100000"/>
              </a:lnSpc>
              <a:spcBef>
                <a:spcPts val="961"/>
              </a:spcBef>
              <a:spcAft>
                <a:spcPts val="601"/>
              </a:spcAft>
            </a:pPr>
            <a:r>
              <a:rPr b="0" lang="en-US" sz="4800" spc="-1" strike="noStrike">
                <a:solidFill>
                  <a:srgbClr val="262626"/>
                </a:solidFill>
                <a:latin typeface="Garamond"/>
              </a:rPr>
              <a:t>Po II wojnie światowej przestał być wykorzystywany i podzielił losy całej poniemieckiej infrastruktury sportowej Szklarskiej Poręby. Stopniowo zamieniał się w ruinę i w końcu przestał istnieć. W latach pięćdziesiątych i sześćdziesiątych dawnym torem bobslejowym prowadziła nartostrada Filutek.</a:t>
            </a:r>
            <a:endParaRPr b="0" lang="en-US" sz="4800" spc="-1" strike="noStrike">
              <a:solidFill>
                <a:srgbClr val="262626"/>
              </a:solidFill>
              <a:latin typeface="Garamond"/>
            </a:endParaRPr>
          </a:p>
          <a:p>
            <a:pPr algn="ctr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</a:pPr>
            <a:endParaRPr b="0" lang="en-US" sz="48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  <p:timing>
    <p:tnLst>
      <p:par>
        <p:cTn id="127" dur="indefinite" restart="never" nodeType="tmRoot">
          <p:childTnLst>
            <p:seq>
              <p:cTn id="128" dur="indefinite" nodeType="mainSeq">
                <p:childTnLst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133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nodeType="click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5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55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39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55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0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55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1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55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2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55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3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55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nodeType="with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558" end="10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1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558" end="105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47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558" end="105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8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558" end="105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9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558" end="105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0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558" end="105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1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558" end="105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nodeType="with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050" end="12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1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050" end="126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5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050" end="126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6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050" end="126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7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050" end="126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8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050" end="126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9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050" end="126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nodeType="with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260" end="15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1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260" end="155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63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260" end="155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4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260" end="155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5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260" end="155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6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260" end="155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7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260" end="155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172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1293840" y="1388520"/>
            <a:ext cx="3718080" cy="13712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</a:rPr>
              <a:t>Wierszyki o bezpiecznych feriach</a:t>
            </a:r>
            <a:endParaRPr b="0" lang="en-US" sz="24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21" name="TextShape 2"/>
          <p:cNvSpPr txBox="1"/>
          <p:nvPr/>
        </p:nvSpPr>
        <p:spPr>
          <a:xfrm>
            <a:off x="5418720" y="982080"/>
            <a:ext cx="5469120" cy="48934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22" name="TextShape 3"/>
          <p:cNvSpPr txBox="1"/>
          <p:nvPr/>
        </p:nvSpPr>
        <p:spPr>
          <a:xfrm>
            <a:off x="1293840" y="3031200"/>
            <a:ext cx="3718080" cy="2437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ctr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</a:pPr>
            <a:r>
              <a:rPr b="0" lang="en-US" sz="1600" spc="-1" strike="noStrike">
                <a:solidFill>
                  <a:srgbClr val="262626"/>
                </a:solidFill>
                <a:latin typeface="Garamond"/>
              </a:rPr>
              <a:t>My się zimy nie boimy</a:t>
            </a:r>
            <a:br/>
            <a:r>
              <a:rPr b="0" lang="en-US" sz="1600" spc="-1" strike="noStrike">
                <a:solidFill>
                  <a:srgbClr val="262626"/>
                </a:solidFill>
                <a:latin typeface="Garamond"/>
              </a:rPr>
              <a:t>bezpiecznie ferie spędzimy</a:t>
            </a:r>
            <a:br/>
            <a:r>
              <a:rPr b="0" lang="en-US" sz="1600" spc="-1" strike="noStrike">
                <a:solidFill>
                  <a:srgbClr val="262626"/>
                </a:solidFill>
                <a:latin typeface="Garamond"/>
              </a:rPr>
              <a:t>Ciepło ubierać się będziemy</a:t>
            </a:r>
            <a:br/>
            <a:r>
              <a:rPr b="0" lang="en-US" sz="1600" spc="-1" strike="noStrike">
                <a:solidFill>
                  <a:srgbClr val="262626"/>
                </a:solidFill>
                <a:latin typeface="Garamond"/>
              </a:rPr>
              <a:t>i na pewno nie zachorujemy.</a:t>
            </a:r>
            <a:br/>
            <a:br/>
            <a:r>
              <a:rPr b="0" lang="en-US" sz="1600" spc="-1" strike="noStrike">
                <a:solidFill>
                  <a:srgbClr val="262626"/>
                </a:solidFill>
                <a:latin typeface="Garamond"/>
              </a:rPr>
              <a:t>Ostrożni na łyżwach i na sankach </a:t>
            </a:r>
            <a:br/>
            <a:r>
              <a:rPr b="0" lang="en-US" sz="1600" spc="-1" strike="noStrike">
                <a:solidFill>
                  <a:srgbClr val="262626"/>
                </a:solidFill>
                <a:latin typeface="Garamond"/>
              </a:rPr>
              <a:t>ulepimy niejednego bałwanka</a:t>
            </a:r>
            <a:br/>
            <a:r>
              <a:rPr b="0" lang="en-US" sz="1600" spc="-1" strike="noStrike">
                <a:solidFill>
                  <a:srgbClr val="262626"/>
                </a:solidFill>
                <a:latin typeface="Garamond"/>
              </a:rPr>
              <a:t>Na jezioro skute lodem nie wchodzimy</a:t>
            </a:r>
            <a:br/>
            <a:r>
              <a:rPr b="0" lang="en-US" sz="1600" spc="-1" strike="noStrike">
                <a:solidFill>
                  <a:srgbClr val="262626"/>
                </a:solidFill>
                <a:latin typeface="Garamond"/>
              </a:rPr>
              <a:t>po śliskich chodnikach ostrożnie chodzimy.</a:t>
            </a:r>
            <a:br/>
            <a:br/>
            <a:r>
              <a:rPr b="0" lang="en-US" sz="1600" spc="-1" strike="noStrike">
                <a:solidFill>
                  <a:srgbClr val="262626"/>
                </a:solidFill>
                <a:latin typeface="Garamond"/>
              </a:rPr>
              <a:t>Posłuszni dorosłym będziemy </a:t>
            </a:r>
            <a:br/>
            <a:r>
              <a:rPr b="0" lang="en-US" sz="1600" spc="-1" strike="noStrike">
                <a:solidFill>
                  <a:srgbClr val="262626"/>
                </a:solidFill>
                <a:latin typeface="Garamond"/>
              </a:rPr>
              <a:t>bez ich zgody nigdzie nie pojedziemy.</a:t>
            </a:r>
            <a:endParaRPr b="0" lang="en-US" sz="16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  <mc:AlternateContent>
    <mc:Choice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73" dur="indefinite" restart="never" nodeType="tmRoot">
          <p:childTnLst>
            <p:seq>
              <p:cTn id="174" dur="indefinite" nodeType="mainSeq">
                <p:childTnLst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179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3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184" dur="500"/>
                                        <p:tgtEl>
                                          <p:spTgt spid="122">
                                            <p:txEl>
                                              <p:pRg st="0" end="3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1293840" y="1388520"/>
            <a:ext cx="3718080" cy="13712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24" name="TextShape 2"/>
          <p:cNvSpPr txBox="1"/>
          <p:nvPr/>
        </p:nvSpPr>
        <p:spPr>
          <a:xfrm>
            <a:off x="6382080" y="855000"/>
            <a:ext cx="3718080" cy="24379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</a:pPr>
            <a:r>
              <a:rPr b="0" lang="en-US" sz="1400" spc="-1" strike="noStrike">
                <a:solidFill>
                  <a:srgbClr val="262626"/>
                </a:solidFill>
                <a:latin typeface="Garamond"/>
              </a:rPr>
              <a:t>Hurra! Zimowe ferie rozpoczynamy;</a:t>
            </a:r>
            <a:br/>
            <a:r>
              <a:rPr b="0" lang="en-US" sz="1400" spc="-1" strike="noStrike">
                <a:solidFill>
                  <a:srgbClr val="262626"/>
                </a:solidFill>
                <a:latin typeface="Garamond"/>
              </a:rPr>
              <a:t>dwa tygodnie wolności od lekcji mamy,</a:t>
            </a:r>
            <a:br/>
            <a:r>
              <a:rPr b="0" lang="en-US" sz="1400" spc="-1" strike="noStrike">
                <a:solidFill>
                  <a:srgbClr val="262626"/>
                </a:solidFill>
                <a:latin typeface="Garamond"/>
              </a:rPr>
              <a:t>Śnieg dziś na dworze cały dzień pada</a:t>
            </a:r>
            <a:br/>
            <a:r>
              <a:rPr b="0" lang="en-US" sz="1400" spc="-1" strike="noStrike">
                <a:solidFill>
                  <a:srgbClr val="262626"/>
                </a:solidFill>
                <a:latin typeface="Garamond"/>
              </a:rPr>
              <a:t>wspaniałe ferie zapowiada.</a:t>
            </a:r>
            <a:br/>
            <a:r>
              <a:rPr b="0" lang="en-US" sz="1400" spc="-1" strike="noStrike">
                <a:solidFill>
                  <a:srgbClr val="262626"/>
                </a:solidFill>
                <a:latin typeface="Garamond"/>
              </a:rPr>
              <a:t>Ach, jakże dużo śniegu napadało,</a:t>
            </a:r>
            <a:br/>
            <a:r>
              <a:rPr b="0" lang="en-US" sz="1400" spc="-1" strike="noStrike">
                <a:solidFill>
                  <a:srgbClr val="262626"/>
                </a:solidFill>
                <a:latin typeface="Garamond"/>
              </a:rPr>
              <a:t>Fajnie się będzie ze stoku zjeżdżało.</a:t>
            </a:r>
            <a:br/>
            <a:r>
              <a:rPr b="0" lang="en-US" sz="1400" spc="-1" strike="noStrike">
                <a:solidFill>
                  <a:srgbClr val="262626"/>
                </a:solidFill>
                <a:latin typeface="Garamond"/>
              </a:rPr>
              <a:t>Nie zjeżdżaj z tego stoku !! jest blisko drogi </a:t>
            </a:r>
            <a:br/>
            <a:r>
              <a:rPr b="0" lang="en-US" sz="1400" spc="-1" strike="noStrike">
                <a:solidFill>
                  <a:srgbClr val="262626"/>
                </a:solidFill>
                <a:latin typeface="Garamond"/>
              </a:rPr>
              <a:t>nie wyjeżdżaj na ruchliwą jezdnię !!!</a:t>
            </a:r>
            <a:br/>
            <a:r>
              <a:rPr b="0" lang="en-US" sz="1400" spc="-1" strike="noStrike">
                <a:solidFill>
                  <a:srgbClr val="262626"/>
                </a:solidFill>
                <a:latin typeface="Garamond"/>
              </a:rPr>
              <a:t>kusisz los, hamuj!!! z losem igrasz</a:t>
            </a:r>
            <a:br/>
            <a:r>
              <a:rPr b="0" lang="en-US" sz="1400" spc="-1" strike="noStrike">
                <a:solidFill>
                  <a:srgbClr val="262626"/>
                </a:solidFill>
                <a:latin typeface="Garamond"/>
              </a:rPr>
              <a:t>Uważaj , z samochodem nie wygrasz.</a:t>
            </a:r>
            <a:br/>
            <a:r>
              <a:rPr b="0" lang="en-US" sz="1400" spc="-1" strike="noStrike">
                <a:solidFill>
                  <a:srgbClr val="262626"/>
                </a:solidFill>
                <a:latin typeface="Garamond"/>
              </a:rPr>
              <a:t>Chodźmy więc na łyżwy , mroźno ,lód pokrył jezioro, </a:t>
            </a:r>
            <a:br/>
            <a:r>
              <a:rPr b="0" lang="en-US" sz="1400" spc="-1" strike="noStrike">
                <a:solidFill>
                  <a:srgbClr val="262626"/>
                </a:solidFill>
                <a:latin typeface="Garamond"/>
              </a:rPr>
              <a:t>będzie wielka frajda , pełno śmiechu , dzieci sporo</a:t>
            </a:r>
            <a:br/>
            <a:r>
              <a:rPr b="0" lang="en-US" sz="1400" spc="-1" strike="noStrike">
                <a:solidFill>
                  <a:srgbClr val="262626"/>
                </a:solidFill>
                <a:latin typeface="Garamond"/>
              </a:rPr>
              <a:t>Trzeszczy lód, skrzypi , jeszcze trzy piruety</a:t>
            </a:r>
            <a:br/>
            <a:r>
              <a:rPr b="0" lang="en-US" sz="1400" spc="-1" strike="noStrike">
                <a:solidFill>
                  <a:srgbClr val="262626"/>
                </a:solidFill>
                <a:latin typeface="Garamond"/>
              </a:rPr>
              <a:t>Uwaga!! utopisz się , to głębokie jezioro , O , rety!!!</a:t>
            </a:r>
            <a:br/>
            <a:r>
              <a:rPr b="0" lang="en-US" sz="1400" spc="-1" strike="noStrike">
                <a:solidFill>
                  <a:srgbClr val="262626"/>
                </a:solidFill>
                <a:latin typeface="Garamond"/>
              </a:rPr>
              <a:t>Szczęśliwie się skończyło, przyjechała straż , ale było widowisko</a:t>
            </a:r>
            <a:br/>
            <a:r>
              <a:rPr b="0" lang="en-US" sz="1400" spc="-1" strike="noStrike">
                <a:solidFill>
                  <a:srgbClr val="262626"/>
                </a:solidFill>
                <a:latin typeface="Garamond"/>
              </a:rPr>
              <a:t>Chodźmy lepiej pobawić się na bezpieczne szkolne lodowisko</a:t>
            </a:r>
            <a:br/>
            <a:r>
              <a:rPr b="0" lang="en-US" sz="1400" spc="-1" strike="noStrike">
                <a:solidFill>
                  <a:srgbClr val="262626"/>
                </a:solidFill>
                <a:latin typeface="Garamond"/>
              </a:rPr>
              <a:t>Ferie to czas szaleństwa na śniegu , czas zabawy - czas wesoły.</a:t>
            </a:r>
            <a:br/>
            <a:r>
              <a:rPr b="0" lang="en-US" sz="1400" spc="-1" strike="noStrike">
                <a:solidFill>
                  <a:srgbClr val="262626"/>
                </a:solidFill>
                <a:latin typeface="Garamond"/>
              </a:rPr>
              <a:t>Pamiętaj jednak o swoim bezpieczeństwie, aby szczęśliwie wrócić po feriach do szkoły </a:t>
            </a:r>
            <a:endParaRPr b="0" lang="en-US" sz="1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  <p:timing>
    <p:tnLst>
      <p:par>
        <p:cTn id="185" dur="indefinite" restart="never" nodeType="tmRoot">
          <p:childTnLst>
            <p:seq>
              <p:cTn id="186" dur="indefinite" nodeType="mainSeq">
                <p:childTnLst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nodeType="clickEffect" fill="hold" presetClass="entr" presetID="4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8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1" dur="2000"/>
                                        <p:tgtEl>
                                          <p:spTgt spid="124">
                                            <p:txEl>
                                              <p:pRg st="0" end="8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92" dur="2000" fill="hold"/>
                                        <p:tgtEl>
                                          <p:spTgt spid="124">
                                            <p:txEl>
                                              <p:pRg st="0" end="84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3" dur="2000" fill="hold"/>
                                        <p:tgtEl>
                                          <p:spTgt spid="124">
                                            <p:txEl>
                                              <p:pRg st="0" end="84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000000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89</TotalTime>
  <Application>LibreOffice/5.4.4.2$Windows_x86 LibreOffice_project/2524958677847fb3bb44820e40380acbe820f960</Application>
  <Words>207</Words>
  <Paragraphs>32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2018-01-04T06:33:12Z</dcterms:created>
  <dc:creator>uczen13</dc:creator>
  <dc:description/>
  <dc:language>pl-PL</dc:language>
  <cp:lastModifiedBy/>
  <dcterms:modified xsi:type="dcterms:W3CDTF">2018-02-12T19:11:19Z</dcterms:modified>
  <cp:revision>11</cp:revision>
  <dc:subject/>
  <dc:title>Bezpieczna zima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1</vt:i4>
  </property>
  <property fmtid="{D5CDD505-2E9C-101B-9397-08002B2CF9AE}" pid="7" name="Notes">
    <vt:i4>0</vt:i4>
  </property>
  <property fmtid="{D5CDD505-2E9C-101B-9397-08002B2CF9AE}" pid="8" name="PresentationFormat">
    <vt:lpwstr>Panoramiczny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10</vt:i4>
  </property>
</Properties>
</file>