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9.png" ContentType="image/png"/>
  <Override PartName="/ppt/media/image7.jpeg" ContentType="image/jpeg"/>
  <Override PartName="/ppt/media/image28.jpeg" ContentType="image/jpe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8.png" ContentType="image/png"/>
  <Override PartName="/ppt/media/image29.jpeg" ContentType="image/jpe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29" name="PlaceHolder 2"/>
          <p:cNvSpPr>
            <a:spLocks noGrp="1"/>
          </p:cNvSpPr>
          <p:nvPr>
            <p:ph type="body"/>
          </p:nvPr>
        </p:nvSpPr>
        <p:spPr>
          <a:xfrm>
            <a:off x="685800" y="219456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0" name="PlaceHolder 3"/>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32"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3"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4" name="PlaceHolder 4"/>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5" name="PlaceHolder 5"/>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37" name="PlaceHolder 2"/>
          <p:cNvSpPr>
            <a:spLocks noGrp="1"/>
          </p:cNvSpPr>
          <p:nvPr>
            <p:ph type="body"/>
          </p:nvPr>
        </p:nvSpPr>
        <p:spPr>
          <a:xfrm>
            <a:off x="68580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8" name="PlaceHolder 3"/>
          <p:cNvSpPr>
            <a:spLocks noGrp="1"/>
          </p:cNvSpPr>
          <p:nvPr>
            <p:ph type="body"/>
          </p:nvPr>
        </p:nvSpPr>
        <p:spPr>
          <a:xfrm>
            <a:off x="434412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39" name="PlaceHolder 4"/>
          <p:cNvSpPr>
            <a:spLocks noGrp="1"/>
          </p:cNvSpPr>
          <p:nvPr>
            <p:ph type="body"/>
          </p:nvPr>
        </p:nvSpPr>
        <p:spPr>
          <a:xfrm>
            <a:off x="800244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40" name="PlaceHolder 5"/>
          <p:cNvSpPr>
            <a:spLocks noGrp="1"/>
          </p:cNvSpPr>
          <p:nvPr>
            <p:ph type="body"/>
          </p:nvPr>
        </p:nvSpPr>
        <p:spPr>
          <a:xfrm>
            <a:off x="800244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41" name="PlaceHolder 6"/>
          <p:cNvSpPr>
            <a:spLocks noGrp="1"/>
          </p:cNvSpPr>
          <p:nvPr>
            <p:ph type="body"/>
          </p:nvPr>
        </p:nvSpPr>
        <p:spPr>
          <a:xfrm>
            <a:off x="434412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42" name="PlaceHolder 7"/>
          <p:cNvSpPr>
            <a:spLocks noGrp="1"/>
          </p:cNvSpPr>
          <p:nvPr>
            <p:ph type="body"/>
          </p:nvPr>
        </p:nvSpPr>
        <p:spPr>
          <a:xfrm>
            <a:off x="68580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50" name="PlaceHolder 2"/>
          <p:cNvSpPr>
            <a:spLocks noGrp="1"/>
          </p:cNvSpPr>
          <p:nvPr>
            <p:ph type="subTitle"/>
          </p:nvPr>
        </p:nvSpPr>
        <p:spPr>
          <a:xfrm>
            <a:off x="685800" y="2194560"/>
            <a:ext cx="10820160" cy="402372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52" name="PlaceHolder 2"/>
          <p:cNvSpPr>
            <a:spLocks noGrp="1"/>
          </p:cNvSpPr>
          <p:nvPr>
            <p:ph type="body"/>
          </p:nvPr>
        </p:nvSpPr>
        <p:spPr>
          <a:xfrm>
            <a:off x="685800" y="2194560"/>
            <a:ext cx="1082016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54"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55" name="PlaceHolder 3"/>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2895480" y="764280"/>
            <a:ext cx="8610120" cy="599364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59"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0" name="PlaceHolder 3"/>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1" name="PlaceHolder 4"/>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8" name="PlaceHolder 2"/>
          <p:cNvSpPr>
            <a:spLocks noGrp="1"/>
          </p:cNvSpPr>
          <p:nvPr>
            <p:ph type="subTitle"/>
          </p:nvPr>
        </p:nvSpPr>
        <p:spPr>
          <a:xfrm>
            <a:off x="685800" y="2194560"/>
            <a:ext cx="10820160" cy="402372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63"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4"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5" name="PlaceHolder 4"/>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67"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8"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69" name="PlaceHolder 4"/>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71" name="PlaceHolder 2"/>
          <p:cNvSpPr>
            <a:spLocks noGrp="1"/>
          </p:cNvSpPr>
          <p:nvPr>
            <p:ph type="body"/>
          </p:nvPr>
        </p:nvSpPr>
        <p:spPr>
          <a:xfrm>
            <a:off x="685800" y="219456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2" name="PlaceHolder 3"/>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74"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5"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6" name="PlaceHolder 4"/>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77" name="PlaceHolder 5"/>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79" name="PlaceHolder 2"/>
          <p:cNvSpPr>
            <a:spLocks noGrp="1"/>
          </p:cNvSpPr>
          <p:nvPr>
            <p:ph type="body"/>
          </p:nvPr>
        </p:nvSpPr>
        <p:spPr>
          <a:xfrm>
            <a:off x="68580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0" name="PlaceHolder 3"/>
          <p:cNvSpPr>
            <a:spLocks noGrp="1"/>
          </p:cNvSpPr>
          <p:nvPr>
            <p:ph type="body"/>
          </p:nvPr>
        </p:nvSpPr>
        <p:spPr>
          <a:xfrm>
            <a:off x="434412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1" name="PlaceHolder 4"/>
          <p:cNvSpPr>
            <a:spLocks noGrp="1"/>
          </p:cNvSpPr>
          <p:nvPr>
            <p:ph type="body"/>
          </p:nvPr>
        </p:nvSpPr>
        <p:spPr>
          <a:xfrm>
            <a:off x="8002440" y="219456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2" name="PlaceHolder 5"/>
          <p:cNvSpPr>
            <a:spLocks noGrp="1"/>
          </p:cNvSpPr>
          <p:nvPr>
            <p:ph type="body"/>
          </p:nvPr>
        </p:nvSpPr>
        <p:spPr>
          <a:xfrm>
            <a:off x="800244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3" name="PlaceHolder 6"/>
          <p:cNvSpPr>
            <a:spLocks noGrp="1"/>
          </p:cNvSpPr>
          <p:nvPr>
            <p:ph type="body"/>
          </p:nvPr>
        </p:nvSpPr>
        <p:spPr>
          <a:xfrm>
            <a:off x="434412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84" name="PlaceHolder 7"/>
          <p:cNvSpPr>
            <a:spLocks noGrp="1"/>
          </p:cNvSpPr>
          <p:nvPr>
            <p:ph type="body"/>
          </p:nvPr>
        </p:nvSpPr>
        <p:spPr>
          <a:xfrm>
            <a:off x="685800" y="4296600"/>
            <a:ext cx="34837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10" name="PlaceHolder 2"/>
          <p:cNvSpPr>
            <a:spLocks noGrp="1"/>
          </p:cNvSpPr>
          <p:nvPr>
            <p:ph type="body"/>
          </p:nvPr>
        </p:nvSpPr>
        <p:spPr>
          <a:xfrm>
            <a:off x="685800" y="2194560"/>
            <a:ext cx="1082016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12"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13" name="PlaceHolder 3"/>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2895480" y="764280"/>
            <a:ext cx="8610120" cy="599364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17"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18" name="PlaceHolder 3"/>
          <p:cNvSpPr>
            <a:spLocks noGrp="1"/>
          </p:cNvSpPr>
          <p:nvPr>
            <p:ph type="body"/>
          </p:nvPr>
        </p:nvSpPr>
        <p:spPr>
          <a:xfrm>
            <a:off x="68580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19" name="PlaceHolder 4"/>
          <p:cNvSpPr>
            <a:spLocks noGrp="1"/>
          </p:cNvSpPr>
          <p:nvPr>
            <p:ph type="body"/>
          </p:nvPr>
        </p:nvSpPr>
        <p:spPr>
          <a:xfrm>
            <a:off x="623016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21" name="PlaceHolder 2"/>
          <p:cNvSpPr>
            <a:spLocks noGrp="1"/>
          </p:cNvSpPr>
          <p:nvPr>
            <p:ph type="body"/>
          </p:nvPr>
        </p:nvSpPr>
        <p:spPr>
          <a:xfrm>
            <a:off x="685800" y="2194560"/>
            <a:ext cx="5280120" cy="402372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2"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3" name="PlaceHolder 4"/>
          <p:cNvSpPr>
            <a:spLocks noGrp="1"/>
          </p:cNvSpPr>
          <p:nvPr>
            <p:ph type="body"/>
          </p:nvPr>
        </p:nvSpPr>
        <p:spPr>
          <a:xfrm>
            <a:off x="6230160" y="429660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895480" y="764280"/>
            <a:ext cx="8610120" cy="1292760"/>
          </a:xfrm>
          <a:prstGeom prst="rect">
            <a:avLst/>
          </a:prstGeom>
        </p:spPr>
        <p:txBody>
          <a:bodyPr lIns="0" rIns="0" tIns="0" bIns="0" anchor="ctr"/>
          <a:p>
            <a:endParaRPr b="0" lang="en-US" sz="1800" spc="-1" strike="noStrike">
              <a:solidFill>
                <a:srgbClr val="000000"/>
              </a:solidFill>
              <a:latin typeface="Century Gothic"/>
            </a:endParaRPr>
          </a:p>
        </p:txBody>
      </p:sp>
      <p:sp>
        <p:nvSpPr>
          <p:cNvPr id="25" name="PlaceHolder 2"/>
          <p:cNvSpPr>
            <a:spLocks noGrp="1"/>
          </p:cNvSpPr>
          <p:nvPr>
            <p:ph type="body"/>
          </p:nvPr>
        </p:nvSpPr>
        <p:spPr>
          <a:xfrm>
            <a:off x="68580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6" name="PlaceHolder 3"/>
          <p:cNvSpPr>
            <a:spLocks noGrp="1"/>
          </p:cNvSpPr>
          <p:nvPr>
            <p:ph type="body"/>
          </p:nvPr>
        </p:nvSpPr>
        <p:spPr>
          <a:xfrm>
            <a:off x="6230160" y="2194560"/>
            <a:ext cx="5280120" cy="1919160"/>
          </a:xfrm>
          <a:prstGeom prst="rect">
            <a:avLst/>
          </a:prstGeom>
        </p:spPr>
        <p:txBody>
          <a:bodyPr lIns="0" rIns="0" tIns="0" bIns="0">
            <a:normAutofit/>
          </a:bodyPr>
          <a:p>
            <a:endParaRPr b="0" lang="en-US" sz="2200" spc="-1" strike="noStrike">
              <a:solidFill>
                <a:srgbClr val="000000"/>
              </a:solidFill>
              <a:latin typeface="Century Gothic"/>
            </a:endParaRPr>
          </a:p>
        </p:txBody>
      </p:sp>
      <p:sp>
        <p:nvSpPr>
          <p:cNvPr id="27" name="PlaceHolder 4"/>
          <p:cNvSpPr>
            <a:spLocks noGrp="1"/>
          </p:cNvSpPr>
          <p:nvPr>
            <p:ph type="body"/>
          </p:nvPr>
        </p:nvSpPr>
        <p:spPr>
          <a:xfrm>
            <a:off x="685800" y="4296600"/>
            <a:ext cx="10820160" cy="1919160"/>
          </a:xfrm>
          <a:prstGeom prst="rect">
            <a:avLst/>
          </a:prstGeom>
        </p:spPr>
        <p:txBody>
          <a:bodyPr lIns="0" rIns="0" tIns="0" bIns="0">
            <a:normAutofit/>
          </a:bodyPr>
          <a:p>
            <a:endParaRPr b="0" lang="en-US" sz="2200" spc="-1" strike="noStrike">
              <a:solidFill>
                <a:srgbClr val="000000"/>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7" descr=""/>
          <p:cNvPicPr/>
          <p:nvPr/>
        </p:nvPicPr>
        <p:blipFill>
          <a:blip r:embed="rId2"/>
          <a:stretch/>
        </p:blipFill>
        <p:spPr>
          <a:xfrm>
            <a:off x="0" y="0"/>
            <a:ext cx="12191760" cy="1441080"/>
          </a:xfrm>
          <a:prstGeom prst="rect">
            <a:avLst/>
          </a:prstGeom>
          <a:ln>
            <a:noFill/>
          </a:ln>
        </p:spPr>
      </p:pic>
      <p:pic>
        <p:nvPicPr>
          <p:cNvPr id="1" name="Picture 7" descr=""/>
          <p:cNvPicPr/>
          <p:nvPr/>
        </p:nvPicPr>
        <p:blipFill>
          <a:blip r:embed="rId3"/>
          <a:stretch/>
        </p:blipFill>
        <p:spPr>
          <a:xfrm>
            <a:off x="0" y="4375080"/>
            <a:ext cx="12191760" cy="2482560"/>
          </a:xfrm>
          <a:prstGeom prst="rect">
            <a:avLst/>
          </a:prstGeom>
          <a:ln>
            <a:noFill/>
          </a:ln>
        </p:spPr>
      </p:pic>
      <p:sp>
        <p:nvSpPr>
          <p:cNvPr id="2" name="PlaceHolder 1"/>
          <p:cNvSpPr>
            <a:spLocks noGrp="1"/>
          </p:cNvSpPr>
          <p:nvPr>
            <p:ph type="title"/>
          </p:nvPr>
        </p:nvSpPr>
        <p:spPr>
          <a:xfrm>
            <a:off x="1371600" y="1803240"/>
            <a:ext cx="9448560" cy="1824840"/>
          </a:xfrm>
          <a:prstGeom prst="rect">
            <a:avLst/>
          </a:prstGeom>
        </p:spPr>
        <p:txBody>
          <a:bodyPr anchor="b">
            <a:normAutofit/>
          </a:bodyPr>
          <a:p>
            <a:pPr>
              <a:lnSpc>
                <a:spcPct val="100000"/>
              </a:lnSpc>
            </a:pPr>
            <a:r>
              <a:rPr b="0" lang="en-US" sz="6000" spc="-1" strike="noStrike" cap="all">
                <a:solidFill>
                  <a:srgbClr val="000000"/>
                </a:solidFill>
                <a:latin typeface="Century Gothic"/>
              </a:rPr>
              <a:t>Kliknij, aby edytować styl</a:t>
            </a:r>
            <a:endParaRPr b="0" lang="en-US" sz="6000" spc="-1" strike="noStrike">
              <a:solidFill>
                <a:srgbClr val="000000"/>
              </a:solidFill>
              <a:latin typeface="Century Gothic"/>
            </a:endParaRPr>
          </a:p>
        </p:txBody>
      </p:sp>
      <p:sp>
        <p:nvSpPr>
          <p:cNvPr id="3" name="PlaceHolder 2"/>
          <p:cNvSpPr>
            <a:spLocks noGrp="1"/>
          </p:cNvSpPr>
          <p:nvPr>
            <p:ph type="dt"/>
          </p:nvPr>
        </p:nvSpPr>
        <p:spPr>
          <a:xfrm>
            <a:off x="7909560" y="4314240"/>
            <a:ext cx="2910600" cy="374400"/>
          </a:xfrm>
          <a:prstGeom prst="rect">
            <a:avLst/>
          </a:prstGeom>
        </p:spPr>
        <p:txBody>
          <a:bodyPr anchor="ctr"/>
          <a:p>
            <a:pPr algn="r">
              <a:lnSpc>
                <a:spcPct val="100000"/>
              </a:lnSpc>
            </a:pPr>
            <a:fld id="{1D5EF4BA-D417-4EA9-831D-456909C10276}" type="datetime">
              <a:rPr b="0" lang="pl-PL" sz="1050" spc="-1" strike="noStrike">
                <a:solidFill>
                  <a:srgbClr val="8b8b8b"/>
                </a:solidFill>
                <a:latin typeface="Century Gothic"/>
              </a:rPr>
              <a:t>18-2-16</a:t>
            </a:fld>
            <a:endParaRPr b="0" lang="pl-PL" sz="1050" spc="-1" strike="noStrike">
              <a:latin typeface="Times New Roman"/>
            </a:endParaRPr>
          </a:p>
        </p:txBody>
      </p:sp>
      <p:sp>
        <p:nvSpPr>
          <p:cNvPr id="4" name="PlaceHolder 3"/>
          <p:cNvSpPr>
            <a:spLocks noGrp="1"/>
          </p:cNvSpPr>
          <p:nvPr>
            <p:ph type="ftr"/>
          </p:nvPr>
        </p:nvSpPr>
        <p:spPr>
          <a:xfrm>
            <a:off x="1371600" y="4323960"/>
            <a:ext cx="6400440" cy="364680"/>
          </a:xfrm>
          <a:prstGeom prst="rect">
            <a:avLst/>
          </a:prstGeom>
        </p:spPr>
        <p:txBody>
          <a:bodyPr anchor="ctr"/>
          <a:p>
            <a:endParaRPr b="0" lang="pl-PL" sz="2400" spc="-1" strike="noStrike">
              <a:latin typeface="Times New Roman"/>
            </a:endParaRPr>
          </a:p>
        </p:txBody>
      </p:sp>
      <p:sp>
        <p:nvSpPr>
          <p:cNvPr id="5" name="PlaceHolder 4"/>
          <p:cNvSpPr>
            <a:spLocks noGrp="1"/>
          </p:cNvSpPr>
          <p:nvPr>
            <p:ph type="sldNum"/>
          </p:nvPr>
        </p:nvSpPr>
        <p:spPr>
          <a:xfrm>
            <a:off x="8077320" y="1431000"/>
            <a:ext cx="2742840" cy="364680"/>
          </a:xfrm>
          <a:prstGeom prst="rect">
            <a:avLst/>
          </a:prstGeom>
        </p:spPr>
        <p:txBody>
          <a:bodyPr anchor="ctr"/>
          <a:p>
            <a:pPr algn="r">
              <a:lnSpc>
                <a:spcPct val="100000"/>
              </a:lnSpc>
            </a:pPr>
            <a:fld id="{0F68590E-1166-437A-B67D-FF283495EFA1}" type="slidenum">
              <a:rPr b="0" lang="pl-PL" sz="1050" spc="-1" strike="noStrike">
                <a:solidFill>
                  <a:srgbClr val="8b8b8b"/>
                </a:solidFill>
                <a:latin typeface="Century Gothic"/>
              </a:rPr>
              <a:t>&lt;numer&gt;</a:t>
            </a:fld>
            <a:endParaRPr b="0" lang="pl-PL" sz="1050" spc="-1" strike="noStrike">
              <a:latin typeface="Times New Roman"/>
            </a:endParaRPr>
          </a:p>
        </p:txBody>
      </p:sp>
      <p:sp>
        <p:nvSpPr>
          <p:cNvPr id="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200" spc="-1" strike="noStrike">
                <a:solidFill>
                  <a:srgbClr val="000000"/>
                </a:solidFill>
                <a:latin typeface="Century Gothic"/>
              </a:rPr>
              <a:t>Kliknij, aby edytować format tekstu konspektu</a:t>
            </a:r>
            <a:endParaRPr b="0" lang="en-US" sz="2200" spc="-1" strike="noStrike">
              <a:solidFill>
                <a:srgbClr val="000000"/>
              </a:solidFill>
              <a:latin typeface="Century Gothic"/>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Century Gothic"/>
              </a:rPr>
              <a:t>Drugi poziom konspektu</a:t>
            </a:r>
            <a:endParaRPr b="0" lang="en-US" sz="1800" spc="-1" strike="noStrike">
              <a:solidFill>
                <a:srgbClr val="000000"/>
              </a:solidFill>
              <a:latin typeface="Century Gothic"/>
            </a:endParaRPr>
          </a:p>
          <a:p>
            <a:pPr lvl="2" marL="1296000" indent="-288000">
              <a:spcBef>
                <a:spcPts val="850"/>
              </a:spcBef>
              <a:buClr>
                <a:srgbClr val="000000"/>
              </a:buClr>
              <a:buSzPct val="45000"/>
              <a:buFont typeface="Wingdings" charset="2"/>
              <a:buChar char=""/>
            </a:pPr>
            <a:r>
              <a:rPr b="0" lang="en-US" sz="1600" spc="-1" strike="noStrike">
                <a:solidFill>
                  <a:srgbClr val="000000"/>
                </a:solidFill>
                <a:latin typeface="Century Gothic"/>
              </a:rPr>
              <a:t>Trzeci poziom konspektu</a:t>
            </a:r>
            <a:endParaRPr b="0" lang="en-US" sz="1600" spc="-1" strike="noStrike">
              <a:solidFill>
                <a:srgbClr val="000000"/>
              </a:solidFill>
              <a:latin typeface="Century Gothic"/>
            </a:endParaRPr>
          </a:p>
          <a:p>
            <a:pPr lvl="3" marL="1728000" indent="-216000">
              <a:spcBef>
                <a:spcPts val="567"/>
              </a:spcBef>
              <a:buClr>
                <a:srgbClr val="000000"/>
              </a:buClr>
              <a:buSzPct val="75000"/>
              <a:buFont typeface="Symbol" charset="2"/>
              <a:buChar char=""/>
            </a:pPr>
            <a:r>
              <a:rPr b="0" lang="en-US" sz="1600" spc="-1" strike="noStrike">
                <a:solidFill>
                  <a:srgbClr val="000000"/>
                </a:solidFill>
                <a:latin typeface="Century Gothic"/>
              </a:rPr>
              <a:t>Czwarty poziom konspektu</a:t>
            </a:r>
            <a:endParaRPr b="0" lang="en-US" sz="1600" spc="-1" strike="noStrike">
              <a:solidFill>
                <a:srgbClr val="000000"/>
              </a:solidFill>
              <a:latin typeface="Century Gothic"/>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entury Gothic"/>
              </a:rPr>
              <a:t>Piąty poziom konspektu</a:t>
            </a:r>
            <a:endParaRPr b="0" lang="en-US" sz="2000" spc="-1" strike="noStrike">
              <a:solidFill>
                <a:srgbClr val="000000"/>
              </a:solidFill>
              <a:latin typeface="Century Gothic"/>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entury Gothic"/>
              </a:rPr>
              <a:t>Szósty poziom konspektu</a:t>
            </a:r>
            <a:endParaRPr b="0" lang="en-US" sz="2000" spc="-1" strike="noStrike">
              <a:solidFill>
                <a:srgbClr val="000000"/>
              </a:solidFill>
              <a:latin typeface="Century Gothic"/>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entury Gothic"/>
              </a:rPr>
              <a:t>Siódmy poziom konspektu</a:t>
            </a:r>
            <a:endParaRPr b="0" lang="en-US" sz="2000" spc="-1" strike="noStrike">
              <a:solidFill>
                <a:srgbClr val="000000"/>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 name="Picture 7" descr=""/>
          <p:cNvPicPr/>
          <p:nvPr/>
        </p:nvPicPr>
        <p:blipFill>
          <a:blip r:embed="rId2"/>
          <a:stretch/>
        </p:blipFill>
        <p:spPr>
          <a:xfrm>
            <a:off x="0" y="0"/>
            <a:ext cx="12191760" cy="1441080"/>
          </a:xfrm>
          <a:prstGeom prst="rect">
            <a:avLst/>
          </a:prstGeom>
          <a:ln>
            <a:noFill/>
          </a:ln>
        </p:spPr>
      </p:pic>
      <p:sp>
        <p:nvSpPr>
          <p:cNvPr id="44" name="PlaceHolder 1"/>
          <p:cNvSpPr>
            <a:spLocks noGrp="1"/>
          </p:cNvSpPr>
          <p:nvPr>
            <p:ph type="title"/>
          </p:nvPr>
        </p:nvSpPr>
        <p:spPr>
          <a:xfrm>
            <a:off x="2895480" y="764280"/>
            <a:ext cx="8610120" cy="1292760"/>
          </a:xfrm>
          <a:prstGeom prst="rect">
            <a:avLst/>
          </a:prstGeom>
        </p:spPr>
        <p:txBody>
          <a:bodyPr anchor="ctr"/>
          <a:p>
            <a:pPr algn="r">
              <a:lnSpc>
                <a:spcPct val="90000"/>
              </a:lnSpc>
            </a:pPr>
            <a:r>
              <a:rPr b="0" lang="en-US" sz="4000" spc="-1" strike="noStrike" cap="all">
                <a:solidFill>
                  <a:srgbClr val="000000"/>
                </a:solidFill>
                <a:latin typeface="Century Gothic"/>
              </a:rPr>
              <a:t>Kliknij, aby edytować styl</a:t>
            </a:r>
            <a:endParaRPr b="0" lang="en-US" sz="4000" spc="-1" strike="noStrike">
              <a:solidFill>
                <a:srgbClr val="000000"/>
              </a:solidFill>
              <a:latin typeface="Century Gothic"/>
            </a:endParaRPr>
          </a:p>
        </p:txBody>
      </p:sp>
      <p:sp>
        <p:nvSpPr>
          <p:cNvPr id="45" name="PlaceHolder 2"/>
          <p:cNvSpPr>
            <a:spLocks noGrp="1"/>
          </p:cNvSpPr>
          <p:nvPr>
            <p:ph type="body"/>
          </p:nvPr>
        </p:nvSpPr>
        <p:spPr>
          <a:xfrm>
            <a:off x="685800" y="2194560"/>
            <a:ext cx="10820160" cy="4023720"/>
          </a:xfrm>
          <a:prstGeom prst="rect">
            <a:avLst/>
          </a:prstGeom>
        </p:spPr>
        <p:txBody>
          <a:bodyPr/>
          <a:p>
            <a:pPr marL="228600" indent="-228240">
              <a:lnSpc>
                <a:spcPct val="100000"/>
              </a:lnSpc>
              <a:spcBef>
                <a:spcPts val="1001"/>
              </a:spcBef>
              <a:buClr>
                <a:srgbClr val="000000"/>
              </a:buClr>
              <a:buFont typeface="Arial"/>
              <a:buChar char="•"/>
            </a:pPr>
            <a:r>
              <a:rPr b="0" lang="en-US" sz="2200" spc="-1" strike="noStrike">
                <a:solidFill>
                  <a:srgbClr val="000000"/>
                </a:solidFill>
                <a:latin typeface="Century Gothic"/>
              </a:rPr>
              <a:t>Kliknij, aby edytować style wzorca tekstu</a:t>
            </a:r>
            <a:endParaRPr b="0" lang="en-US" sz="2200" spc="-1" strike="noStrike">
              <a:solidFill>
                <a:srgbClr val="000000"/>
              </a:solidFill>
              <a:latin typeface="Century Gothic"/>
            </a:endParaRPr>
          </a:p>
          <a:p>
            <a:pPr lvl="1" marL="685800" indent="-228240">
              <a:lnSpc>
                <a:spcPct val="100000"/>
              </a:lnSpc>
              <a:spcBef>
                <a:spcPts val="499"/>
              </a:spcBef>
              <a:buClr>
                <a:srgbClr val="000000"/>
              </a:buClr>
              <a:buFont typeface="Arial"/>
              <a:buChar char="•"/>
            </a:pPr>
            <a:r>
              <a:rPr b="0" lang="en-US" sz="2000" spc="-1" strike="noStrike">
                <a:solidFill>
                  <a:srgbClr val="000000"/>
                </a:solidFill>
                <a:latin typeface="Century Gothic"/>
              </a:rPr>
              <a:t>Drugi poziom</a:t>
            </a:r>
            <a:endParaRPr b="0" lang="en-US" sz="2000" spc="-1" strike="noStrike">
              <a:solidFill>
                <a:srgbClr val="000000"/>
              </a:solidFill>
              <a:latin typeface="Century Gothic"/>
            </a:endParaRPr>
          </a:p>
          <a:p>
            <a:pPr lvl="2" marL="1143000" indent="-228240">
              <a:lnSpc>
                <a:spcPct val="100000"/>
              </a:lnSpc>
              <a:spcBef>
                <a:spcPts val="499"/>
              </a:spcBef>
              <a:buClr>
                <a:srgbClr val="000000"/>
              </a:buClr>
              <a:buFont typeface="Arial"/>
              <a:buChar char="•"/>
            </a:pPr>
            <a:r>
              <a:rPr b="0" lang="en-US" sz="1800" spc="-1" strike="noStrike">
                <a:solidFill>
                  <a:srgbClr val="000000"/>
                </a:solidFill>
                <a:latin typeface="Century Gothic"/>
              </a:rPr>
              <a:t>Trzeci poziom</a:t>
            </a:r>
            <a:endParaRPr b="0" lang="en-US" sz="1800" spc="-1" strike="noStrike">
              <a:solidFill>
                <a:srgbClr val="000000"/>
              </a:solidFill>
              <a:latin typeface="Century Gothic"/>
            </a:endParaRPr>
          </a:p>
          <a:p>
            <a:pPr lvl="3" marL="1600200" indent="-228240">
              <a:lnSpc>
                <a:spcPct val="100000"/>
              </a:lnSpc>
              <a:spcBef>
                <a:spcPts val="499"/>
              </a:spcBef>
              <a:buClr>
                <a:srgbClr val="000000"/>
              </a:buClr>
              <a:buFont typeface="Arial"/>
              <a:buChar char="•"/>
            </a:pPr>
            <a:r>
              <a:rPr b="0" lang="en-US" sz="1600" spc="-1" strike="noStrike">
                <a:solidFill>
                  <a:srgbClr val="000000"/>
                </a:solidFill>
                <a:latin typeface="Century Gothic"/>
              </a:rPr>
              <a:t>Czwarty poziom</a:t>
            </a:r>
            <a:endParaRPr b="0" lang="en-US" sz="1600" spc="-1" strike="noStrike">
              <a:solidFill>
                <a:srgbClr val="000000"/>
              </a:solidFill>
              <a:latin typeface="Century Gothic"/>
            </a:endParaRPr>
          </a:p>
          <a:p>
            <a:pPr lvl="4" marL="2057400" indent="-228240">
              <a:lnSpc>
                <a:spcPct val="100000"/>
              </a:lnSpc>
              <a:spcBef>
                <a:spcPts val="499"/>
              </a:spcBef>
              <a:buClr>
                <a:srgbClr val="000000"/>
              </a:buClr>
              <a:buFont typeface="Arial"/>
              <a:buChar char="•"/>
            </a:pPr>
            <a:r>
              <a:rPr b="0" lang="en-US" sz="1600" spc="-1" strike="noStrike">
                <a:solidFill>
                  <a:srgbClr val="000000"/>
                </a:solidFill>
                <a:latin typeface="Century Gothic"/>
              </a:rPr>
              <a:t>Piąty poziom</a:t>
            </a:r>
            <a:endParaRPr b="0" lang="en-US" sz="1600" spc="-1" strike="noStrike">
              <a:solidFill>
                <a:srgbClr val="000000"/>
              </a:solidFill>
              <a:latin typeface="Century Gothic"/>
            </a:endParaRPr>
          </a:p>
        </p:txBody>
      </p:sp>
      <p:sp>
        <p:nvSpPr>
          <p:cNvPr id="46" name="PlaceHolder 3"/>
          <p:cNvSpPr>
            <a:spLocks noGrp="1"/>
          </p:cNvSpPr>
          <p:nvPr>
            <p:ph type="dt"/>
          </p:nvPr>
        </p:nvSpPr>
        <p:spPr>
          <a:xfrm>
            <a:off x="8595360" y="6356520"/>
            <a:ext cx="2910600" cy="364680"/>
          </a:xfrm>
          <a:prstGeom prst="rect">
            <a:avLst/>
          </a:prstGeom>
        </p:spPr>
        <p:txBody>
          <a:bodyPr anchor="ctr"/>
          <a:p>
            <a:pPr algn="r">
              <a:lnSpc>
                <a:spcPct val="100000"/>
              </a:lnSpc>
            </a:pPr>
            <a:fld id="{F4ACF3DD-B665-4652-B206-B028679F1D80}" type="datetime">
              <a:rPr b="0" lang="pl-PL" sz="1050" spc="-1" strike="noStrike">
                <a:solidFill>
                  <a:srgbClr val="8b8b8b"/>
                </a:solidFill>
                <a:latin typeface="Century Gothic"/>
              </a:rPr>
              <a:t>18-2-16</a:t>
            </a:fld>
            <a:endParaRPr b="0" lang="pl-PL" sz="1050" spc="-1" strike="noStrike">
              <a:latin typeface="Times New Roman"/>
            </a:endParaRPr>
          </a:p>
        </p:txBody>
      </p:sp>
      <p:sp>
        <p:nvSpPr>
          <p:cNvPr id="47" name="PlaceHolder 4"/>
          <p:cNvSpPr>
            <a:spLocks noGrp="1"/>
          </p:cNvSpPr>
          <p:nvPr>
            <p:ph type="ftr"/>
          </p:nvPr>
        </p:nvSpPr>
        <p:spPr>
          <a:xfrm>
            <a:off x="685800" y="6355800"/>
            <a:ext cx="7772040" cy="364680"/>
          </a:xfrm>
          <a:prstGeom prst="rect">
            <a:avLst/>
          </a:prstGeom>
        </p:spPr>
        <p:txBody>
          <a:bodyPr anchor="ctr"/>
          <a:p>
            <a:endParaRPr b="0" lang="pl-PL" sz="2400" spc="-1" strike="noStrike">
              <a:latin typeface="Times New Roman"/>
            </a:endParaRPr>
          </a:p>
        </p:txBody>
      </p:sp>
      <p:sp>
        <p:nvSpPr>
          <p:cNvPr id="48" name="PlaceHolder 5"/>
          <p:cNvSpPr>
            <a:spLocks noGrp="1"/>
          </p:cNvSpPr>
          <p:nvPr>
            <p:ph type="sldNum"/>
          </p:nvPr>
        </p:nvSpPr>
        <p:spPr>
          <a:xfrm>
            <a:off x="8763120" y="380880"/>
            <a:ext cx="2742840" cy="364680"/>
          </a:xfrm>
          <a:prstGeom prst="rect">
            <a:avLst/>
          </a:prstGeom>
        </p:spPr>
        <p:txBody>
          <a:bodyPr anchor="ctr"/>
          <a:p>
            <a:pPr algn="r">
              <a:lnSpc>
                <a:spcPct val="100000"/>
              </a:lnSpc>
            </a:pPr>
            <a:fld id="{47774C27-40DE-476A-AA5C-1122D744F610}" type="slidenum">
              <a:rPr b="0" lang="pl-PL" sz="1050" spc="-1" strike="noStrike">
                <a:solidFill>
                  <a:srgbClr val="8b8b8b"/>
                </a:solidFill>
                <a:latin typeface="Century Gothic"/>
              </a:rPr>
              <a:t>&lt;numer&gt;</a:t>
            </a:fld>
            <a:endParaRPr b="0" lang="pl-PL" sz="105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jpe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1371600" y="1803240"/>
            <a:ext cx="9448560" cy="1824840"/>
          </a:xfrm>
          <a:prstGeom prst="rect">
            <a:avLst/>
          </a:prstGeom>
          <a:noFill/>
          <a:ln>
            <a:noFill/>
          </a:ln>
        </p:spPr>
        <p:txBody>
          <a:bodyPr anchor="b"/>
          <a:p>
            <a:pPr>
              <a:lnSpc>
                <a:spcPct val="100000"/>
              </a:lnSpc>
            </a:pPr>
            <a:r>
              <a:rPr b="0" lang="en-US" sz="6000" spc="-1" strike="noStrike" cap="all">
                <a:solidFill>
                  <a:srgbClr val="000000"/>
                </a:solidFill>
                <a:latin typeface="Century Gothic"/>
              </a:rPr>
              <a:t>Bezpieczna zima </a:t>
            </a:r>
            <a:endParaRPr b="0" lang="en-US" sz="6000" spc="-1" strike="noStrike">
              <a:solidFill>
                <a:srgbClr val="000000"/>
              </a:solidFill>
              <a:latin typeface="Century Gothic"/>
            </a:endParaRPr>
          </a:p>
        </p:txBody>
      </p:sp>
      <p:sp>
        <p:nvSpPr>
          <p:cNvPr id="86" name="TextShape 2"/>
          <p:cNvSpPr txBox="1"/>
          <p:nvPr/>
        </p:nvSpPr>
        <p:spPr>
          <a:xfrm>
            <a:off x="1371600" y="3632040"/>
            <a:ext cx="9448560" cy="685440"/>
          </a:xfrm>
          <a:prstGeom prst="rect">
            <a:avLst/>
          </a:prstGeom>
          <a:noFill/>
          <a:ln>
            <a:noFill/>
          </a:ln>
        </p:spPr>
        <p:txBody>
          <a:bodyPr/>
          <a:p>
            <a:pPr>
              <a:lnSpc>
                <a:spcPct val="100000"/>
              </a:lnSpc>
              <a:spcBef>
                <a:spcPts val="1001"/>
              </a:spcBef>
            </a:pPr>
            <a:r>
              <a:rPr b="0" lang="pl-PL" sz="2000" spc="-1" strike="noStrike">
                <a:solidFill>
                  <a:srgbClr val="000000"/>
                </a:solidFill>
                <a:latin typeface="Century Gothic"/>
              </a:rPr>
              <a:t>Mateusz Walaszkowski</a:t>
            </a:r>
            <a:endParaRPr b="0" lang="pl-PL" sz="2000" spc="-1" strike="noStrike">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2895480" y="764280"/>
            <a:ext cx="8610120" cy="1292760"/>
          </a:xfrm>
          <a:prstGeom prst="rect">
            <a:avLst/>
          </a:prstGeom>
          <a:noFill/>
          <a:ln>
            <a:noFill/>
          </a:ln>
        </p:spPr>
        <p:txBody>
          <a:bodyPr anchor="ctr"/>
          <a:p>
            <a:endParaRPr b="0" lang="en-US" sz="1800" spc="-1" strike="noStrike">
              <a:solidFill>
                <a:srgbClr val="000000"/>
              </a:solidFill>
              <a:latin typeface="Century Gothic"/>
            </a:endParaRPr>
          </a:p>
        </p:txBody>
      </p:sp>
      <p:sp>
        <p:nvSpPr>
          <p:cNvPr id="121"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000000"/>
              </a:buClr>
              <a:buFont typeface="Arial"/>
              <a:buChar char="•"/>
            </a:pPr>
            <a:r>
              <a:rPr b="1" lang="en-US" sz="2200" spc="-1" strike="noStrike">
                <a:solidFill>
                  <a:srgbClr val="000000"/>
                </a:solidFill>
                <a:latin typeface="Century Gothic"/>
              </a:rPr>
              <a:t>4. Wyprzedzaj i omijaj bezpiecznie</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Zachowuj taką odległość podczas tych manewrów, by w razie upadku innego narciarza na niego nie najechać. Na stoku, podobnie jak na drodze, obowiązuje zasada ograniczonego zaufania. Jako wykonujący manewr wyprzedzania lub omijania ponosisz odpowiedzialność za ewentualną kolizję z inną osobą.</a:t>
            </a:r>
            <a:endParaRPr b="0" lang="en-US" sz="2200" spc="-1" strike="noStrike">
              <a:solidFill>
                <a:srgbClr val="000000"/>
              </a:solidFill>
              <a:latin typeface="Century Gothic"/>
            </a:endParaRPr>
          </a:p>
          <a:p>
            <a:pPr>
              <a:lnSpc>
                <a:spcPct val="90000"/>
              </a:lnSpc>
              <a:spcBef>
                <a:spcPts val="1001"/>
              </a:spcBef>
            </a:pPr>
            <a:endParaRPr b="0" lang="en-US" sz="2200" spc="-1" strike="noStrike">
              <a:solidFill>
                <a:srgbClr val="000000"/>
              </a:solidFill>
              <a:latin typeface="Century Gothic"/>
            </a:endParaRPr>
          </a:p>
        </p:txBody>
      </p:sp>
      <p:pic>
        <p:nvPicPr>
          <p:cNvPr id="122" name="Obraz 3" descr=""/>
          <p:cNvPicPr/>
          <p:nvPr/>
        </p:nvPicPr>
        <p:blipFill>
          <a:blip r:embed="rId1"/>
          <a:stretch/>
        </p:blipFill>
        <p:spPr>
          <a:xfrm rot="21297600">
            <a:off x="1224360" y="4618440"/>
            <a:ext cx="2857320" cy="159984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pic>
        <p:nvPicPr>
          <p:cNvPr id="123" name="Obraz 4" descr=""/>
          <p:cNvPicPr/>
          <p:nvPr/>
        </p:nvPicPr>
        <p:blipFill>
          <a:blip r:embed="rId2"/>
          <a:stretch/>
        </p:blipFill>
        <p:spPr>
          <a:xfrm>
            <a:off x="6884280" y="4206600"/>
            <a:ext cx="2704680" cy="168552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2895480" y="764280"/>
            <a:ext cx="8610120" cy="1292760"/>
          </a:xfrm>
          <a:prstGeom prst="rect">
            <a:avLst/>
          </a:prstGeom>
          <a:noFill/>
          <a:ln>
            <a:noFill/>
          </a:ln>
        </p:spPr>
        <p:txBody>
          <a:bodyPr anchor="ctr"/>
          <a:p>
            <a:endParaRPr b="0" lang="en-US" sz="1800" spc="-1" strike="noStrike">
              <a:solidFill>
                <a:srgbClr val="000000"/>
              </a:solidFill>
              <a:latin typeface="Century Gothic"/>
            </a:endParaRPr>
          </a:p>
        </p:txBody>
      </p:sp>
      <p:sp>
        <p:nvSpPr>
          <p:cNvPr id="125"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000000"/>
              </a:buClr>
              <a:buFont typeface="Arial"/>
              <a:buChar char="•"/>
            </a:pPr>
            <a:r>
              <a:rPr b="1" lang="en-US" sz="2200" spc="-1" strike="noStrike">
                <a:solidFill>
                  <a:srgbClr val="000000"/>
                </a:solidFill>
                <a:latin typeface="Century Gothic"/>
              </a:rPr>
              <a:t>5. Włącz się do ruchu w odpowiednim momencie</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Zanim zaczniesz zjazd lub wjedziesz na trasę, spójrz w dół i w górę, czy masz wolną drogę i nie spowodujesz zagrożenia.</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1" lang="en-US" sz="2200" spc="-1" strike="noStrike">
                <a:solidFill>
                  <a:srgbClr val="000000"/>
                </a:solidFill>
                <a:latin typeface="Century Gothic"/>
              </a:rPr>
              <a:t>6. Podchodź lub schodź tylko poboczem trasy</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Nigdy środkiem. Jadący z góry mogą nie zdążyć zahamować lub spanikować na widok niespodziewanej przeszkody.</a:t>
            </a:r>
            <a:endParaRPr b="0" lang="en-US" sz="2200" spc="-1" strike="noStrike">
              <a:solidFill>
                <a:srgbClr val="000000"/>
              </a:solidFill>
              <a:latin typeface="Century Gothic"/>
            </a:endParaRPr>
          </a:p>
          <a:p>
            <a:pPr>
              <a:lnSpc>
                <a:spcPct val="90000"/>
              </a:lnSpc>
              <a:spcBef>
                <a:spcPts val="1001"/>
              </a:spcBef>
            </a:pPr>
            <a:endParaRPr b="0" lang="en-US" sz="2200" spc="-1" strike="noStrike">
              <a:solidFill>
                <a:srgbClr val="000000"/>
              </a:solidFill>
              <a:latin typeface="Century Gothic"/>
            </a:endParaRPr>
          </a:p>
        </p:txBody>
      </p:sp>
      <p:pic>
        <p:nvPicPr>
          <p:cNvPr id="126" name="Obraz 3" descr=""/>
          <p:cNvPicPr/>
          <p:nvPr/>
        </p:nvPicPr>
        <p:blipFill>
          <a:blip r:embed="rId1"/>
          <a:stretch/>
        </p:blipFill>
        <p:spPr>
          <a:xfrm rot="375000">
            <a:off x="2719440" y="4692960"/>
            <a:ext cx="4025160" cy="184752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2895480" y="764280"/>
            <a:ext cx="8610120" cy="1292760"/>
          </a:xfrm>
          <a:prstGeom prst="rect">
            <a:avLst/>
          </a:prstGeom>
          <a:noFill/>
          <a:ln>
            <a:noFill/>
          </a:ln>
        </p:spPr>
        <p:txBody>
          <a:bodyPr anchor="ctr"/>
          <a:p>
            <a:endParaRPr b="0" lang="en-US" sz="1800" spc="-1" strike="noStrike">
              <a:solidFill>
                <a:srgbClr val="000000"/>
              </a:solidFill>
              <a:latin typeface="Century Gothic"/>
            </a:endParaRPr>
          </a:p>
        </p:txBody>
      </p:sp>
      <p:sp>
        <p:nvSpPr>
          <p:cNvPr id="128"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000000"/>
              </a:buClr>
              <a:buFont typeface="Arial"/>
              <a:buChar char="•"/>
            </a:pPr>
            <a:r>
              <a:rPr b="1" lang="en-US" sz="2200" spc="-1" strike="noStrike">
                <a:solidFill>
                  <a:srgbClr val="000000"/>
                </a:solidFill>
                <a:latin typeface="Century Gothic"/>
              </a:rPr>
              <a:t>7. Zatrzymuj się tylko w razie konieczności</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Nigdy nie rób tego nagle na środku trasy zjazdowej, postaraj się przesunąć na bok. Nie powinieneś zatrzymywać się w wąskich lub niewidocznych z góry miejscach. Gdy upadniesz, jak najszybciej usuń się z toru jazdy. Jeśli nie możesz się ruszyć, zawołaj kogoś, by pomógł ci się przesunąć i wezwał pomoc.</a:t>
            </a:r>
            <a:endParaRPr b="0" lang="en-US" sz="2200" spc="-1" strike="noStrike">
              <a:solidFill>
                <a:srgbClr val="000000"/>
              </a:solidFill>
              <a:latin typeface="Century Gothic"/>
            </a:endParaRPr>
          </a:p>
          <a:p>
            <a:pPr>
              <a:lnSpc>
                <a:spcPct val="90000"/>
              </a:lnSpc>
              <a:spcBef>
                <a:spcPts val="1001"/>
              </a:spcBef>
            </a:pPr>
            <a:endParaRPr b="0" lang="en-US" sz="2200" spc="-1" strike="noStrike">
              <a:solidFill>
                <a:srgbClr val="000000"/>
              </a:solidFill>
              <a:latin typeface="Century Gothic"/>
            </a:endParaRPr>
          </a:p>
        </p:txBody>
      </p:sp>
      <p:pic>
        <p:nvPicPr>
          <p:cNvPr id="129" name="Obraz 3" descr=""/>
          <p:cNvPicPr/>
          <p:nvPr/>
        </p:nvPicPr>
        <p:blipFill>
          <a:blip r:embed="rId1"/>
          <a:stretch/>
        </p:blipFill>
        <p:spPr>
          <a:xfrm rot="21241200">
            <a:off x="2164320" y="4336920"/>
            <a:ext cx="2600640" cy="182844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pic>
        <p:nvPicPr>
          <p:cNvPr id="130" name="Obraz 4" descr=""/>
          <p:cNvPicPr/>
          <p:nvPr/>
        </p:nvPicPr>
        <p:blipFill>
          <a:blip r:embed="rId2"/>
          <a:stretch/>
        </p:blipFill>
        <p:spPr>
          <a:xfrm rot="391200">
            <a:off x="6738120" y="4206600"/>
            <a:ext cx="2883240" cy="1685520"/>
          </a:xfrm>
          <a:prstGeom prst="rect">
            <a:avLst/>
          </a:prstGeom>
          <a:ln w="88920">
            <a:solidFill>
              <a:srgbClr val="ffffff"/>
            </a:solidFill>
            <a:miter/>
          </a:ln>
          <a:effectLst>
            <a:outerShdw algn="tl" blurRad="5500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2895480" y="764280"/>
            <a:ext cx="8610120" cy="1292760"/>
          </a:xfrm>
          <a:prstGeom prst="rect">
            <a:avLst/>
          </a:prstGeom>
          <a:noFill/>
          <a:ln>
            <a:noFill/>
          </a:ln>
        </p:spPr>
        <p:txBody>
          <a:bodyPr anchor="ctr"/>
          <a:p>
            <a:endParaRPr b="0" lang="en-US" sz="1800" spc="-1" strike="noStrike">
              <a:solidFill>
                <a:srgbClr val="000000"/>
              </a:solidFill>
              <a:latin typeface="Century Gothic"/>
            </a:endParaRPr>
          </a:p>
        </p:txBody>
      </p:sp>
      <p:sp>
        <p:nvSpPr>
          <p:cNvPr id="132"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000000"/>
              </a:buClr>
              <a:buFont typeface="Arial"/>
              <a:buChar char="•"/>
            </a:pPr>
            <a:r>
              <a:rPr b="1" lang="en-US" sz="2200" spc="-1" strike="noStrike">
                <a:solidFill>
                  <a:srgbClr val="000000"/>
                </a:solidFill>
                <a:latin typeface="Century Gothic"/>
              </a:rPr>
              <a:t>8. Przestrzegaj znaków narciarskich i zwracaj uwagę na oznakowanie tras</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Kolory informują o stopniu trudności tras: od najłatwiejszej zielonej, poprzez niebieską, czerwoną i najtrudniejszą czarną. Porywanie się na zjazd najtrudniejszą trasą, jeśli jeździsz od niedawna lub miałeś długą przerwę – nie jest najlepszym pomysłem. Na początku sezonu lepiej zacząć od łatwiejszej.</a:t>
            </a:r>
            <a:endParaRPr b="0" lang="en-US" sz="2200" spc="-1" strike="noStrike">
              <a:solidFill>
                <a:srgbClr val="000000"/>
              </a:solidFill>
              <a:latin typeface="Century Gothic"/>
            </a:endParaRPr>
          </a:p>
        </p:txBody>
      </p:sp>
      <p:pic>
        <p:nvPicPr>
          <p:cNvPr id="133" name="Obraz 3" descr=""/>
          <p:cNvPicPr/>
          <p:nvPr/>
        </p:nvPicPr>
        <p:blipFill>
          <a:blip r:embed="rId1"/>
          <a:stretch/>
        </p:blipFill>
        <p:spPr>
          <a:xfrm rot="21282600">
            <a:off x="1505880" y="4206240"/>
            <a:ext cx="2962080" cy="168552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pic>
        <p:nvPicPr>
          <p:cNvPr id="134" name="Obraz 4" descr=""/>
          <p:cNvPicPr/>
          <p:nvPr/>
        </p:nvPicPr>
        <p:blipFill>
          <a:blip r:embed="rId2"/>
          <a:stretch/>
        </p:blipFill>
        <p:spPr>
          <a:xfrm rot="354000">
            <a:off x="6732360" y="4253400"/>
            <a:ext cx="2580840" cy="177120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2895480" y="764280"/>
            <a:ext cx="8610120" cy="1292760"/>
          </a:xfrm>
          <a:prstGeom prst="rect">
            <a:avLst/>
          </a:prstGeom>
          <a:noFill/>
          <a:ln>
            <a:noFill/>
          </a:ln>
        </p:spPr>
        <p:txBody>
          <a:bodyPr anchor="ctr"/>
          <a:p>
            <a:endParaRPr b="0" lang="en-US" sz="1800" spc="-1" strike="noStrike">
              <a:solidFill>
                <a:srgbClr val="000000"/>
              </a:solidFill>
              <a:latin typeface="Century Gothic"/>
            </a:endParaRPr>
          </a:p>
        </p:txBody>
      </p:sp>
      <p:sp>
        <p:nvSpPr>
          <p:cNvPr id="136"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000000"/>
              </a:buClr>
              <a:buFont typeface="Arial"/>
              <a:buChar char="•"/>
            </a:pPr>
            <a:r>
              <a:rPr b="1" lang="en-US" sz="2200" spc="-1" strike="noStrike">
                <a:solidFill>
                  <a:srgbClr val="000000"/>
                </a:solidFill>
                <a:latin typeface="Century Gothic"/>
              </a:rPr>
              <a:t>9. Pomóż poszkodowanemu w wypadku</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Jest to twój obowiązek. Zabezpiecz miejsce wypadku (może to być wbicie dwóch skrzyżowanych nart ponad miejscem zdarzenia) i udziel pierwszej pomocy. Pomóż też poszkodowanemu przemieścić się w bezpieczne miejsce z boku trasy i wezwij GOPR - 985 (ze wszystkich telefonów), 601 100 300 (telefony komórkowe).</a:t>
            </a:r>
            <a:endParaRPr b="0" lang="en-US" sz="2200" spc="-1" strike="noStrike">
              <a:solidFill>
                <a:srgbClr val="000000"/>
              </a:solidFill>
              <a:latin typeface="Century Gothic"/>
            </a:endParaRPr>
          </a:p>
          <a:p>
            <a:pPr>
              <a:lnSpc>
                <a:spcPct val="90000"/>
              </a:lnSpc>
              <a:spcBef>
                <a:spcPts val="1001"/>
              </a:spcBef>
            </a:pPr>
            <a:endParaRPr b="0" lang="en-US" sz="2200" spc="-1" strike="noStrike">
              <a:solidFill>
                <a:srgbClr val="000000"/>
              </a:solidFill>
              <a:latin typeface="Century Gothic"/>
            </a:endParaRPr>
          </a:p>
        </p:txBody>
      </p:sp>
      <p:pic>
        <p:nvPicPr>
          <p:cNvPr id="137" name="Obraz 3" descr=""/>
          <p:cNvPicPr/>
          <p:nvPr/>
        </p:nvPicPr>
        <p:blipFill>
          <a:blip r:embed="rId1"/>
          <a:stretch/>
        </p:blipFill>
        <p:spPr>
          <a:xfrm rot="257400">
            <a:off x="4429080" y="4776480"/>
            <a:ext cx="4101120" cy="159984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2895480" y="764280"/>
            <a:ext cx="8610120" cy="1292760"/>
          </a:xfrm>
          <a:prstGeom prst="rect">
            <a:avLst/>
          </a:prstGeom>
          <a:noFill/>
          <a:ln>
            <a:noFill/>
          </a:ln>
        </p:spPr>
        <p:txBody>
          <a:bodyPr anchor="ctr"/>
          <a:p>
            <a:endParaRPr b="0" lang="en-US" sz="1800" spc="-1" strike="noStrike">
              <a:solidFill>
                <a:srgbClr val="000000"/>
              </a:solidFill>
              <a:latin typeface="Century Gothic"/>
            </a:endParaRPr>
          </a:p>
        </p:txBody>
      </p:sp>
      <p:sp>
        <p:nvSpPr>
          <p:cNvPr id="139"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000000"/>
              </a:buClr>
              <a:buFont typeface="Arial"/>
              <a:buChar char="•"/>
            </a:pPr>
            <a:r>
              <a:rPr b="1" lang="en-US" sz="2200" spc="-1" strike="noStrike">
                <a:solidFill>
                  <a:srgbClr val="000000"/>
                </a:solidFill>
                <a:latin typeface="Century Gothic"/>
              </a:rPr>
              <a:t>10. Podaj swoje dane osobowe</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Gdy jesteś osobą poszkodowaną, sprawcą lub świadkiem wypadku, podaj służbom ratowniczym swoje imię, nazwisko i numer kontaktowy.</a:t>
            </a:r>
            <a:endParaRPr b="0" lang="en-US" sz="2200" spc="-1" strike="noStrike">
              <a:solidFill>
                <a:srgbClr val="000000"/>
              </a:solidFill>
              <a:latin typeface="Century Gothic"/>
            </a:endParaRPr>
          </a:p>
          <a:p>
            <a:pPr>
              <a:lnSpc>
                <a:spcPct val="90000"/>
              </a:lnSpc>
              <a:spcBef>
                <a:spcPts val="1001"/>
              </a:spcBef>
            </a:pPr>
            <a:endParaRPr b="0" lang="en-US" sz="2200" spc="-1" strike="noStrike">
              <a:solidFill>
                <a:srgbClr val="000000"/>
              </a:solidFill>
              <a:latin typeface="Century Gothic"/>
            </a:endParaRPr>
          </a:p>
        </p:txBody>
      </p:sp>
      <p:pic>
        <p:nvPicPr>
          <p:cNvPr id="140" name="Picture 2" descr=""/>
          <p:cNvPicPr/>
          <p:nvPr/>
        </p:nvPicPr>
        <p:blipFill>
          <a:blip r:embed="rId1"/>
          <a:stretch/>
        </p:blipFill>
        <p:spPr>
          <a:xfrm rot="21342000">
            <a:off x="2895480" y="3669840"/>
            <a:ext cx="2857320" cy="159984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pic>
        <p:nvPicPr>
          <p:cNvPr id="141" name="Picture 4" descr=""/>
          <p:cNvPicPr/>
          <p:nvPr/>
        </p:nvPicPr>
        <p:blipFill>
          <a:blip r:embed="rId2"/>
          <a:stretch/>
        </p:blipFill>
        <p:spPr>
          <a:xfrm rot="21257400">
            <a:off x="7438320" y="3794040"/>
            <a:ext cx="2885760" cy="158076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2895480" y="764280"/>
            <a:ext cx="8610120" cy="1292760"/>
          </a:xfrm>
          <a:prstGeom prst="rect">
            <a:avLst/>
          </a:prstGeom>
          <a:noFill/>
          <a:ln>
            <a:noFill/>
          </a:ln>
        </p:spPr>
        <p:txBody>
          <a:bodyPr anchor="ctr"/>
          <a:p>
            <a:endParaRPr b="0" lang="en-US" sz="1800" spc="-1" strike="noStrike">
              <a:solidFill>
                <a:srgbClr val="000000"/>
              </a:solidFill>
              <a:latin typeface="Century Gothic"/>
            </a:endParaRPr>
          </a:p>
        </p:txBody>
      </p:sp>
      <p:sp>
        <p:nvSpPr>
          <p:cNvPr id="88" name="TextShape 2"/>
          <p:cNvSpPr txBox="1"/>
          <p:nvPr/>
        </p:nvSpPr>
        <p:spPr>
          <a:xfrm>
            <a:off x="685800" y="2194560"/>
            <a:ext cx="10820160" cy="402372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Bądźmy widoczni na drodze.</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Nie strącajmy zwisających z dachów sopli.</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Pamiętajmy o zdrowym odżywianiu.</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Ubierajmy się odpowiednio do temperatury panującej na dworze.</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W wolnym czasie przebywajmy na świeżym powietrzu, dbajmy o aktywność fizyczną.</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Nie zapominajmy o podstawowych zasadach higieny.</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Unikajmy kontaktu z osobami chorymi.</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W przypadku wystąpienia objawów choroby zgłośmy się do lekarza.</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Bądźmy widoczni na drodze.</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Nie strącajmy zwisających z dachów sopli.</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Pamiętajmy o zdrowym odżywianiu.</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Ubierajmy się odpowiednio do temperatury panującej na dworze.</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W wolnym czasie przebywajmy na świeżym powietrzu, dbajmy o aktywność fizyczną.</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Nie zapominajmy o podstawowych zasadach higieny.</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Unikajmy kontaktu z osobami chorymi.</a:t>
            </a:r>
            <a:endParaRPr b="0" lang="en-US" sz="9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900" spc="-1" strike="noStrike">
                <a:solidFill>
                  <a:srgbClr val="000000"/>
                </a:solidFill>
                <a:latin typeface="Century Gothic"/>
              </a:rPr>
              <a:t>W przypadku wystąpienia objawów choroby zgłośmy się do lekarza.</a:t>
            </a:r>
            <a:endParaRPr b="0" lang="en-US" sz="900" spc="-1" strike="noStrike">
              <a:solidFill>
                <a:srgbClr val="000000"/>
              </a:solidFill>
              <a:latin typeface="Century Gothic"/>
            </a:endParaRPr>
          </a:p>
          <a:p>
            <a:pPr>
              <a:lnSpc>
                <a:spcPct val="90000"/>
              </a:lnSpc>
              <a:spcBef>
                <a:spcPts val="1001"/>
              </a:spcBef>
            </a:pPr>
            <a:endParaRPr b="0" lang="en-US" sz="900" spc="-1" strike="noStrike">
              <a:solidFill>
                <a:srgbClr val="000000"/>
              </a:solidFill>
              <a:latin typeface="Century Gothic"/>
            </a:endParaRPr>
          </a:p>
        </p:txBody>
      </p:sp>
      <p:pic>
        <p:nvPicPr>
          <p:cNvPr id="89" name="Obraz 3" descr=""/>
          <p:cNvPicPr/>
          <p:nvPr/>
        </p:nvPicPr>
        <p:blipFill>
          <a:blip r:embed="rId1"/>
          <a:stretch/>
        </p:blipFill>
        <p:spPr>
          <a:xfrm rot="21201600">
            <a:off x="8177040" y="2194560"/>
            <a:ext cx="2657880" cy="1712880"/>
          </a:xfrm>
          <a:prstGeom prst="rect">
            <a:avLst/>
          </a:prstGeom>
          <a:ln>
            <a:noFill/>
          </a:ln>
          <a:effectLst>
            <a:softEdge rad="112500"/>
          </a:effectLst>
        </p:spPr>
      </p:pic>
      <p:pic>
        <p:nvPicPr>
          <p:cNvPr id="90" name="Obraz 4" descr=""/>
          <p:cNvPicPr/>
          <p:nvPr/>
        </p:nvPicPr>
        <p:blipFill>
          <a:blip r:embed="rId2"/>
          <a:stretch/>
        </p:blipFill>
        <p:spPr>
          <a:xfrm rot="564000">
            <a:off x="7830720" y="4494960"/>
            <a:ext cx="2704680" cy="168552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5862960" y="764280"/>
            <a:ext cx="5643000" cy="1292760"/>
          </a:xfrm>
          <a:prstGeom prst="rect">
            <a:avLst/>
          </a:prstGeom>
          <a:noFill/>
          <a:ln>
            <a:noFill/>
          </a:ln>
        </p:spPr>
        <p:txBody>
          <a:bodyPr anchor="ctr">
            <a:normAutofit/>
          </a:bodyPr>
          <a:p>
            <a:pPr algn="r">
              <a:lnSpc>
                <a:spcPct val="90000"/>
              </a:lnSpc>
            </a:pPr>
            <a:r>
              <a:rPr b="1" lang="en-US" sz="1400" spc="-1" strike="noStrike" cap="all">
                <a:solidFill>
                  <a:srgbClr val="000000"/>
                </a:solidFill>
                <a:latin typeface="Century Gothic"/>
              </a:rPr>
              <a:t>Zima to czas zabaw na śniegu i lodzie. Każda udana zabawa musi odbywać się w warunkach zapewniających bezpieczeństwo wszystkim osobom, biorącym w niej udział. Przebywając nad pokrytymi lodem zbiornikami wodnymi, należy zachować ostrożność. </a:t>
            </a:r>
            <a:endParaRPr b="0" lang="en-US" sz="1400" spc="-1" strike="noStrike">
              <a:solidFill>
                <a:srgbClr val="000000"/>
              </a:solidFill>
              <a:latin typeface="Century Gothic"/>
            </a:endParaRPr>
          </a:p>
        </p:txBody>
      </p:sp>
      <p:sp>
        <p:nvSpPr>
          <p:cNvPr id="92" name="TextShape 2"/>
          <p:cNvSpPr txBox="1"/>
          <p:nvPr/>
        </p:nvSpPr>
        <p:spPr>
          <a:xfrm>
            <a:off x="685800" y="2194560"/>
            <a:ext cx="10820160" cy="402372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W Gdańsku jest dużo akwenów wodnych, na których zimą dochodzi do wypadków związanych z tąpnięciem lodu. Nasi ratownicy po raz kolejny, wspólnie z Komendą Miejską Straży Pożarnej oraz Referatem Policji Wodnej zaprezentują techniki ratownictwa stosowanego na lodzie. </a:t>
            </a:r>
            <a:br/>
            <a:br/>
            <a:r>
              <a:rPr b="0" lang="en-US" sz="2200" spc="-1" strike="noStrike">
                <a:solidFill>
                  <a:srgbClr val="000000"/>
                </a:solidFill>
                <a:latin typeface="Century Gothic"/>
              </a:rPr>
              <a:t>Ćwiczenia odbędą się w najbliższy wtorek, 28 lutego o godzinie 12 przy Marinie Gdańsk (ul. Szafarnia). Manewry służą polepszeniu współpracy pomiędzy jednostkami ratowniczymi w naszym mieście. Ratownicy będą ćwiczyli różne metody udzielania pomocy osobom znajdującym się w wodzie, po załamaniu się lodu. Istotnym elementem ćwiczeń jest profilaktyka polegająca na uświadomieniu zagrożeń, jakie czyhają na zamarzniętych akwenach wodnych oraz zaprezentowanie możliwości samoratownictwa lub pomocy osobie, która znalazła się w zagrożeniu przy użyciu przedmiotów, które możemy mieć pod ręką, np. sanek, kijków od nart, gałęzi czy szalika.</a:t>
            </a:r>
            <a:endParaRPr b="0" lang="en-US" sz="2200" spc="-1" strike="noStrike">
              <a:solidFill>
                <a:srgbClr val="000000"/>
              </a:solidFill>
              <a:latin typeface="Century Gothic"/>
            </a:endParaRPr>
          </a:p>
        </p:txBody>
      </p:sp>
      <p:pic>
        <p:nvPicPr>
          <p:cNvPr id="93" name="Obraz 3" descr=""/>
          <p:cNvPicPr/>
          <p:nvPr/>
        </p:nvPicPr>
        <p:blipFill>
          <a:blip r:embed="rId1"/>
          <a:stretch/>
        </p:blipFill>
        <p:spPr>
          <a:xfrm rot="21423000">
            <a:off x="2946960" y="222120"/>
            <a:ext cx="2704680" cy="168552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pic>
        <p:nvPicPr>
          <p:cNvPr id="94" name="Picture 2" descr=""/>
          <p:cNvPicPr/>
          <p:nvPr/>
        </p:nvPicPr>
        <p:blipFill>
          <a:blip r:embed="rId2"/>
          <a:stretch/>
        </p:blipFill>
        <p:spPr>
          <a:xfrm rot="550800">
            <a:off x="11084040" y="3179160"/>
            <a:ext cx="1778760" cy="131688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2895480" y="764280"/>
            <a:ext cx="8610120" cy="1292760"/>
          </a:xfrm>
          <a:prstGeom prst="rect">
            <a:avLst/>
          </a:prstGeom>
          <a:noFill/>
          <a:ln>
            <a:noFill/>
          </a:ln>
        </p:spPr>
        <p:txBody>
          <a:bodyPr anchor="ctr">
            <a:normAutofit/>
          </a:bodyPr>
          <a:p>
            <a:pPr algn="r">
              <a:lnSpc>
                <a:spcPct val="90000"/>
              </a:lnSpc>
            </a:pPr>
            <a:r>
              <a:rPr b="1" lang="en-US" sz="4000" spc="-1" strike="noStrike" cap="all">
                <a:solidFill>
                  <a:srgbClr val="000000"/>
                </a:solidFill>
                <a:latin typeface="Century Gothic"/>
              </a:rPr>
              <a:t>Poznaj zasady bezpiecznych zabaw na lodzie</a:t>
            </a:r>
            <a:br/>
            <a:endParaRPr b="0" lang="en-US" sz="4000" spc="-1" strike="noStrike">
              <a:solidFill>
                <a:srgbClr val="000000"/>
              </a:solidFill>
              <a:latin typeface="Century Gothic"/>
            </a:endParaRPr>
          </a:p>
        </p:txBody>
      </p:sp>
      <p:sp>
        <p:nvSpPr>
          <p:cNvPr id="96"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Pamiętaj! </a:t>
            </a:r>
            <a:br/>
            <a:r>
              <a:rPr b="0" lang="en-US" sz="2200" spc="-1" strike="noStrike">
                <a:solidFill>
                  <a:srgbClr val="000000"/>
                </a:solidFill>
                <a:latin typeface="Century Gothic"/>
              </a:rPr>
              <a:t>Woda to żywioł, również zimą.  </a:t>
            </a:r>
            <a:br/>
            <a:r>
              <a:rPr b="0" lang="en-US" sz="2200" spc="-1" strike="noStrike">
                <a:solidFill>
                  <a:srgbClr val="000000"/>
                </a:solidFill>
                <a:latin typeface="Century Gothic"/>
              </a:rPr>
              <a:t>Korzystaj tylko ze specjalnie przygotowanych lodowisk. </a:t>
            </a:r>
            <a:br/>
            <a:r>
              <a:rPr b="0" lang="en-US" sz="2200" spc="-1" strike="noStrike">
                <a:solidFill>
                  <a:srgbClr val="000000"/>
                </a:solidFill>
                <a:latin typeface="Century Gothic"/>
              </a:rPr>
              <a:t>Unikaj nieznanych, zamarzniętych akwenów wodnych. </a:t>
            </a:r>
            <a:br/>
            <a:r>
              <a:rPr b="0" lang="en-US" sz="2200" spc="-1" strike="noStrike">
                <a:solidFill>
                  <a:srgbClr val="000000"/>
                </a:solidFill>
                <a:latin typeface="Century Gothic"/>
              </a:rPr>
              <a:t> </a:t>
            </a:r>
            <a:br/>
            <a:r>
              <a:rPr b="0" lang="en-US" sz="2200" spc="-1" strike="noStrike">
                <a:solidFill>
                  <a:srgbClr val="000000"/>
                </a:solidFill>
                <a:latin typeface="Century Gothic"/>
              </a:rPr>
              <a:t>Przed wstąpieniem na lód: </a:t>
            </a:r>
            <a:br/>
            <a:r>
              <a:rPr b="0" lang="en-US" sz="2200" spc="-1" strike="noStrike">
                <a:solidFill>
                  <a:srgbClr val="000000"/>
                </a:solidFill>
                <a:latin typeface="Century Gothic"/>
              </a:rPr>
              <a:t>1. Pamiętaj o sprawdzeniu jego grubości. </a:t>
            </a:r>
            <a:br/>
            <a:r>
              <a:rPr b="0" lang="en-US" sz="2200" spc="-1" strike="noStrike">
                <a:solidFill>
                  <a:srgbClr val="000000"/>
                </a:solidFill>
                <a:latin typeface="Century Gothic"/>
              </a:rPr>
              <a:t>2. Jeżeli nie jesteś pewien czy jest bezpiecznie nie ryzykuj, nie wchodź na lód.  </a:t>
            </a:r>
            <a:br/>
            <a:r>
              <a:rPr b="0" lang="en-US" sz="2200" spc="-1" strike="noStrike">
                <a:solidFill>
                  <a:srgbClr val="000000"/>
                </a:solidFill>
                <a:latin typeface="Century Gothic"/>
              </a:rPr>
              <a:t>3. Pamiętaj o zmieniających się warunkach atmosferycznych (odwilż, opady, zmienna  </a:t>
            </a:r>
            <a:br/>
            <a:r>
              <a:rPr b="0" lang="en-US" sz="2200" spc="-1" strike="noStrike">
                <a:solidFill>
                  <a:srgbClr val="000000"/>
                </a:solidFill>
                <a:latin typeface="Century Gothic"/>
              </a:rPr>
              <a:t>temperatura) powodujących osłabienie struktury lodu. </a:t>
            </a:r>
            <a:endParaRPr b="0" lang="en-US" sz="2200" spc="-1" strike="noStrike">
              <a:solidFill>
                <a:srgbClr val="000000"/>
              </a:solidFill>
              <a:latin typeface="Century Gothic"/>
            </a:endParaRPr>
          </a:p>
        </p:txBody>
      </p:sp>
      <p:pic>
        <p:nvPicPr>
          <p:cNvPr id="97" name="Obraz 3" descr=""/>
          <p:cNvPicPr/>
          <p:nvPr/>
        </p:nvPicPr>
        <p:blipFill>
          <a:blip r:embed="rId1"/>
          <a:stretch/>
        </p:blipFill>
        <p:spPr>
          <a:xfrm rot="386400">
            <a:off x="9023760" y="2327760"/>
            <a:ext cx="2857320" cy="159984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pic>
        <p:nvPicPr>
          <p:cNvPr id="98" name="Obraz 4" descr=""/>
          <p:cNvPicPr/>
          <p:nvPr/>
        </p:nvPicPr>
        <p:blipFill>
          <a:blip r:embed="rId2"/>
          <a:stretch/>
        </p:blipFill>
        <p:spPr>
          <a:xfrm rot="510000">
            <a:off x="1315800" y="479160"/>
            <a:ext cx="2771280" cy="164736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2895480" y="764280"/>
            <a:ext cx="8610120" cy="1292760"/>
          </a:xfrm>
          <a:prstGeom prst="rect">
            <a:avLst/>
          </a:prstGeom>
          <a:noFill/>
          <a:ln>
            <a:noFill/>
          </a:ln>
        </p:spPr>
        <p:txBody>
          <a:bodyPr anchor="ctr"/>
          <a:p>
            <a:endParaRPr b="0" lang="en-US" sz="1800" spc="-1" strike="noStrike">
              <a:solidFill>
                <a:srgbClr val="000000"/>
              </a:solidFill>
              <a:latin typeface="Century Gothic"/>
            </a:endParaRPr>
          </a:p>
        </p:txBody>
      </p:sp>
      <p:sp>
        <p:nvSpPr>
          <p:cNvPr id="100"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000" spc="-1" strike="noStrike">
                <a:solidFill>
                  <a:srgbClr val="000000"/>
                </a:solidFill>
                <a:latin typeface="Century Gothic"/>
              </a:rPr>
              <a:t>Nie zjeżdżajmy na sankach w pobliżu drogi oraz zbiorników wodnych; </a:t>
            </a:r>
            <a:endParaRPr b="0" lang="en-US" sz="20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entury Gothic"/>
              </a:rPr>
              <a:t>W czasie zjeżdżania zachowujmy bezpieczną odległość między sankami; </a:t>
            </a:r>
            <a:endParaRPr b="0" lang="en-US" sz="20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entury Gothic"/>
              </a:rPr>
              <a:t>Nie doczepiajmy sanek do samochodu; </a:t>
            </a:r>
            <a:endParaRPr b="0" lang="en-US" sz="20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entury Gothic"/>
              </a:rPr>
              <a:t>Rzucając się śniegiem nie łączmy miękkiego śniegu z kawałkami lodu czy kamieni oraz nie celujmy w twarz drugiej osoby; </a:t>
            </a:r>
            <a:endParaRPr b="0" lang="en-US" sz="20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entury Gothic"/>
              </a:rPr>
              <a:t>Na łyżwach jeźdźmy tylko w wyznaczonych miejscach, nie ślizgajmy się po lodzie na rzece lub stawie.</a:t>
            </a:r>
            <a:endParaRPr b="0" lang="en-US" sz="20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entury Gothic"/>
              </a:rPr>
              <a:t>Nie przebiegajmy przez ulicę, nie przechodźmy w miejscach niedozwolonych.</a:t>
            </a:r>
            <a:endParaRPr b="0" lang="en-US" sz="20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entury Gothic"/>
              </a:rPr>
              <a:t>Bądźmy widoczni na drodze.</a:t>
            </a:r>
            <a:endParaRPr b="0" lang="en-US" sz="2000" spc="-1" strike="noStrike">
              <a:solidFill>
                <a:srgbClr val="000000"/>
              </a:solidFill>
              <a:latin typeface="Century Gothic"/>
            </a:endParaRPr>
          </a:p>
          <a:p>
            <a:pPr>
              <a:lnSpc>
                <a:spcPct val="90000"/>
              </a:lnSpc>
              <a:spcBef>
                <a:spcPts val="1001"/>
              </a:spcBef>
            </a:pPr>
            <a:endParaRPr b="0" lang="en-US" sz="2000" spc="-1" strike="noStrike">
              <a:solidFill>
                <a:srgbClr val="000000"/>
              </a:solidFill>
              <a:latin typeface="Century Gothic"/>
            </a:endParaRPr>
          </a:p>
        </p:txBody>
      </p:sp>
      <p:pic>
        <p:nvPicPr>
          <p:cNvPr id="101" name="Obraz 3" descr=""/>
          <p:cNvPicPr/>
          <p:nvPr/>
        </p:nvPicPr>
        <p:blipFill>
          <a:blip r:embed="rId1"/>
          <a:stretch/>
        </p:blipFill>
        <p:spPr>
          <a:xfrm rot="21021000">
            <a:off x="9364680" y="5114160"/>
            <a:ext cx="2704680" cy="1685520"/>
          </a:xfrm>
          <a:prstGeom prst="rect">
            <a:avLst/>
          </a:prstGeom>
          <a:ln>
            <a:noFill/>
          </a:ln>
          <a:effectLst>
            <a:softEdge rad="112500"/>
          </a:effectLst>
        </p:spPr>
      </p:pic>
      <p:pic>
        <p:nvPicPr>
          <p:cNvPr id="102" name="Obraz 4" descr=""/>
          <p:cNvPicPr/>
          <p:nvPr/>
        </p:nvPicPr>
        <p:blipFill>
          <a:blip r:embed="rId2"/>
          <a:stretch/>
        </p:blipFill>
        <p:spPr>
          <a:xfrm rot="370200">
            <a:off x="3594960" y="334800"/>
            <a:ext cx="3173040" cy="1435680"/>
          </a:xfrm>
          <a:prstGeom prst="rect">
            <a:avLst/>
          </a:prstGeom>
          <a:ln w="190440">
            <a:solidFill>
              <a:srgbClr val="c8c6bd"/>
            </a:solidFill>
            <a:miter/>
          </a:ln>
          <a:effectLst>
            <a:outerShdw algn="bl" blurRad="254000" rotWithShape="0">
              <a:srgbClr val="000000">
                <a:alpha val="43000"/>
              </a:srgbClr>
            </a:outerShdw>
          </a:effectLst>
          <a:scene3d>
            <a:camera fov="5400000" prst="perspectiveFront"/>
            <a:lightRig dir="t" rig="threePt">
              <a:rot lat="0" lon="0" rev="2100000"/>
            </a:lightRig>
          </a:scene3d>
          <a:sp3d extrusionH="25400">
            <a:bevelT prst="hardEdge" w="304800" h="152400"/>
            <a:extrusionClr>
              <a:srgbClr val="000000"/>
            </a:extrusionClr>
          </a:sp3d>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000000"/>
                </a:solidFill>
                <a:latin typeface="Century Gothic"/>
              </a:rPr>
              <a:t>Na lodzie:  </a:t>
            </a:r>
            <a:endParaRPr b="0" lang="en-US" sz="4000" spc="-1" strike="noStrike">
              <a:solidFill>
                <a:srgbClr val="000000"/>
              </a:solidFill>
              <a:latin typeface="Century Gothic"/>
            </a:endParaRPr>
          </a:p>
        </p:txBody>
      </p:sp>
      <p:sp>
        <p:nvSpPr>
          <p:cNvPr id="104" name="TextShape 2"/>
          <p:cNvSpPr txBox="1"/>
          <p:nvPr/>
        </p:nvSpPr>
        <p:spPr>
          <a:xfrm>
            <a:off x="685800" y="2194560"/>
            <a:ext cx="10820160" cy="402372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1. Unikaj miejscowego przeciążenia. </a:t>
            </a:r>
            <a:br/>
            <a:r>
              <a:rPr b="0" lang="en-US" sz="2200" spc="-1" strike="noStrike">
                <a:solidFill>
                  <a:srgbClr val="000000"/>
                </a:solidFill>
                <a:latin typeface="Century Gothic"/>
              </a:rPr>
              <a:t>2. Nie trzymaj rąk w kieszeniach / ogranicza to Twoją swobodę, uniemożliwiając reakcję </a:t>
            </a:r>
            <a:br/>
            <a:r>
              <a:rPr b="0" lang="en-US" sz="2200" spc="-1" strike="noStrike">
                <a:solidFill>
                  <a:srgbClr val="000000"/>
                </a:solidFill>
                <a:latin typeface="Century Gothic"/>
              </a:rPr>
              <a:t>w chwili załamania się lodu. </a:t>
            </a:r>
            <a:br/>
            <a:r>
              <a:rPr b="0" lang="en-US" sz="2200" spc="-1" strike="noStrike">
                <a:solidFill>
                  <a:srgbClr val="000000"/>
                </a:solidFill>
                <a:latin typeface="Century Gothic"/>
              </a:rPr>
              <a:t>3. Po usłyszeniu trzeszczenia lodu natychmiast zawróć. </a:t>
            </a:r>
            <a:br/>
            <a:r>
              <a:rPr b="0" lang="en-US" sz="2200" spc="-1" strike="noStrike">
                <a:solidFill>
                  <a:srgbClr val="000000"/>
                </a:solidFill>
                <a:latin typeface="Century Gothic"/>
              </a:rPr>
              <a:t> Gdy zauważymy osobę pod którą załamał się lód w pierwszej kolejności: </a:t>
            </a:r>
            <a:br/>
            <a:r>
              <a:rPr b="0" lang="en-US" sz="2200" spc="-1" strike="noStrike">
                <a:solidFill>
                  <a:srgbClr val="000000"/>
                </a:solidFill>
                <a:latin typeface="Century Gothic"/>
              </a:rPr>
              <a:t>1. Sprawdzamy swoje bezpieczeństwo. </a:t>
            </a:r>
            <a:br/>
            <a:r>
              <a:rPr b="0" lang="en-US" sz="2200" spc="-1" strike="noStrike">
                <a:solidFill>
                  <a:srgbClr val="000000"/>
                </a:solidFill>
                <a:latin typeface="Century Gothic"/>
              </a:rPr>
              <a:t>2. Wzywamy pomoc </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 </a:t>
            </a:r>
            <a:br/>
            <a:r>
              <a:rPr b="0" lang="en-US" sz="2200" spc="-1" strike="noStrike">
                <a:solidFill>
                  <a:srgbClr val="000000"/>
                </a:solidFill>
                <a:latin typeface="Century Gothic"/>
              </a:rPr>
              <a:t>  </a:t>
            </a:r>
            <a:r>
              <a:rPr b="0" lang="en-US" sz="2200" spc="-1" strike="noStrike">
                <a:solidFill>
                  <a:srgbClr val="000000"/>
                </a:solidFill>
                <a:latin typeface="Century Gothic"/>
              </a:rPr>
              <a:t>WAŻNE TELEFONY: </a:t>
            </a:r>
            <a:br/>
            <a:r>
              <a:rPr b="0" lang="en-US" sz="2200" spc="-1" strike="noStrike">
                <a:solidFill>
                  <a:srgbClr val="000000"/>
                </a:solidFill>
                <a:latin typeface="Century Gothic"/>
              </a:rPr>
              <a:t>  999/ Pogotowie Ratunkowe, 998/ Straż Pożarna, 997/ Policja </a:t>
            </a:r>
            <a:br/>
            <a:r>
              <a:rPr b="0" lang="en-US" sz="2200" spc="-1" strike="noStrike">
                <a:solidFill>
                  <a:srgbClr val="000000"/>
                </a:solidFill>
                <a:latin typeface="Century Gothic"/>
              </a:rPr>
              <a:t>  112/ Ogólnopolski numer alarmowy </a:t>
            </a:r>
            <a:br/>
            <a:r>
              <a:rPr b="0" lang="en-US" sz="2200" spc="-1" strike="noStrike">
                <a:solidFill>
                  <a:srgbClr val="000000"/>
                </a:solidFill>
                <a:latin typeface="Century Gothic"/>
              </a:rPr>
              <a:t>  601/100/100/ Centrum Koordynacji Ratownictwa WOPR </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br/>
            <a:r>
              <a:rPr b="0" lang="en-US" sz="2200" spc="-1" strike="noStrike">
                <a:solidFill>
                  <a:srgbClr val="000000"/>
                </a:solidFill>
                <a:latin typeface="Century Gothic"/>
              </a:rPr>
              <a:t>3. Próbujemy podać szalik, linę, sanki itp. (jeżeli jest bezpiecznie) osobie poszkodowanej, </a:t>
            </a:r>
            <a:br/>
            <a:r>
              <a:rPr b="0" lang="en-US" sz="2200" spc="-1" strike="noStrike">
                <a:solidFill>
                  <a:srgbClr val="000000"/>
                </a:solidFill>
                <a:latin typeface="Century Gothic"/>
              </a:rPr>
              <a:t>pamiętając, aby nie zbliżać się zbytnio do tej osoby. </a:t>
            </a:r>
            <a:br/>
            <a:r>
              <a:rPr b="0" lang="en-US" sz="2200" spc="-1" strike="noStrike">
                <a:solidFill>
                  <a:srgbClr val="000000"/>
                </a:solidFill>
                <a:latin typeface="Century Gothic"/>
              </a:rPr>
              <a:t>4. Po wydobyciu osoby poszkodowanej z wody przykryj ją jeżeli to możliwe czymś ciepłym. </a:t>
            </a:r>
            <a:br/>
            <a:r>
              <a:rPr b="0" lang="en-US" sz="2200" spc="-1" strike="noStrike">
                <a:solidFill>
                  <a:srgbClr val="000000"/>
                </a:solidFill>
                <a:latin typeface="Century Gothic"/>
              </a:rPr>
              <a:t>5. Czekaj na wezwaną pomoc. </a:t>
            </a:r>
            <a:endParaRPr b="0" lang="en-US" sz="2200" spc="-1" strike="noStrike">
              <a:solidFill>
                <a:srgbClr val="000000"/>
              </a:solidFill>
              <a:latin typeface="Century Gothic"/>
            </a:endParaRPr>
          </a:p>
        </p:txBody>
      </p:sp>
      <p:pic>
        <p:nvPicPr>
          <p:cNvPr id="105" name="Obraz 3" descr=""/>
          <p:cNvPicPr/>
          <p:nvPr/>
        </p:nvPicPr>
        <p:blipFill>
          <a:blip r:embed="rId1"/>
          <a:stretch/>
        </p:blipFill>
        <p:spPr>
          <a:xfrm rot="21379200">
            <a:off x="2850480" y="743760"/>
            <a:ext cx="4869000" cy="1333440"/>
          </a:xfrm>
          <a:prstGeom prst="rect">
            <a:avLst/>
          </a:prstGeom>
          <a:ln>
            <a:noFill/>
          </a:ln>
          <a:effectLst>
            <a:softEdge rad="112500"/>
          </a:effectLst>
        </p:spPr>
      </p:pic>
      <p:pic>
        <p:nvPicPr>
          <p:cNvPr id="106" name="Obraz 4" descr=""/>
          <p:cNvPicPr/>
          <p:nvPr/>
        </p:nvPicPr>
        <p:blipFill>
          <a:blip r:embed="rId2"/>
          <a:stretch/>
        </p:blipFill>
        <p:spPr>
          <a:xfrm rot="859800">
            <a:off x="9895320" y="3255840"/>
            <a:ext cx="2857320" cy="159984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TextShape 1"/>
          <p:cNvSpPr txBox="1"/>
          <p:nvPr/>
        </p:nvSpPr>
        <p:spPr>
          <a:xfrm>
            <a:off x="2895480" y="764280"/>
            <a:ext cx="8610120" cy="1292760"/>
          </a:xfrm>
          <a:prstGeom prst="rect">
            <a:avLst/>
          </a:prstGeom>
          <a:noFill/>
          <a:ln>
            <a:noFill/>
          </a:ln>
        </p:spPr>
        <p:txBody>
          <a:bodyPr anchor="ctr"/>
          <a:p>
            <a:pPr algn="r">
              <a:lnSpc>
                <a:spcPct val="90000"/>
              </a:lnSpc>
            </a:pPr>
            <a:r>
              <a:rPr b="0" lang="en-US" sz="4000" spc="-1" strike="noStrike" cap="all">
                <a:solidFill>
                  <a:srgbClr val="000000"/>
                </a:solidFill>
                <a:latin typeface="Century Gothic"/>
              </a:rPr>
              <a:t>Na stoku</a:t>
            </a:r>
            <a:br/>
            <a:endParaRPr b="0" lang="en-US" sz="4000" spc="-1" strike="noStrike">
              <a:solidFill>
                <a:srgbClr val="000000"/>
              </a:solidFill>
              <a:latin typeface="Century Gothic"/>
            </a:endParaRPr>
          </a:p>
        </p:txBody>
      </p:sp>
      <p:sp>
        <p:nvSpPr>
          <p:cNvPr id="108"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000000"/>
              </a:buClr>
              <a:buFont typeface="Arial"/>
              <a:buChar char="•"/>
            </a:pPr>
            <a:r>
              <a:rPr b="1" lang="en-US" sz="2200" spc="-1" strike="noStrike">
                <a:solidFill>
                  <a:srgbClr val="000000"/>
                </a:solidFill>
                <a:latin typeface="Century Gothic"/>
              </a:rPr>
              <a:t>1. Uważaj na inne osoby na stoku</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Nawet jeśli ty jesteś mistrzem jazdy na nartach, to obok ciebie zjeżdża mnóstwo osób, które nie mają takich umiejętności czy doświadczenia. Wiele wypadków zdarza się dlatego, że zawiódł sprzęt. Przed wyjściem na stok musisz go dokładnie sprawdzić i przygotować. Naostrzyć krawędzie nart, nasmarować je, wyregulować wiązania. Lepiej powierzyć narty profesjonalnemu serwisowi.</a:t>
            </a:r>
            <a:endParaRPr b="0" lang="en-US" sz="2200" spc="-1" strike="noStrike">
              <a:solidFill>
                <a:srgbClr val="000000"/>
              </a:solidFill>
              <a:latin typeface="Century Gothic"/>
            </a:endParaRPr>
          </a:p>
          <a:p>
            <a:pPr>
              <a:lnSpc>
                <a:spcPct val="90000"/>
              </a:lnSpc>
              <a:spcBef>
                <a:spcPts val="1001"/>
              </a:spcBef>
            </a:pPr>
            <a:endParaRPr b="0" lang="en-US" sz="2200" spc="-1" strike="noStrike">
              <a:solidFill>
                <a:srgbClr val="000000"/>
              </a:solidFill>
              <a:latin typeface="Century Gothic"/>
            </a:endParaRPr>
          </a:p>
        </p:txBody>
      </p:sp>
      <p:sp>
        <p:nvSpPr>
          <p:cNvPr id="109" name="CustomShape 3"/>
          <p:cNvSpPr/>
          <p:nvPr/>
        </p:nvSpPr>
        <p:spPr>
          <a:xfrm>
            <a:off x="155520" y="-144360"/>
            <a:ext cx="304560" cy="304560"/>
          </a:xfrm>
          <a:prstGeom prst="rect">
            <a:avLst/>
          </a:prstGeom>
          <a:noFill/>
          <a:ln>
            <a:noFill/>
          </a:ln>
        </p:spPr>
        <p:style>
          <a:lnRef idx="0"/>
          <a:fillRef idx="0"/>
          <a:effectRef idx="0"/>
          <a:fontRef idx="minor"/>
        </p:style>
      </p:sp>
      <p:pic>
        <p:nvPicPr>
          <p:cNvPr id="110" name="Obraz 5" descr=""/>
          <p:cNvPicPr/>
          <p:nvPr/>
        </p:nvPicPr>
        <p:blipFill>
          <a:blip r:embed="rId1"/>
          <a:stretch/>
        </p:blipFill>
        <p:spPr>
          <a:xfrm rot="21352800">
            <a:off x="5625360" y="568080"/>
            <a:ext cx="2704680" cy="1685520"/>
          </a:xfrm>
          <a:prstGeom prst="rect">
            <a:avLst/>
          </a:prstGeom>
          <a:ln>
            <a:noFill/>
          </a:ln>
          <a:effectLst>
            <a:softEdge rad="112500"/>
          </a:effectLst>
        </p:spPr>
      </p:pic>
      <p:pic>
        <p:nvPicPr>
          <p:cNvPr id="111" name="Obraz 6" descr=""/>
          <p:cNvPicPr/>
          <p:nvPr/>
        </p:nvPicPr>
        <p:blipFill>
          <a:blip r:embed="rId2"/>
          <a:stretch/>
        </p:blipFill>
        <p:spPr>
          <a:xfrm rot="20890200">
            <a:off x="5406120" y="4685400"/>
            <a:ext cx="2980800" cy="153324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2895480" y="764280"/>
            <a:ext cx="8610120" cy="1292760"/>
          </a:xfrm>
          <a:prstGeom prst="rect">
            <a:avLst/>
          </a:prstGeom>
          <a:noFill/>
          <a:ln>
            <a:noFill/>
          </a:ln>
        </p:spPr>
        <p:txBody>
          <a:bodyPr anchor="ctr"/>
          <a:p>
            <a:endParaRPr b="0" lang="en-US" sz="1800" spc="-1" strike="noStrike">
              <a:solidFill>
                <a:srgbClr val="000000"/>
              </a:solidFill>
              <a:latin typeface="Century Gothic"/>
            </a:endParaRPr>
          </a:p>
        </p:txBody>
      </p:sp>
      <p:sp>
        <p:nvSpPr>
          <p:cNvPr id="113"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000000"/>
              </a:buClr>
              <a:buFont typeface="Arial"/>
              <a:buChar char="•"/>
            </a:pPr>
            <a:r>
              <a:rPr b="1" lang="en-US" sz="2200" spc="-1" strike="noStrike">
                <a:solidFill>
                  <a:srgbClr val="000000"/>
                </a:solidFill>
                <a:latin typeface="Century Gothic"/>
              </a:rPr>
              <a:t>2. Panuj nad prędkością</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Szybkość zjazdu dostosuj do umiejętności, stanu trasy, warunków atmosferycznych. Jeśli stok jest oblodzony lub</a:t>
            </a:r>
            <a:br/>
            <a:r>
              <a:rPr b="0" lang="en-US" sz="2200" spc="-1" strike="noStrike">
                <a:solidFill>
                  <a:srgbClr val="000000"/>
                </a:solidFill>
                <a:latin typeface="Century Gothic"/>
              </a:rPr>
              <a:t>są na nim muldy, nie trudno o poważną kontuzję. Zjeżdżaj tak, by móc zahamować. Zwolnij zawsze, gdy widoczność jest ograniczona, w pobliżu wyciągu, na końcu trasy.</a:t>
            </a:r>
            <a:endParaRPr b="0" lang="en-US" sz="2200" spc="-1" strike="noStrike">
              <a:solidFill>
                <a:srgbClr val="000000"/>
              </a:solidFill>
              <a:latin typeface="Century Gothic"/>
            </a:endParaRPr>
          </a:p>
          <a:p>
            <a:pPr>
              <a:lnSpc>
                <a:spcPct val="90000"/>
              </a:lnSpc>
              <a:spcBef>
                <a:spcPts val="1001"/>
              </a:spcBef>
            </a:pPr>
            <a:endParaRPr b="0" lang="en-US" sz="2200" spc="-1" strike="noStrike">
              <a:solidFill>
                <a:srgbClr val="000000"/>
              </a:solidFill>
              <a:latin typeface="Century Gothic"/>
            </a:endParaRPr>
          </a:p>
        </p:txBody>
      </p:sp>
      <p:pic>
        <p:nvPicPr>
          <p:cNvPr id="114" name="Obraz 3" descr=""/>
          <p:cNvPicPr/>
          <p:nvPr/>
        </p:nvPicPr>
        <p:blipFill>
          <a:blip r:embed="rId1"/>
          <a:stretch/>
        </p:blipFill>
        <p:spPr>
          <a:xfrm rot="21339000">
            <a:off x="1567080" y="4390200"/>
            <a:ext cx="2821320" cy="180504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pic>
        <p:nvPicPr>
          <p:cNvPr id="115" name="Obraz 4" descr=""/>
          <p:cNvPicPr/>
          <p:nvPr/>
        </p:nvPicPr>
        <p:blipFill>
          <a:blip r:embed="rId2"/>
          <a:stretch/>
        </p:blipFill>
        <p:spPr>
          <a:xfrm rot="243000">
            <a:off x="6230160" y="4285440"/>
            <a:ext cx="2657160" cy="171432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2895480" y="764280"/>
            <a:ext cx="8610120" cy="1292760"/>
          </a:xfrm>
          <a:prstGeom prst="rect">
            <a:avLst/>
          </a:prstGeom>
          <a:noFill/>
          <a:ln>
            <a:noFill/>
          </a:ln>
        </p:spPr>
        <p:txBody>
          <a:bodyPr anchor="ctr"/>
          <a:p>
            <a:endParaRPr b="0" lang="en-US" sz="1800" spc="-1" strike="noStrike">
              <a:solidFill>
                <a:srgbClr val="000000"/>
              </a:solidFill>
              <a:latin typeface="Century Gothic"/>
            </a:endParaRPr>
          </a:p>
        </p:txBody>
      </p:sp>
      <p:sp>
        <p:nvSpPr>
          <p:cNvPr id="117" name="TextShape 2"/>
          <p:cNvSpPr txBox="1"/>
          <p:nvPr/>
        </p:nvSpPr>
        <p:spPr>
          <a:xfrm>
            <a:off x="685800" y="2194560"/>
            <a:ext cx="10820160" cy="4023720"/>
          </a:xfrm>
          <a:prstGeom prst="rect">
            <a:avLst/>
          </a:prstGeom>
          <a:noFill/>
          <a:ln>
            <a:noFill/>
          </a:ln>
        </p:spPr>
        <p:txBody>
          <a:bodyPr/>
          <a:p>
            <a:pPr marL="228600" indent="-228240">
              <a:lnSpc>
                <a:spcPct val="90000"/>
              </a:lnSpc>
              <a:spcBef>
                <a:spcPts val="1001"/>
              </a:spcBef>
              <a:buClr>
                <a:srgbClr val="000000"/>
              </a:buClr>
              <a:buFont typeface="Arial"/>
              <a:buChar char="•"/>
            </a:pPr>
            <a:r>
              <a:rPr b="1" lang="en-US" sz="2200" spc="-1" strike="noStrike">
                <a:solidFill>
                  <a:srgbClr val="000000"/>
                </a:solidFill>
                <a:latin typeface="Century Gothic"/>
              </a:rPr>
              <a:t>3. Wybierz bezpieczny tor jazdy</a:t>
            </a:r>
            <a:endParaRPr b="0" lang="en-US" sz="2200" spc="-1" strike="noStrike">
              <a:solidFill>
                <a:srgbClr val="000000"/>
              </a:solidFill>
              <a:latin typeface="Century Gothic"/>
            </a:endParaRPr>
          </a:p>
          <a:p>
            <a:pPr marL="228600" indent="-228240">
              <a:lnSpc>
                <a:spcPct val="90000"/>
              </a:lnSpc>
              <a:spcBef>
                <a:spcPts val="1001"/>
              </a:spcBef>
              <a:buClr>
                <a:srgbClr val="000000"/>
              </a:buClr>
              <a:buFont typeface="Arial"/>
              <a:buChar char="•"/>
            </a:pPr>
            <a:r>
              <a:rPr b="0" lang="en-US" sz="2200" spc="-1" strike="noStrike">
                <a:solidFill>
                  <a:srgbClr val="000000"/>
                </a:solidFill>
                <a:latin typeface="Century Gothic"/>
              </a:rPr>
              <a:t>Jeśli dopiero zaczynasz zjeżdżać z góry, masz większe pole manewru niż ci, którzy są już np. w jej połowie. Dlatego ustal taki tor jazdy, by nie zagrażać osobom jadącym niżej.</a:t>
            </a:r>
            <a:endParaRPr b="0" lang="en-US" sz="2200" spc="-1" strike="noStrike">
              <a:solidFill>
                <a:srgbClr val="000000"/>
              </a:solidFill>
              <a:latin typeface="Century Gothic"/>
            </a:endParaRPr>
          </a:p>
          <a:p>
            <a:pPr>
              <a:lnSpc>
                <a:spcPct val="90000"/>
              </a:lnSpc>
              <a:spcBef>
                <a:spcPts val="1001"/>
              </a:spcBef>
            </a:pPr>
            <a:endParaRPr b="0" lang="en-US" sz="2200" spc="-1" strike="noStrike">
              <a:solidFill>
                <a:srgbClr val="000000"/>
              </a:solidFill>
              <a:latin typeface="Century Gothic"/>
            </a:endParaRPr>
          </a:p>
        </p:txBody>
      </p:sp>
      <p:pic>
        <p:nvPicPr>
          <p:cNvPr id="118" name="Obraz 3" descr=""/>
          <p:cNvPicPr/>
          <p:nvPr/>
        </p:nvPicPr>
        <p:blipFill>
          <a:blip r:embed="rId1"/>
          <a:stretch/>
        </p:blipFill>
        <p:spPr>
          <a:xfrm rot="241200">
            <a:off x="1303200" y="4077720"/>
            <a:ext cx="2657160" cy="171432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pic>
        <p:nvPicPr>
          <p:cNvPr id="119" name="Obraz 4" descr=""/>
          <p:cNvPicPr/>
          <p:nvPr/>
        </p:nvPicPr>
        <p:blipFill>
          <a:blip r:embed="rId2"/>
          <a:stretch/>
        </p:blipFill>
        <p:spPr>
          <a:xfrm rot="21030000">
            <a:off x="6292080" y="3726000"/>
            <a:ext cx="2704680" cy="1685520"/>
          </a:xfrm>
          <a:prstGeom prst="rect">
            <a:avLst/>
          </a:prstGeom>
          <a:ln w="190440">
            <a:solidFill>
              <a:srgbClr val="ffffff"/>
            </a:solidFill>
            <a:round/>
          </a:ln>
          <a:effectLst>
            <a:outerShdw algn="tl" blurRad="50000" rotWithShape="0">
              <a:srgbClr val="000000">
                <a:alpha val="41000"/>
              </a:srgbClr>
            </a:outerShdw>
          </a:effectLst>
          <a:scene3d>
            <a:camera prst="orthographicFront"/>
            <a:lightRig dir="t" rig="twoPt">
              <a:rot lat="0" lon="0" rev="7800000"/>
            </a:lightRig>
          </a:scene3d>
          <a:sp3d contourW="6350">
            <a:bevelT w="50800" h="16510"/>
            <a:contourClr>
              <a:srgbClr val="c0c0c0"/>
            </a:contourClr>
          </a:sp3d>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Para</Template>
  <TotalTime>69</TotalTime>
  <Application>LibreOffice/5.4.4.2$Windows_x86 LibreOffice_project/2524958677847fb3bb44820e40380acbe820f960</Application>
  <Words>690</Words>
  <Paragraphs>54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2018-01-11T06:20:02Z</dcterms:created>
  <dc:creator>uczen13</dc:creator>
  <dc:description/>
  <dc:language>pl-PL</dc:language>
  <cp:lastModifiedBy>uczen13</cp:lastModifiedBy>
  <dcterms:modified xsi:type="dcterms:W3CDTF">2018-01-18T06:50:31Z</dcterms:modified>
  <cp:revision>7</cp:revision>
  <dc:subject/>
  <dc:title>Bezpieczna zima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Panoramiczny</vt:lpwstr>
  </property>
  <property fmtid="{D5CDD505-2E9C-101B-9397-08002B2CF9AE}" pid="9" name="ScaleCrop">
    <vt:bool>0</vt:bool>
  </property>
  <property fmtid="{D5CDD505-2E9C-101B-9397-08002B2CF9AE}" pid="10" name="ShareDoc">
    <vt:bool>0</vt:bool>
  </property>
  <property fmtid="{D5CDD505-2E9C-101B-9397-08002B2CF9AE}" pid="11" name="Slides">
    <vt:i4>15</vt:i4>
  </property>
</Properties>
</file>