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10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44120" y="219456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02440" y="219456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8002440" y="429660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44120" y="429660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85800" y="429660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44120" y="219456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02440" y="219456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8002440" y="429660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44120" y="429660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85800" y="4296600"/>
            <a:ext cx="34837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>
            <a:noFill/>
          </a:ln>
        </p:spPr>
      </p:pic>
      <p:pic>
        <p:nvPicPr>
          <p:cNvPr id="1" name="Picture 7" descr="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n-US" sz="6000" spc="-1" strike="noStrike" cap="all">
                <a:solidFill>
                  <a:srgbClr val="000000"/>
                </a:solidFill>
                <a:latin typeface="Century Gothic"/>
              </a:rPr>
              <a:t>Kliknij, aby edytować styl</a:t>
            </a:r>
            <a:endParaRPr b="0" lang="en-US" sz="6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7909560" y="4314240"/>
            <a:ext cx="2910600" cy="3744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B3E02D1-24E5-4257-921F-5EFA03C43AA7}" type="datetime">
              <a:rPr b="0" lang="pl-PL" sz="1050" spc="-1" strike="noStrike">
                <a:solidFill>
                  <a:srgbClr val="8b8b8b"/>
                </a:solidFill>
                <a:latin typeface="Century Gothic"/>
              </a:rPr>
              <a:t>18-2-16</a:t>
            </a:fld>
            <a:endParaRPr b="0" lang="pl-PL" sz="105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1371600" y="4323960"/>
            <a:ext cx="640044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8077320" y="143100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D2DF834-86EA-4399-ABAC-89C3F9FDDC8B}" type="slidenum">
              <a:rPr b="0" lang="pl-PL" sz="1050" spc="-1" strike="noStrike">
                <a:solidFill>
                  <a:srgbClr val="8b8b8b"/>
                </a:solidFill>
                <a:latin typeface="Century Gothic"/>
              </a:rPr>
              <a:t>&lt;numer&gt;</a:t>
            </a:fld>
            <a:endParaRPr b="0" lang="pl-PL" sz="105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Kliknij, aby edytować format tekstu konspektu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Drugi poziom konspektu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Trzeci poziom konspektu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Czwarty poziom konspektu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Piąty poziom konspektu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Szósty poziom konspektu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Siódmy poziom konspektu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b="0" lang="en-US" sz="4000" spc="-1" strike="noStrike" cap="all">
                <a:solidFill>
                  <a:srgbClr val="000000"/>
                </a:solidFill>
                <a:latin typeface="Century Gothic"/>
              </a:rPr>
              <a:t>Kliknij, aby edytować styl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Kliknij, aby edytować style wzorca tekstu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Drugi poziom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Trzeci poziom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Czwarty poziom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entury Gothic"/>
              </a:rPr>
              <a:t>Piąty poziom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528E557-05BD-4953-ACC5-F88F4C8D2E98}" type="datetime">
              <a:rPr b="0" lang="pl-PL" sz="1050" spc="-1" strike="noStrike">
                <a:solidFill>
                  <a:srgbClr val="8b8b8b"/>
                </a:solidFill>
                <a:latin typeface="Century Gothic"/>
              </a:rPr>
              <a:t>18-2-16</a:t>
            </a:fld>
            <a:endParaRPr b="0" lang="pl-PL" sz="105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BF45761-9A95-47E2-96BA-CAE6E61E1929}" type="slidenum">
              <a:rPr b="0" lang="pl-PL" sz="1050" spc="-1" strike="noStrike">
                <a:solidFill>
                  <a:srgbClr val="8b8b8b"/>
                </a:solidFill>
                <a:latin typeface="Century Gothic"/>
              </a:rPr>
              <a:t>&lt;numer&gt;</a:t>
            </a:fld>
            <a:endParaRPr b="0" lang="pl-PL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371600" y="1803240"/>
            <a:ext cx="9448560" cy="1824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6000" spc="-1" strike="noStrike" cap="all">
                <a:solidFill>
                  <a:srgbClr val="4ec0ec"/>
                </a:solidFill>
                <a:latin typeface="Century Gothic"/>
              </a:rPr>
              <a:t>ANDRZEJKOWE WRÓŻBY</a:t>
            </a:r>
            <a:endParaRPr b="0" lang="en-US" sz="6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1807200" y="3632040"/>
            <a:ext cx="9012600" cy="1057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2800" spc="-1" strike="noStrike">
                <a:solidFill>
                  <a:srgbClr val="ff66ff"/>
                </a:solidFill>
                <a:latin typeface="Century Gothic"/>
              </a:rPr>
              <a:t>AUTORKI: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2800" spc="-1" strike="noStrike">
                <a:solidFill>
                  <a:srgbClr val="ff66ff"/>
                </a:solidFill>
                <a:latin typeface="Century Gothic"/>
              </a:rPr>
              <a:t>ALEKSANDRA CIESZYŃSKA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2800" spc="-1" strike="noStrike">
                <a:solidFill>
                  <a:srgbClr val="ff66ff"/>
                </a:solidFill>
                <a:latin typeface="Century Gothic"/>
              </a:rPr>
              <a:t>NATALIA MARSZAŁKOWSKA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2800" spc="-1" strike="noStrike">
                <a:solidFill>
                  <a:srgbClr val="ff66ff"/>
                </a:solidFill>
                <a:latin typeface="Century Gothic"/>
              </a:rPr>
              <a:t>AGATA GÓRSKA</a:t>
            </a:r>
            <a:endParaRPr b="0" lang="pl-PL" sz="2800" spc="-1" strike="noStrike">
              <a:latin typeface="Arial"/>
            </a:endParaRPr>
          </a:p>
        </p:txBody>
      </p:sp>
    </p:spTree>
  </p:cSld>
  <mc:AlternateContent>
    <mc:Choice Requires="p14">
      <p:transition spd="slow" advTm="7000">
        <p14:honeycomb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15" dur="2000"/>
                                        <p:tgtEl>
                                          <p:spTgt spid="86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9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20" dur="2000"/>
                                        <p:tgtEl>
                                          <p:spTgt spid="86">
                                            <p:txEl>
                                              <p:pRg st="9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1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25" dur="2000"/>
                                        <p:tgtEl>
                                          <p:spTgt spid="86">
                                            <p:txEl>
                                              <p:pRg st="31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3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30" dur="2000"/>
                                        <p:tgtEl>
                                          <p:spTgt spid="86">
                                            <p:txEl>
                                              <p:pRg st="53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90000"/>
              </a:lnSpc>
            </a:pPr>
            <a:r>
              <a:rPr b="0" lang="en-US" sz="4000" spc="-1" strike="noStrike" cap="all">
                <a:solidFill>
                  <a:srgbClr val="b01538"/>
                </a:solidFill>
                <a:latin typeface="Century Gothic"/>
              </a:rPr>
              <a:t>WRÓŻBA 1 LANIE WOSKU           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b050"/>
                </a:solidFill>
                <a:latin typeface="Arial"/>
              </a:rPr>
              <a:t>To najpopularniejsza ze wszystkich wróżb andrzejkowych. Polega na przelaniu przez dziurkę od klucza roztopionego wosk do miski z zimną wodą. Następnie zastygnięty wosk utworzy kształt, który powinno się oglądać rzucając nim przy pomocy lampki cień na ścianę. To, co wyczytamy z cienia, mówi o naszej przyszłości.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89" name="Obraz 3" descr=""/>
          <p:cNvPicPr/>
          <p:nvPr/>
        </p:nvPicPr>
        <p:blipFill>
          <a:blip r:embed="rId1"/>
          <a:stretch/>
        </p:blipFill>
        <p:spPr>
          <a:xfrm>
            <a:off x="2635560" y="3854520"/>
            <a:ext cx="3547800" cy="2363760"/>
          </a:xfrm>
          <a:prstGeom prst="rect">
            <a:avLst/>
          </a:prstGeom>
          <a:ln>
            <a:noFill/>
          </a:ln>
        </p:spPr>
      </p:pic>
      <p:pic>
        <p:nvPicPr>
          <p:cNvPr id="90" name="Obraz 4" descr=""/>
          <p:cNvPicPr/>
          <p:nvPr/>
        </p:nvPicPr>
        <p:blipFill>
          <a:blip r:embed="rId2"/>
          <a:stretch/>
        </p:blipFill>
        <p:spPr>
          <a:xfrm>
            <a:off x="7175880" y="3786480"/>
            <a:ext cx="3853440" cy="2568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4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4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3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3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3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3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3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3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3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90000"/>
              </a:lnSpc>
            </a:pPr>
            <a:r>
              <a:rPr b="0" lang="en-US" sz="4000" spc="-1" strike="noStrike" cap="all">
                <a:solidFill>
                  <a:srgbClr val="000000"/>
                </a:solidFill>
                <a:latin typeface="Century Gothic"/>
              </a:rPr>
              <a:t>WRÓŻBA 2: kUBECZKI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049400" y="2355840"/>
            <a:ext cx="10820160" cy="4023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Do tej andrzejkowej wróżby potrzebujemy kilku kubków. Pod każdym z nich przykrywamy jeden wybrany przez nas przedmiot: monetę, pierścionek, kostkę cukru, listek laurowy, cukierek, kompas oraz klucz. Osobę, która wylosuje monetę czeka bogactwo. Z kolei pierścionek oznacza szybki ślub. Cukier to oznaka szczęścia w życiu i miłości, a listek laurowy sławy. Cukierek to znak rychłych narodzin dziecka, natomiast kompas wspaniałej podróży. Osobę, która wylosuje klucz, czeka przeprowadzka.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2676240" y="527760"/>
            <a:ext cx="2928960" cy="1678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9000">
        <p14:glitter dir="l" pattern="hexagon"/>
      </p:transition>
    </mc:Choice>
    <mc:Fallback>
      <p:transition spd="slow" advTm="9000">
        <p:fade/>
      </p:transition>
    </mc:Fallback>
  </mc:AlternateContent>
  <p:timing>
    <p:tnLst>
      <p:par>
        <p:cTn id="58" dur="indefinite" restart="never" nodeType="tmRoot">
          <p:childTnLst>
            <p:seq>
              <p:cTn id="59" dur="indefinite" nodeType="mainSeq"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6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6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4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74" dur="2000"/>
                                        <p:tgtEl>
                                          <p:spTgt spid="92">
                                            <p:txEl>
                                              <p:pRg st="0" end="4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90000"/>
              </a:lnSpc>
            </a:pPr>
            <a:r>
              <a:rPr b="0" lang="en-US" sz="4000" spc="-1" strike="noStrike" cap="all">
                <a:solidFill>
                  <a:srgbClr val="000000"/>
                </a:solidFill>
                <a:latin typeface="Century Gothic"/>
              </a:rPr>
              <a:t>Wróżba 3 buty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95" name="Symbol zastępczy zawartości 3" descr=""/>
          <p:cNvPicPr/>
          <p:nvPr/>
        </p:nvPicPr>
        <p:blipFill>
          <a:blip r:embed="rId1"/>
          <a:stretch/>
        </p:blipFill>
        <p:spPr>
          <a:xfrm>
            <a:off x="693000" y="1960560"/>
            <a:ext cx="4200120" cy="212364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5629680" y="2253240"/>
            <a:ext cx="609552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Verdana"/>
              </a:rPr>
              <a:t>Aby dowiedzieć się która z panien, wdów i rozwódek z grona wróżących sobie osób wyjdzie pierwsza za mąż posłużymy się butami. Ustawiamy buty z lewej nogi rzędem w kącie pokoju. Ostatni w kolejce przestawiacie na początek. Właścicielka buta, który pierwszy dotknie czubkiem progu, może liczyć na błyskawiczną zmianę stanu cywilnego.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97" name="Obraz 5" descr=""/>
          <p:cNvPicPr/>
          <p:nvPr/>
        </p:nvPicPr>
        <p:blipFill>
          <a:blip r:embed="rId2"/>
          <a:stretch/>
        </p:blipFill>
        <p:spPr>
          <a:xfrm>
            <a:off x="932040" y="4389480"/>
            <a:ext cx="3744360" cy="2296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8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7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3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96" dur="2000"/>
                                        <p:tgtEl>
                                          <p:spTgt spid="96">
                                            <p:txEl>
                                              <p:pRg st="0" end="3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90000"/>
              </a:lnSpc>
            </a:pPr>
            <a:r>
              <a:rPr b="0" lang="en-US" sz="4000" spc="-1" strike="noStrike" cap="all">
                <a:solidFill>
                  <a:srgbClr val="ff0000"/>
                </a:solidFill>
                <a:latin typeface="Century Gothic"/>
              </a:rPr>
              <a:t>Wróżba 4  serce i szpilki</a:t>
            </a:r>
            <a:endParaRPr b="0" lang="en-US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Ta wróżba andrzejkowa polega na tym, że z papieru wycinamy serce i z jednej strony wypisujemy wszystkie znane nam męskie (lub damskie w wersji dla chłopaków) imiona. Następnie odwracamy kartkę tyłem do osoby ze szpilką. Ta musi wbić szpilkę w kartkę. Osoba, której imię przebiła szpilką, jest jej pisana.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00" name="Obraz 3" descr=""/>
          <p:cNvPicPr/>
          <p:nvPr/>
        </p:nvPicPr>
        <p:blipFill>
          <a:blip r:embed="rId1"/>
          <a:stretch/>
        </p:blipFill>
        <p:spPr>
          <a:xfrm>
            <a:off x="6628680" y="3646800"/>
            <a:ext cx="4487760" cy="2858400"/>
          </a:xfrm>
          <a:prstGeom prst="rect">
            <a:avLst/>
          </a:prstGeom>
          <a:ln>
            <a:noFill/>
          </a:ln>
        </p:spPr>
      </p:pic>
      <p:pic>
        <p:nvPicPr>
          <p:cNvPr id="101" name="Obraz 4" descr=""/>
          <p:cNvPicPr/>
          <p:nvPr/>
        </p:nvPicPr>
        <p:blipFill>
          <a:blip r:embed="rId2"/>
          <a:stretch/>
        </p:blipFill>
        <p:spPr>
          <a:xfrm>
            <a:off x="2019600" y="3999240"/>
            <a:ext cx="3520440" cy="2219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4" dur="indefinite" restart="never" nodeType="tmRoot">
          <p:childTnLst>
            <p:seq>
              <p:cTn id="105" dur="indefinite" nodeType="mainSeq">
                <p:childTnLst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3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10" dur="2000"/>
                                        <p:tgtEl>
                                          <p:spTgt spid="99">
                                            <p:txEl>
                                              <p:pRg st="0" end="3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3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50</TotalTime>
  <Application>LibreOffice/5.4.4.2$Windows_x86 LibreOffice_project/2524958677847fb3bb44820e40380acbe820f960</Application>
  <Words>279</Words>
  <Paragraphs>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2017-12-11T06:41:25Z</dcterms:created>
  <dc:creator>uczen13</dc:creator>
  <dc:description/>
  <dc:language>pl-PL</dc:language>
  <cp:lastModifiedBy>uczen13</cp:lastModifiedBy>
  <dcterms:modified xsi:type="dcterms:W3CDTF">2018-01-05T06:59:31Z</dcterms:modified>
  <cp:revision>5</cp:revision>
  <dc:subject/>
  <dc:title>ANDRZEJKOWE WRÓŻBY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