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F92E2F3-A957-4897-AE39-228CC061DCDB}" type="datetimeFigureOut">
              <a:rPr lang="sk-SK" smtClean="0"/>
              <a:t>16.05.2014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57592" cy="1673424"/>
          </a:xfrm>
        </p:spPr>
        <p:txBody>
          <a:bodyPr/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Špecifické poruchy správania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755576" y="2276872"/>
            <a:ext cx="7931224" cy="384929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sk-SK" sz="5200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sk-SK" sz="97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ADHD</a:t>
            </a:r>
          </a:p>
          <a:p>
            <a:pPr marL="0" indent="0" algn="ctr">
              <a:buNone/>
            </a:pPr>
            <a:endParaRPr lang="sk-SK" sz="32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sz="2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sz="2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k-SK" sz="2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Spracované podľa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2300" b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Želinská</a:t>
            </a:r>
            <a:r>
              <a:rPr lang="sk-SK" sz="2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L.: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Poradenstvo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 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oblasti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využívania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efektívnych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stratégií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učenia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u 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žiakov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 ADHD</a:t>
            </a: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sk-SK" sz="2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2014, </a:t>
            </a:r>
            <a:r>
              <a:rPr lang="en-US" sz="2300" b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Záverečná</a:t>
            </a: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práca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k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špecializačnému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vzdelávaniu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Výchovný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b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poradca</a:t>
            </a:r>
            <a:r>
              <a:rPr lang="sk-SK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MPC </a:t>
            </a: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Bratislava</a:t>
            </a:r>
            <a:r>
              <a:rPr lang="sk-SK" sz="23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sk-SK" sz="23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300" b="1" dirty="0"/>
              <a:t> </a:t>
            </a:r>
          </a:p>
          <a:p>
            <a:pPr marL="0" indent="0">
              <a:buNone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9837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Spoločenská a emocionálna oblasť: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negatívne hodnotenie a postoje iných ovplyvňujú negatívne vnímanie seba samého (Často sú odmietaní, zažívajú častejšie kritiku, bývajú hodnotení ako neúspešní, sú považovaní za vinníkov svojich neúspechov a problematického správania, čím si o sebe utvárajú obraz ako o osobe nežiaducej, neschopnej a neúspešnej s pocitom viny za negatívne prejavy.);</a:t>
            </a: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negatívne hodnotenie a postoje iných ovplyvňujú negatívne odchýlky v správaní a prežívaní (Jednotlivci vyvolávajú napätie, nedokážu spolupracovať, sú egocentrickí, orientovaní na vlastné uspokojenie, reagujú skratovite, afektívne a nepredvídateľne, pôsobia nepríjmne, rušia, dráždia a vyčerpávajú. </a:t>
            </a: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problémy vo vzťahoch s dospelými (Vzťahy s ľuďmi sú obmedzené a spojené s nepríjemnými zážitkami. Ľudia majú tendenciu sa im vyhýbať. Nebudia sympatie, pretože správanie, ktoré narúša ich vzťahy s ľuďmi pretrváva aj v dospelosti a stáva sa nápadnejším.);</a:t>
            </a: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marL="400050" lvl="2" indent="0">
              <a:buNone/>
            </a:pP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problémy </a:t>
            </a:r>
            <a:r>
              <a:rPr lang="pl-PL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vo vzťahoch s vrstovníkmi (Časté je odmietanie, izolácia a šikana. K odmietaniu dochádza v dôsledku striedania nálad, nepredvídateľného správania, neschopnosti riešiť problémy, skratovitým reagovaním, zníženej tolerancie k záťaži a neschopnosti spolupracovať</a:t>
            </a: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.);</a:t>
            </a:r>
          </a:p>
          <a:p>
            <a:pPr marL="400050" lvl="1" indent="0">
              <a:buNone/>
            </a:pPr>
            <a:r>
              <a:rPr lang="pl-PL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negatívny postoj pedagógov (Ovplyv</a:t>
            </a:r>
            <a:r>
              <a:rPr lang="sk-SK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ňuje</a:t>
            </a:r>
            <a:r>
              <a:rPr lang="sk-SK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rozpor medzi predpokladanou úrovňou schopností a podávanými výkonmi a dojem ignorovania autority. Vnímajú jednotlivca ako vinníka, ktorý sa nechce správať vhodne. Poruchy pozornosti sú hodnotené ako nedostatočná snaha a rešpekt k povinnostiam.);</a:t>
            </a:r>
          </a:p>
          <a:p>
            <a:pPr marL="400050" lvl="1" indent="0">
              <a:buNone/>
            </a:pPr>
            <a:r>
              <a:rPr lang="sk-SK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ambivalentný postoj rodičov k jednotlivcovi (Pociťujú neistotu, sú nespokojní, sklamaní, na jednej strane majú jednotlivca radi, ale na druhej pociťujú nechuť. Majú tendenciu vidieť v sebe vinníka za prejavy jednotlivca, čo môže viesť k pocitom výchovnej bezmocnosti.);</a:t>
            </a:r>
          </a:p>
          <a:p>
            <a:pPr marL="742950" lvl="2" indent="-342900">
              <a:buFontTx/>
              <a:buChar char="-"/>
            </a:pPr>
            <a:endParaRPr lang="pl-PL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lvl="1" indent="0">
              <a:buNone/>
            </a:pP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90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sk-SK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zmeny v oblasti emócií (Jedinci s ADHD sú často emočne nevyrovnaní, dráždiví, so sklonom k výkyvom nálad, pocitom nepohody, ktoré nie sú schopní ovládať.);</a:t>
            </a:r>
          </a:p>
          <a:p>
            <a:pPr marL="400050" lvl="1" indent="0">
              <a:buNone/>
            </a:pPr>
            <a:r>
              <a:rPr lang="sk-SK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oneskorenie v oblasti socializácie (Prejavuje sa nižšou úrovňou sociálnych zručností, neschopnosťou komunikovať a správať sa tak, ako je očakávané. Nedokážu sa správať na úrovni svojho veku, preto sú odmietaní vrstovníkmi. Nedokážu adekvátnym spôsobom komunikovať, nie sú schopní rozpoznať sociálne signály svojich komunikačných partnerov.);</a:t>
            </a:r>
          </a:p>
          <a:p>
            <a:pPr marL="400050" lvl="1" indent="0">
              <a:buNone/>
            </a:pPr>
            <a:r>
              <a:rPr lang="sk-SK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deprivácia v oblasti citovej akceptácie a sociálneho kontaktu (Vzniká v dôsledku obmedzeného množstva a kvality vzťahov, čo je často kombinované s prežívaním stresu a neschopnosťou sebarealizácie.);</a:t>
            </a:r>
          </a:p>
          <a:p>
            <a:pPr marL="400050" lvl="1" indent="0">
              <a:buNone/>
            </a:pPr>
            <a:r>
              <a:rPr lang="sk-SK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časté úrazy, nehody a riskovanie (Majú tendenciu zapájať sa do nebezpečných situácií bez ohľadu na možné nebezpečenstvo.);</a:t>
            </a:r>
          </a:p>
          <a:p>
            <a:pPr marL="400050" lvl="1" indent="0">
              <a:buNone/>
            </a:pP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marL="400050" lvl="1" indent="0">
              <a:buNone/>
            </a:pPr>
            <a:r>
              <a:rPr lang="sk-SK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neúspešnosť v spoločenských situáciách (Vzniká v dôsledku strácania nití  rozhovorov, neschopnosť plánovať úlohy, strácanie predmetov, zabúdanie na dohodnutú schôdzku.);</a:t>
            </a:r>
          </a:p>
          <a:p>
            <a:pPr marL="400050" lvl="1" indent="0">
              <a:buNone/>
            </a:pPr>
            <a:r>
              <a:rPr lang="sk-SK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výrazné manifestovanie potrieb (Jasné vymedzenie svojho postavenia medzi ľuďmi, potreba životného cieľa, potreba cítiť sa súčasťou diania, potreba stimulácie, potreba cítiť svoje korene, potreba lásky v podobe bezpodmienečnej akceptácie, tendencia vyhýbať sa a odmietať ohrozujúce situácie, pričom unikajú do denného snenia.).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10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24744"/>
          </a:xfrm>
        </p:spPr>
        <p:txBody>
          <a:bodyPr/>
          <a:lstStyle/>
          <a:p>
            <a:r>
              <a:rPr lang="sk-SK" b="1" dirty="0" smtClean="0"/>
              <a:t>Náprava ADHD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048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1700" dirty="0">
                <a:solidFill>
                  <a:schemeClr val="tx2">
                    <a:lumMod val="50000"/>
                  </a:schemeClr>
                </a:solidFill>
              </a:rPr>
              <a:t>ADHD syndróm je možné napraviť, často úplne k norme. Niektoré používané postupy </a:t>
            </a:r>
            <a:r>
              <a:rPr lang="sk-SK" sz="1700" dirty="0" smtClean="0">
                <a:solidFill>
                  <a:schemeClr val="tx2">
                    <a:lumMod val="50000"/>
                  </a:schemeClr>
                </a:solidFill>
              </a:rPr>
              <a:t>majú   </a:t>
            </a:r>
            <a:r>
              <a:rPr lang="sk-SK" sz="1700" dirty="0">
                <a:solidFill>
                  <a:schemeClr val="tx2">
                    <a:lumMod val="50000"/>
                  </a:schemeClr>
                </a:solidFill>
              </a:rPr>
              <a:t>povahu  liečby,  ďalšie  rehabilitácie,  iné  učenia  a cvičenia.  ADHD  sú  komplexné, </a:t>
            </a:r>
            <a:r>
              <a:rPr lang="sk-SK" sz="1700" dirty="0" smtClean="0">
                <a:solidFill>
                  <a:schemeClr val="tx2">
                    <a:lumMod val="50000"/>
                  </a:schemeClr>
                </a:solidFill>
              </a:rPr>
              <a:t>možných </a:t>
            </a:r>
            <a:r>
              <a:rPr lang="sk-SK" sz="1700" dirty="0">
                <a:solidFill>
                  <a:schemeClr val="tx2">
                    <a:lumMod val="50000"/>
                  </a:schemeClr>
                </a:solidFill>
              </a:rPr>
              <a:t>príznakov sú desiatky. Taktiež náprava ADHD preto musí byť komplexná. Doposiaľ </a:t>
            </a:r>
            <a:r>
              <a:rPr lang="sk-SK" sz="1700" dirty="0" smtClean="0">
                <a:solidFill>
                  <a:schemeClr val="tx2">
                    <a:lumMod val="50000"/>
                  </a:schemeClr>
                </a:solidFill>
              </a:rPr>
              <a:t>overené </a:t>
            </a:r>
            <a:r>
              <a:rPr lang="sk-SK" sz="1700" dirty="0">
                <a:solidFill>
                  <a:schemeClr val="tx2">
                    <a:lumMod val="50000"/>
                  </a:schemeClr>
                </a:solidFill>
              </a:rPr>
              <a:t>„piliere“ nápravy sú: </a:t>
            </a:r>
          </a:p>
          <a:p>
            <a:pPr>
              <a:lnSpc>
                <a:spcPct val="150000"/>
              </a:lnSpc>
            </a:pPr>
            <a:r>
              <a:rPr lang="sk-SK" sz="1700" dirty="0" smtClean="0">
                <a:solidFill>
                  <a:schemeClr val="tx2">
                    <a:lumMod val="50000"/>
                  </a:schemeClr>
                </a:solidFill>
              </a:rPr>
              <a:t>nápravné  </a:t>
            </a:r>
            <a:r>
              <a:rPr lang="sk-SK" sz="1700" dirty="0">
                <a:solidFill>
                  <a:schemeClr val="tx2">
                    <a:lumMod val="50000"/>
                  </a:schemeClr>
                </a:solidFill>
              </a:rPr>
              <a:t>postupy :  logopedické  postupy,  metódy  poradenskej  psychológie </a:t>
            </a:r>
            <a:r>
              <a:rPr lang="sk-SK" sz="1700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sk-SK" sz="1700" dirty="0">
                <a:solidFill>
                  <a:schemeClr val="tx2">
                    <a:lumMod val="50000"/>
                  </a:schemeClr>
                </a:solidFill>
              </a:rPr>
              <a:t>špeciálnej  pedagogiky  pri  nácviku  konkrétnych  zručností  a odstraňovaní </a:t>
            </a:r>
            <a:r>
              <a:rPr lang="sk-SK" sz="1700" dirty="0" smtClean="0">
                <a:solidFill>
                  <a:schemeClr val="tx2">
                    <a:lumMod val="50000"/>
                  </a:schemeClr>
                </a:solidFill>
              </a:rPr>
              <a:t>jednotlivých </a:t>
            </a:r>
            <a:r>
              <a:rPr lang="sk-SK" sz="1700" dirty="0">
                <a:solidFill>
                  <a:schemeClr val="tx2">
                    <a:lumMod val="50000"/>
                  </a:schemeClr>
                </a:solidFill>
              </a:rPr>
              <a:t>príznakov </a:t>
            </a:r>
          </a:p>
          <a:p>
            <a:pPr>
              <a:lnSpc>
                <a:spcPct val="150000"/>
              </a:lnSpc>
            </a:pPr>
            <a:r>
              <a:rPr lang="sk-SK" sz="1700" dirty="0" smtClean="0">
                <a:solidFill>
                  <a:schemeClr val="tx2">
                    <a:lumMod val="50000"/>
                  </a:schemeClr>
                </a:solidFill>
              </a:rPr>
              <a:t>farmakoterapia</a:t>
            </a:r>
            <a:r>
              <a:rPr lang="sk-SK" sz="1700" dirty="0">
                <a:solidFill>
                  <a:schemeClr val="tx2">
                    <a:lumMod val="50000"/>
                  </a:schemeClr>
                </a:solidFill>
              </a:rPr>
              <a:t>: podpora pre lepšiu aktiváciu nervových buniek </a:t>
            </a:r>
          </a:p>
          <a:p>
            <a:pPr>
              <a:lnSpc>
                <a:spcPct val="150000"/>
              </a:lnSpc>
            </a:pPr>
            <a:r>
              <a:rPr lang="sk-SK" sz="1700" dirty="0" smtClean="0">
                <a:solidFill>
                  <a:schemeClr val="tx2">
                    <a:lumMod val="50000"/>
                  </a:schemeClr>
                </a:solidFill>
              </a:rPr>
              <a:t>EEG </a:t>
            </a:r>
            <a:r>
              <a:rPr lang="sk-SK" sz="1700" dirty="0" err="1">
                <a:solidFill>
                  <a:schemeClr val="tx2">
                    <a:lumMod val="50000"/>
                  </a:schemeClr>
                </a:solidFill>
              </a:rPr>
              <a:t>biofeedback</a:t>
            </a:r>
            <a:r>
              <a:rPr lang="sk-SK" sz="1700" dirty="0">
                <a:solidFill>
                  <a:schemeClr val="tx2">
                    <a:lumMod val="50000"/>
                  </a:schemeClr>
                </a:solidFill>
              </a:rPr>
              <a:t>: tréning funkcií nervovej sústavy na úrovni aktivácie pozornosti </a:t>
            </a:r>
            <a:r>
              <a:rPr lang="sk-SK" sz="1700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sk-SK" sz="1700" dirty="0">
                <a:solidFill>
                  <a:schemeClr val="tx2">
                    <a:lumMod val="50000"/>
                  </a:schemeClr>
                </a:solidFill>
              </a:rPr>
              <a:t>sústredenosti, posilnenie vôle, sebaovládania a </a:t>
            </a:r>
            <a:r>
              <a:rPr lang="sk-SK" sz="1700">
                <a:solidFill>
                  <a:schemeClr val="tx2">
                    <a:lumMod val="50000"/>
                  </a:schemeClr>
                </a:solidFill>
              </a:rPr>
              <a:t>pod</a:t>
            </a:r>
            <a:r>
              <a:rPr lang="sk-SK" sz="1700" smtClean="0">
                <a:solidFill>
                  <a:schemeClr val="tx2">
                    <a:lumMod val="50000"/>
                  </a:schemeClr>
                </a:solidFill>
              </a:rPr>
              <a:t>...</a:t>
            </a:r>
            <a:endParaRPr lang="sk-SK" sz="17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006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9127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k-SK" sz="4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ADHD </a:t>
            </a:r>
            <a:r>
              <a:rPr lang="en-US" sz="4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(Attention </a:t>
            </a:r>
            <a:r>
              <a:rPr lang="en-US" sz="41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Deficit Hyperactivity Disorder</a:t>
            </a:r>
            <a:r>
              <a:rPr lang="en-US" sz="4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</a:t>
            </a:r>
            <a:endParaRPr lang="sk-SK" sz="41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sk-SK" dirty="0"/>
          </a:p>
          <a:p>
            <a:pPr lvl="0">
              <a:lnSpc>
                <a:spcPct val="110000"/>
              </a:lnSpc>
            </a:pPr>
            <a:r>
              <a:rPr lang="en-US" sz="23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poruchu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pozornosti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spojená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hyperaktivitou</a:t>
            </a:r>
            <a:endParaRPr lang="sk-SK" sz="23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110000"/>
              </a:lnSpc>
            </a:pP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špecifické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poruchy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správania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ktoré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vznikajú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pôsobením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rôznych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endogénnych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exogénnych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faktorov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na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podklade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existujúceho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dokázateľného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oslabenia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zmien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centrálnom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nervovom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systéme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sk-SK" sz="23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110000"/>
              </a:lnSpc>
            </a:pP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vývinová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porucha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charakteristická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neprimeraným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stupňom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pozornosti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hyperaktivity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impulzivity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vzhľadom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na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vek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dieťaťa</a:t>
            </a:r>
            <a:endParaRPr lang="sk-SK" sz="23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110000"/>
              </a:lnSpc>
            </a:pP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podmienené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narušením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čiastočných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funkcií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ktoré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sú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zodpovedné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za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riadenie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reguláciu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integráciu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rôznych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prejavov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správania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jednotlivcov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ktorých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inteligencia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nie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je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znížená</a:t>
            </a:r>
            <a:endParaRPr lang="sk-SK" sz="23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110000"/>
              </a:lnSpc>
            </a:pP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jednotlivci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reagujú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nežiaducim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spôsobom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avšak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podstatou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správania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nie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je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negácia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bežných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noriem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správania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ale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neschopnosť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svoje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správanie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ovládať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alebo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vnímať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čo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</a:t>
            </a:r>
            <a:r>
              <a:rPr lang="sk-SK" sz="23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od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neho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určitej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situácii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3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očakávané</a:t>
            </a:r>
            <a:endParaRPr lang="sk-SK" sz="23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81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sk-SK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Príčiny</a:t>
            </a:r>
            <a:endParaRPr lang="sk-SK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096344"/>
          </a:xfrm>
        </p:spPr>
        <p:txBody>
          <a:bodyPr/>
          <a:lstStyle/>
          <a:p>
            <a:pPr lvl="0"/>
            <a:endParaRPr lang="sk-SK" dirty="0" smtClean="0"/>
          </a:p>
          <a:p>
            <a:pPr lvl="0"/>
            <a:endParaRPr lang="sk-SK" dirty="0"/>
          </a:p>
          <a:p>
            <a:pPr lvl="0"/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genetická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predispozícia</a:t>
            </a: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zmeny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štruktúre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fungovaní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mozgu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prenatálne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perinatálne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faktory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–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vplyvy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z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vonkajšieho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prostredia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toxíny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nikotín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rádioaktivitu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infekcie</a:t>
            </a: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sk-SK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Prejavy</a:t>
            </a:r>
            <a:endParaRPr lang="sk-SK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Kategorizácia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hyperkinetickej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do troch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podskupín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na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základe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symptómov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1. s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prevahou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nepozornosti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kedy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sa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prejavuje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viac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príznakov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súvisiacich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nepozornosťou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ako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hyperaktivitou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impulzivitou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;</a:t>
            </a: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2.  s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prevahou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hyperaktivity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impulzivity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kedy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viac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príznakov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svedčí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hyperaktivite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impulzivite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ako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nepozornosti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;</a:t>
            </a: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3.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kombinovaný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typ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ADHD,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kedy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sa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prejavujú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príznaky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hyperaktivity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impulzivity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ako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aj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nepozornosti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sk-SK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68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680521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Prejavy ADHD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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Porucha kognitívnych 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(poznávacích) funkcií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porucha pozornosti v aspekte zrakovom a sluchovom; 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neschopnosť selekcie podnetov;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porucha analýzy a syntézy informácií;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porucha exekutívnych funkcií, kedy dieťa nie je schopné vnímať časový sled, čo znamená, že si nevie organizovať prácu, často ju nedokončí;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porucha motivácie, úsila a vytrvalosti;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znížená schopnosť priestorovej predstavivosti;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 indent="-342900">
              <a:buFontTx/>
              <a:buChar char="-"/>
            </a:pPr>
            <a:r>
              <a:rPr lang="pl-PL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porucha </a:t>
            </a: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slovnej a pracovnej pamäti</a:t>
            </a:r>
            <a:r>
              <a:rPr lang="pl-PL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</a:t>
            </a:r>
            <a:r>
              <a:rPr lang="pl-PL" sz="2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Porucha emócií a afektov v zmysle lability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endParaRPr lang="pl-PL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sym typeface="Wingdings"/>
              </a:rPr>
              <a:t>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Porucha motoricko-percepčná: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neschopnosť relaxácie;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zbrklý, nekoordinovaný, nepresný motorický výkon;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drobné neurologické odychýlky – koordinácia pohybov, porucha symetrie, problém s pravo-ľavou orientáciou, taktilná diskriminácia;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motorická neobratnosť;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685800" lvl="1">
              <a:lnSpc>
                <a:spcPct val="120000"/>
              </a:lnSpc>
              <a:buFontTx/>
              <a:buChar char="-"/>
            </a:pPr>
            <a:r>
              <a:rPr lang="pl-PL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porucha </a:t>
            </a: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vizuomotorickej koordinácie</a:t>
            </a:r>
            <a:r>
              <a:rPr lang="pl-PL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Sociálna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maladaptácia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neadekvátna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kontrola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neschopnosť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prispôsobiť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vrstovníkom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nechopnosť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rešpektovať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pravidlá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akceptovať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sociálne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prostredie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jeho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očakávanými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nárokmi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;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extrémne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výkyvy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emocionálnych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prejavoch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túžba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sociálnej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akceptácii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ktorú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nedokáže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udržať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nedostatok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empatie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sk-SK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90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666936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sk-SK" sz="38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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Nepozornosť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zvýšená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unaviteľnosť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;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slabá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koncentrácia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pozornosti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;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príliš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krátka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dĺžka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pozornosti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;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malý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rozsah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8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pozornosti</a:t>
            </a: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;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pružnosť pozornosti nie je dostatočne adaptabilná;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pl-PL" sz="8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nevýberová </a:t>
            </a:r>
            <a:r>
              <a:rPr lang="pl-PL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pozornosť</a:t>
            </a:r>
            <a:r>
              <a:rPr lang="pl-PL" sz="8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</a:t>
            </a:r>
            <a:r>
              <a:rPr lang="pl-PL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Hyperaktivita: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nadmerné nutkanie k pohybom, k neúčelnej a nezmyselnej aktivite;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mimovoľné pohyby rúk, nôh, neustále otáčanie sa;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neschopnosť zotrvať na jednom mieste, keď je to očakávané;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neschopnosť relaxovať;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reaguje nadmernou, neprimeranou a zbytočnou komunikáciou;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tendencia byť stále v pohybe aj v situácii, </a:t>
            </a:r>
            <a:r>
              <a:rPr lang="pl-PL" sz="8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keď </a:t>
            </a:r>
            <a:r>
              <a:rPr lang="pl-PL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 nie je vhodné;</a:t>
            </a:r>
            <a:endParaRPr lang="sk-SK" sz="8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8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nedokáže sa v tichosti venovať práci alebo voľnočasovým aktivitám</a:t>
            </a:r>
            <a:r>
              <a:rPr lang="pl-PL" sz="4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sk-SK" sz="4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endParaRPr lang="sk-SK" sz="40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02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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Impulzivita:</a:t>
            </a:r>
            <a:endParaRPr lang="sk-SK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neschopnosť ovládať a prispôsobiť svoje správanie konkrétnej situácii;</a:t>
            </a:r>
            <a:endParaRPr lang="sk-SK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konať a rozprávať bez premyslenia dôsledkov;</a:t>
            </a:r>
            <a:endParaRPr lang="sk-SK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vnucovanie skákaním do reči;</a:t>
            </a:r>
            <a:endParaRPr lang="sk-SK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potreba reagovať na všetko hneď;</a:t>
            </a:r>
            <a:endParaRPr lang="sk-SK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nedokončí jednu činnosť a pustí sa do ďalšej;</a:t>
            </a:r>
            <a:endParaRPr lang="sk-SK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odpovedanie skôr ako bola dokončená otázka;</a:t>
            </a:r>
            <a:endParaRPr lang="sk-SK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neschopnosť počkať, kým na neho príde rad;</a:t>
            </a:r>
            <a:endParaRPr lang="sk-SK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nevhodné zasahovanie a prerušovanie komunikácie druhých;</a:t>
            </a:r>
            <a:endParaRPr lang="sk-SK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nadmerná komunikácia bez ohľadu na spoločenské zvyklosti.</a:t>
            </a:r>
            <a:endParaRPr lang="sk-SK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/>
            <a:endParaRPr lang="sk-SK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6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Dôsledky</a:t>
            </a:r>
            <a:endParaRPr lang="sk-SK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661248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sz="19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Vzdelávacia oblasť:</a:t>
            </a:r>
            <a:endParaRPr lang="sk-SK" sz="19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19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nedokážu odhadnúť mieru záťaže, tým sa dostávajú do situácií, ktoré ich unavujú;</a:t>
            </a:r>
            <a:endParaRPr lang="sk-SK" sz="19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pl-PL" sz="19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majú ťažkosti v organizovaní svojej aktivity, čo sa prejavuje zotrvávaním na neefektívnych stratégiách učenia s následným zlým výkonom.</a:t>
            </a:r>
            <a:endParaRPr lang="sk-SK" sz="19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Pracovná</a:t>
            </a:r>
            <a:r>
              <a:rPr lang="en-US" sz="19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en-US" sz="19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profesijná</a:t>
            </a:r>
            <a:r>
              <a:rPr lang="en-US" sz="19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9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oblasť</a:t>
            </a:r>
            <a:r>
              <a:rPr lang="en-US" sz="19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  <a:endParaRPr lang="sk-SK" sz="19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00050" lvl="1" indent="0">
              <a:buNone/>
            </a:pPr>
            <a:r>
              <a:rPr lang="sk-SK" sz="19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školská neúspešnosť (Majú horší prospech, zažívajú kritiku od pedagógov, čo sa prejaví na ich postoji a motivácii k vzdelaniu. Ku škole majú negatívny vzťah.);</a:t>
            </a:r>
          </a:p>
          <a:p>
            <a:pPr marL="400050" lvl="1" indent="0">
              <a:buNone/>
            </a:pPr>
            <a:r>
              <a:rPr lang="sk-SK" sz="19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nižšia úroveň vzdelania (Potreba zbaviť sa školy je hlavným motívom ich profesijného rozhodovania.);</a:t>
            </a:r>
          </a:p>
          <a:p>
            <a:pPr marL="400050" lvl="1" indent="0">
              <a:buNone/>
            </a:pPr>
            <a:r>
              <a:rPr lang="sk-SK" sz="19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pravdepodobnosť zlyhania v akejkoľvek profesii (Je spôsobená impulzívnosťou, neschopnosťou sebaovládania, nízkou toleranciou k stresu a neschopnosťou systematickej činnosti.);</a:t>
            </a:r>
          </a:p>
          <a:p>
            <a:pPr marL="400050" lvl="1" indent="0">
              <a:buNone/>
            </a:pPr>
            <a:r>
              <a:rPr lang="sk-SK" sz="19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- nesústredenosť na prácu (Pracujú povrchne, s chybami a úlohy často vôbec nedokončia.).</a:t>
            </a:r>
          </a:p>
          <a:p>
            <a:pPr marL="0" indent="0">
              <a:buNone/>
            </a:pPr>
            <a:endParaRPr lang="sk-SK" sz="19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132</TotalTime>
  <Words>1158</Words>
  <Application>Microsoft Office PowerPoint</Application>
  <PresentationFormat>Prezentácia na obrazovke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Exekutíva</vt:lpstr>
      <vt:lpstr>   Špecifické poruchy správania</vt:lpstr>
      <vt:lpstr>Prezentácia programu PowerPoint</vt:lpstr>
      <vt:lpstr>Príčiny</vt:lpstr>
      <vt:lpstr>Prejavy</vt:lpstr>
      <vt:lpstr>Prezentácia programu PowerPoint</vt:lpstr>
      <vt:lpstr>Prezentácia programu PowerPoint</vt:lpstr>
      <vt:lpstr>Prezentácia programu PowerPoint</vt:lpstr>
      <vt:lpstr>Prezentácia programu PowerPoint</vt:lpstr>
      <vt:lpstr>Dôsledky</vt:lpstr>
      <vt:lpstr>Prezentácia programu PowerPoint</vt:lpstr>
      <vt:lpstr>Prezentácia programu PowerPoint</vt:lpstr>
      <vt:lpstr>Prezentácia programu PowerPoint</vt:lpstr>
      <vt:lpstr>Prezentácia programu PowerPoint</vt:lpstr>
      <vt:lpstr>Náprava ADHD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Lucia</dc:creator>
  <cp:lastModifiedBy>Lucia</cp:lastModifiedBy>
  <cp:revision>24</cp:revision>
  <dcterms:created xsi:type="dcterms:W3CDTF">2014-05-07T11:42:00Z</dcterms:created>
  <dcterms:modified xsi:type="dcterms:W3CDTF">2014-05-16T12:25:00Z</dcterms:modified>
</cp:coreProperties>
</file>