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59" r:id="rId5"/>
    <p:sldId id="263" r:id="rId6"/>
    <p:sldId id="264" r:id="rId7"/>
    <p:sldId id="256" r:id="rId8"/>
    <p:sldId id="257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69" d="100"/>
          <a:sy n="69" d="100"/>
        </p:scale>
        <p:origin x="-138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28.01.2018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0880" cy="1143000"/>
          </a:xfrm>
        </p:spPr>
        <p:txBody>
          <a:bodyPr/>
          <a:lstStyle/>
          <a:p>
            <a:pPr algn="ctr"/>
            <a:r>
              <a:rPr lang="sk-SK" sz="4400" dirty="0" smtClean="0"/>
              <a:t>Š.I.K.A.N.O.V.A.N.I.E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7920880" cy="4248472"/>
          </a:xfrm>
        </p:spPr>
        <p:txBody>
          <a:bodyPr/>
          <a:lstStyle/>
          <a:p>
            <a:pPr marL="45720" lvl="1" indent="0" algn="just">
              <a:lnSpc>
                <a:spcPct val="150000"/>
              </a:lnSpc>
              <a:buNone/>
            </a:pPr>
            <a:r>
              <a:rPr lang="sk-SK" b="1" dirty="0">
                <a:solidFill>
                  <a:schemeClr val="tx2"/>
                </a:solidFill>
              </a:rPr>
              <a:t>Šikanovaním rozumieme akékoľvek správanie žiaka alebo žiakov, ktorých zámerom je ublíženie inému žiakovi alebo žiakom, prípadne ich ohrozenie alebo zastrašovanie. Ide o cielené a opakované použitie násilia voči takému žiakovi alebo skupine žiakov, ktorí sa z najrôznejších dôvodov nevedia alebo nemôžu brániť. Šikanovanie sa prejavuje v rôznych podobách, ktoré môžu mať následky na psychickom a fyzickom zdraví.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459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6864" cy="1143000"/>
          </a:xfrm>
        </p:spPr>
        <p:txBody>
          <a:bodyPr/>
          <a:lstStyle/>
          <a:p>
            <a:pPr algn="ctr"/>
            <a:r>
              <a:rPr lang="sk-SK" dirty="0" smtClean="0"/>
              <a:t>AGRESOR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83568" y="1340768"/>
            <a:ext cx="7848872" cy="5112568"/>
          </a:xfrm>
        </p:spPr>
        <p:txBody>
          <a:bodyPr>
            <a:normAutofit fontScale="92500" lnSpcReduction="20000"/>
          </a:bodyPr>
          <a:lstStyle/>
          <a:p>
            <a:pPr marL="45720" lvl="0" indent="0" algn="just">
              <a:buNone/>
            </a:pPr>
            <a:r>
              <a:rPr lang="sk-SK" dirty="0" smtClean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</a:rPr>
              <a:t>nadpriemerne telesne zdatný, silný, obratný (hlavne pri fyzických útokoch)</a:t>
            </a:r>
          </a:p>
          <a:p>
            <a:pPr marL="45720" lvl="0" indent="0" algn="just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m</a:t>
            </a:r>
            <a:r>
              <a:rPr lang="sk-SK" dirty="0" smtClean="0">
                <a:solidFill>
                  <a:schemeClr val="tx2"/>
                </a:solidFill>
                <a:sym typeface="Wingdings"/>
              </a:rPr>
              <a:t>á </a:t>
            </a:r>
            <a:r>
              <a:rPr lang="sk-SK" dirty="0" smtClean="0">
                <a:solidFill>
                  <a:schemeClr val="tx2"/>
                </a:solidFill>
              </a:rPr>
              <a:t>veľmi dobrú inteligenciu</a:t>
            </a:r>
            <a:r>
              <a:rPr lang="sk-SK" dirty="0">
                <a:solidFill>
                  <a:schemeClr val="tx2"/>
                </a:solidFill>
              </a:rPr>
              <a:t>, ktorá umožňuje vymýšľať rafinované formy agresie, čím môže nahrádzať nedostatok fyzickej </a:t>
            </a:r>
            <a:r>
              <a:rPr lang="sk-SK" dirty="0" smtClean="0">
                <a:solidFill>
                  <a:schemeClr val="tx2"/>
                </a:solidFill>
              </a:rPr>
              <a:t>sily </a:t>
            </a:r>
            <a:endParaRPr lang="sk-SK" dirty="0">
              <a:solidFill>
                <a:schemeClr val="tx2"/>
              </a:solidFill>
            </a:endParaRPr>
          </a:p>
          <a:p>
            <a:pPr marL="45720" lvl="0" indent="0" algn="just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</a:rPr>
              <a:t>sebaistý, neúzkostný, </a:t>
            </a:r>
            <a:r>
              <a:rPr lang="sk-SK" dirty="0">
                <a:solidFill>
                  <a:schemeClr val="tx2"/>
                </a:solidFill>
              </a:rPr>
              <a:t>často však </a:t>
            </a:r>
            <a:r>
              <a:rPr lang="sk-SK" dirty="0" smtClean="0">
                <a:solidFill>
                  <a:schemeClr val="tx2"/>
                </a:solidFill>
              </a:rPr>
              <a:t>poškodený </a:t>
            </a:r>
            <a:r>
              <a:rPr lang="sk-SK" dirty="0">
                <a:solidFill>
                  <a:schemeClr val="tx2"/>
                </a:solidFill>
              </a:rPr>
              <a:t>nevhodnou </a:t>
            </a:r>
            <a:r>
              <a:rPr lang="sk-SK" dirty="0" smtClean="0">
                <a:solidFill>
                  <a:schemeClr val="tx2"/>
                </a:solidFill>
              </a:rPr>
              <a:t>výchovou </a:t>
            </a:r>
            <a:endParaRPr lang="sk-SK" dirty="0">
              <a:solidFill>
                <a:schemeClr val="tx2"/>
              </a:solidFill>
            </a:endParaRPr>
          </a:p>
          <a:p>
            <a:pPr marL="45720" lvl="0" indent="0" algn="just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</a:rPr>
              <a:t>typická </a:t>
            </a:r>
            <a:r>
              <a:rPr lang="sk-SK" dirty="0">
                <a:solidFill>
                  <a:schemeClr val="tx2"/>
                </a:solidFill>
              </a:rPr>
              <a:t>je </a:t>
            </a:r>
            <a:r>
              <a:rPr lang="sk-SK" dirty="0" smtClean="0">
                <a:solidFill>
                  <a:schemeClr val="tx2"/>
                </a:solidFill>
              </a:rPr>
              <a:t>jeho túžba </a:t>
            </a:r>
            <a:r>
              <a:rPr lang="sk-SK" dirty="0">
                <a:solidFill>
                  <a:schemeClr val="tx2"/>
                </a:solidFill>
              </a:rPr>
              <a:t>dominovať, ovládať druhých, bezohľadne sa </a:t>
            </a:r>
            <a:r>
              <a:rPr lang="sk-SK" dirty="0" smtClean="0">
                <a:solidFill>
                  <a:schemeClr val="tx2"/>
                </a:solidFill>
              </a:rPr>
              <a:t>presadzovať</a:t>
            </a:r>
            <a:endParaRPr lang="sk-SK" dirty="0">
              <a:solidFill>
                <a:schemeClr val="tx2"/>
              </a:solidFill>
            </a:endParaRPr>
          </a:p>
          <a:p>
            <a:pPr marL="45720" lvl="0" indent="0" algn="just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</a:rPr>
              <a:t>ľahko </a:t>
            </a:r>
            <a:r>
              <a:rPr lang="sk-SK" dirty="0">
                <a:solidFill>
                  <a:schemeClr val="tx2"/>
                </a:solidFill>
              </a:rPr>
              <a:t>sa </a:t>
            </a:r>
            <a:r>
              <a:rPr lang="sk-SK" dirty="0" smtClean="0">
                <a:solidFill>
                  <a:schemeClr val="tx2"/>
                </a:solidFill>
              </a:rPr>
              <a:t>urazí, je vzťahovačný</a:t>
            </a:r>
            <a:endParaRPr lang="sk-SK" dirty="0">
              <a:solidFill>
                <a:schemeClr val="tx2"/>
              </a:solidFill>
            </a:endParaRPr>
          </a:p>
          <a:p>
            <a:pPr marL="45720" lvl="0" indent="0" algn="just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</a:rPr>
              <a:t>ubližovať </a:t>
            </a:r>
            <a:r>
              <a:rPr lang="sk-SK" dirty="0">
                <a:solidFill>
                  <a:schemeClr val="tx2"/>
                </a:solidFill>
              </a:rPr>
              <a:t>druhým je pre neho radosť </a:t>
            </a:r>
          </a:p>
          <a:p>
            <a:pPr marL="45720" lvl="0" indent="0" algn="just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</a:t>
            </a:r>
            <a:r>
              <a:rPr lang="sk-SK" dirty="0">
                <a:sym typeface="Wingdings"/>
              </a:rPr>
              <a:t> </a:t>
            </a:r>
            <a:r>
              <a:rPr lang="sk-SK" dirty="0" smtClean="0">
                <a:solidFill>
                  <a:schemeClr val="tx2"/>
                </a:solidFill>
              </a:rPr>
              <a:t>určitú </a:t>
            </a:r>
            <a:r>
              <a:rPr lang="sk-SK" dirty="0">
                <a:solidFill>
                  <a:schemeClr val="tx2"/>
                </a:solidFill>
              </a:rPr>
              <a:t>úlohu tu majú </a:t>
            </a:r>
            <a:r>
              <a:rPr lang="sk-SK" dirty="0" err="1">
                <a:solidFill>
                  <a:schemeClr val="tx2"/>
                </a:solidFill>
              </a:rPr>
              <a:t>temperamentové</a:t>
            </a:r>
            <a:r>
              <a:rPr lang="sk-SK" dirty="0">
                <a:solidFill>
                  <a:schemeClr val="tx2"/>
                </a:solidFill>
              </a:rPr>
              <a:t> predpoklady </a:t>
            </a:r>
            <a:endParaRPr lang="sk-SK" dirty="0" smtClean="0">
              <a:solidFill>
                <a:schemeClr val="tx2"/>
              </a:solidFill>
            </a:endParaRPr>
          </a:p>
          <a:p>
            <a:pPr marL="45720" lvl="0" indent="0" algn="just">
              <a:buNone/>
            </a:pPr>
            <a:r>
              <a:rPr lang="sk-SK" dirty="0" smtClean="0">
                <a:solidFill>
                  <a:schemeClr val="tx2"/>
                </a:solidFill>
              </a:rPr>
              <a:t>(</a:t>
            </a:r>
            <a:r>
              <a:rPr lang="sk-SK" dirty="0" err="1" smtClean="0">
                <a:solidFill>
                  <a:schemeClr val="tx2"/>
                </a:solidFill>
              </a:rPr>
              <a:t>vznetlivosť</a:t>
            </a:r>
            <a:r>
              <a:rPr lang="sk-SK" dirty="0">
                <a:solidFill>
                  <a:schemeClr val="tx2"/>
                </a:solidFill>
              </a:rPr>
              <a:t>, </a:t>
            </a:r>
            <a:r>
              <a:rPr lang="sk-SK" dirty="0" err="1">
                <a:solidFill>
                  <a:schemeClr val="tx2"/>
                </a:solidFill>
              </a:rPr>
              <a:t>impulzivita</a:t>
            </a:r>
            <a:r>
              <a:rPr lang="sk-SK" dirty="0">
                <a:solidFill>
                  <a:schemeClr val="tx2"/>
                </a:solidFill>
              </a:rPr>
              <a:t>) vždy však posilňované rodinnou výchovou ( nedostatok záujmu, citový chlad, ponižovanie, fyzické násilie, agresívne správanie rodičov) </a:t>
            </a:r>
          </a:p>
          <a:p>
            <a:pPr marL="45720" lvl="0" indent="0" algn="just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c</a:t>
            </a:r>
            <a:r>
              <a:rPr lang="sk-SK" dirty="0" smtClean="0">
                <a:solidFill>
                  <a:schemeClr val="tx2"/>
                </a:solidFill>
              </a:rPr>
              <a:t>hce sa týmto </a:t>
            </a:r>
            <a:r>
              <a:rPr lang="sk-SK" dirty="0">
                <a:solidFill>
                  <a:schemeClr val="tx2"/>
                </a:solidFill>
              </a:rPr>
              <a:t>spôsobom zaradiť do partie </a:t>
            </a: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634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6864" cy="1143000"/>
          </a:xfrm>
        </p:spPr>
        <p:txBody>
          <a:bodyPr/>
          <a:lstStyle/>
          <a:p>
            <a:pPr algn="ctr"/>
            <a:r>
              <a:rPr lang="sk-SK" dirty="0" smtClean="0"/>
              <a:t>OBEŤ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83568" y="1340768"/>
            <a:ext cx="7848872" cy="5112568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sk-SK" dirty="0">
                <a:solidFill>
                  <a:schemeClr val="tx2"/>
                </a:solidFill>
              </a:rPr>
              <a:t>Najčastejšie sa stávajú terčom šikanovania deti </a:t>
            </a:r>
            <a:r>
              <a:rPr lang="sk-SK" dirty="0" smtClean="0">
                <a:solidFill>
                  <a:schemeClr val="tx2"/>
                </a:solidFill>
              </a:rPr>
              <a:t>vtedy:</a:t>
            </a:r>
          </a:p>
          <a:p>
            <a:pPr marL="45720" indent="0" algn="just">
              <a:buNone/>
            </a:pPr>
            <a:r>
              <a:rPr lang="sk-SK" dirty="0" smtClean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</a:rPr>
              <a:t>prídu </a:t>
            </a:r>
            <a:r>
              <a:rPr lang="sk-SK" dirty="0">
                <a:solidFill>
                  <a:schemeClr val="tx2"/>
                </a:solidFill>
              </a:rPr>
              <a:t>ako nové do zohraného </a:t>
            </a:r>
            <a:r>
              <a:rPr lang="sk-SK" dirty="0" smtClean="0">
                <a:solidFill>
                  <a:schemeClr val="tx2"/>
                </a:solidFill>
              </a:rPr>
              <a:t>kolektívu (stanú sa predmetom nepriateľstva pre nejakú prednosť - premýšľavé</a:t>
            </a:r>
            <a:r>
              <a:rPr lang="sk-SK" dirty="0">
                <a:solidFill>
                  <a:schemeClr val="tx2"/>
                </a:solidFill>
              </a:rPr>
              <a:t>, príliš zrelé, infantilné dieťa</a:t>
            </a:r>
            <a:r>
              <a:rPr lang="sk-SK" dirty="0" smtClean="0">
                <a:solidFill>
                  <a:schemeClr val="tx2"/>
                </a:solidFill>
              </a:rPr>
              <a:t>);</a:t>
            </a:r>
          </a:p>
          <a:p>
            <a:pPr marL="45720" lvl="0" indent="0">
              <a:buNone/>
            </a:pPr>
            <a:r>
              <a:rPr lang="sk-SK" dirty="0" smtClean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</a:rPr>
              <a:t>ak </a:t>
            </a:r>
            <a:r>
              <a:rPr lang="sk-SK" dirty="0">
                <a:solidFill>
                  <a:schemeClr val="tx2"/>
                </a:solidFill>
              </a:rPr>
              <a:t>sa od skupiny odlišujú pre nejakú zvláštnosť (dobrý žiak, </a:t>
            </a:r>
            <a:r>
              <a:rPr lang="sk-SK" dirty="0" err="1" smtClean="0">
                <a:solidFill>
                  <a:schemeClr val="tx2"/>
                </a:solidFill>
              </a:rPr>
              <a:t>handicap</a:t>
            </a:r>
            <a:r>
              <a:rPr lang="sk-SK" dirty="0" smtClean="0">
                <a:solidFill>
                  <a:schemeClr val="tx2"/>
                </a:solidFill>
              </a:rPr>
              <a:t>); </a:t>
            </a:r>
            <a:endParaRPr lang="sk-SK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</a:rPr>
              <a:t>ak </a:t>
            </a:r>
            <a:r>
              <a:rPr lang="sk-SK" dirty="0">
                <a:solidFill>
                  <a:schemeClr val="tx2"/>
                </a:solidFill>
              </a:rPr>
              <a:t>má v škole málo </a:t>
            </a:r>
            <a:r>
              <a:rPr lang="sk-SK" dirty="0" smtClean="0">
                <a:solidFill>
                  <a:schemeClr val="tx2"/>
                </a:solidFill>
              </a:rPr>
              <a:t>kamarátov</a:t>
            </a:r>
            <a:r>
              <a:rPr lang="sk-SK" dirty="0">
                <a:solidFill>
                  <a:schemeClr val="tx2"/>
                </a:solidFill>
              </a:rPr>
              <a:t>;</a:t>
            </a:r>
          </a:p>
          <a:p>
            <a:pPr marL="45720" lvl="0" indent="0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dirty="0" smtClean="0">
                <a:solidFill>
                  <a:schemeClr val="tx2"/>
                </a:solidFill>
                <a:sym typeface="Wingdings"/>
              </a:rPr>
              <a:t>keď </a:t>
            </a:r>
            <a:r>
              <a:rPr lang="sk-SK" dirty="0" smtClean="0">
                <a:solidFill>
                  <a:schemeClr val="tx2"/>
                </a:solidFill>
              </a:rPr>
              <a:t>ťažšie </a:t>
            </a:r>
            <a:r>
              <a:rPr lang="sk-SK" dirty="0">
                <a:solidFill>
                  <a:schemeClr val="tx2"/>
                </a:solidFill>
              </a:rPr>
              <a:t>nadväzuje </a:t>
            </a:r>
            <a:r>
              <a:rPr lang="sk-SK" dirty="0" smtClean="0">
                <a:solidFill>
                  <a:schemeClr val="tx2"/>
                </a:solidFill>
              </a:rPr>
              <a:t>kontakty</a:t>
            </a:r>
            <a:r>
              <a:rPr lang="sk-SK" dirty="0">
                <a:solidFill>
                  <a:schemeClr val="tx2"/>
                </a:solidFill>
              </a:rPr>
              <a:t>;</a:t>
            </a:r>
          </a:p>
          <a:p>
            <a:pPr marL="45720" lvl="0" indent="0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k</a:t>
            </a:r>
            <a:r>
              <a:rPr lang="sk-SK" dirty="0" smtClean="0">
                <a:solidFill>
                  <a:schemeClr val="tx2"/>
                </a:solidFill>
                <a:sym typeface="Wingdings"/>
              </a:rPr>
              <a:t>eď </a:t>
            </a:r>
            <a:r>
              <a:rPr lang="sk-SK" dirty="0" smtClean="0">
                <a:solidFill>
                  <a:schemeClr val="tx2"/>
                </a:solidFill>
              </a:rPr>
              <a:t>na </a:t>
            </a:r>
            <a:r>
              <a:rPr lang="sk-SK" dirty="0">
                <a:solidFill>
                  <a:schemeClr val="tx2"/>
                </a:solidFill>
              </a:rPr>
              <a:t>ostatných pôsobí dojmom citovo </a:t>
            </a:r>
            <a:r>
              <a:rPr lang="sk-SK" dirty="0" smtClean="0">
                <a:solidFill>
                  <a:schemeClr val="tx2"/>
                </a:solidFill>
              </a:rPr>
              <a:t>labilného</a:t>
            </a:r>
            <a:r>
              <a:rPr lang="sk-SK" dirty="0">
                <a:solidFill>
                  <a:schemeClr val="tx2"/>
                </a:solidFill>
              </a:rPr>
              <a:t>;</a:t>
            </a:r>
          </a:p>
          <a:p>
            <a:pPr marL="45720" lvl="0" indent="0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a</a:t>
            </a:r>
            <a:r>
              <a:rPr lang="sk-SK" dirty="0" smtClean="0">
                <a:solidFill>
                  <a:schemeClr val="tx2"/>
                </a:solidFill>
                <a:sym typeface="Wingdings"/>
              </a:rPr>
              <a:t>k ide o </a:t>
            </a:r>
            <a:r>
              <a:rPr lang="sk-SK" dirty="0" smtClean="0">
                <a:solidFill>
                  <a:schemeClr val="tx2"/>
                </a:solidFill>
              </a:rPr>
              <a:t>dieťa </a:t>
            </a:r>
            <a:r>
              <a:rPr lang="sk-SK" dirty="0">
                <a:solidFill>
                  <a:schemeClr val="tx2"/>
                </a:solidFill>
              </a:rPr>
              <a:t>zo sociálne slabšej vrstvy ( menej atraktívne oblečené, hygienická zanedbanosť</a:t>
            </a:r>
            <a:r>
              <a:rPr lang="sk-SK" dirty="0" smtClean="0">
                <a:solidFill>
                  <a:schemeClr val="tx2"/>
                </a:solidFill>
              </a:rPr>
              <a:t>);</a:t>
            </a:r>
            <a:endParaRPr lang="sk-SK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dirty="0">
                <a:solidFill>
                  <a:schemeClr val="tx2"/>
                </a:solidFill>
                <a:sym typeface="Wingdings"/>
              </a:rPr>
              <a:t> k</a:t>
            </a:r>
            <a:r>
              <a:rPr lang="sk-SK" dirty="0" smtClean="0">
                <a:solidFill>
                  <a:schemeClr val="tx2"/>
                </a:solidFill>
                <a:sym typeface="Wingdings"/>
              </a:rPr>
              <a:t>eď </a:t>
            </a:r>
            <a:r>
              <a:rPr lang="sk-SK" dirty="0" smtClean="0">
                <a:solidFill>
                  <a:schemeClr val="tx2"/>
                </a:solidFill>
              </a:rPr>
              <a:t>provokujú </a:t>
            </a:r>
            <a:r>
              <a:rPr lang="sk-SK" dirty="0">
                <a:solidFill>
                  <a:schemeClr val="tx2"/>
                </a:solidFill>
              </a:rPr>
              <a:t>agresiu vlastným správaním. </a:t>
            </a:r>
          </a:p>
          <a:p>
            <a:pPr marL="45720" indent="0" algn="just">
              <a:buNone/>
            </a:pPr>
            <a:r>
              <a:rPr lang="sk-SK" dirty="0" smtClean="0">
                <a:solidFill>
                  <a:schemeClr val="tx2"/>
                </a:solidFill>
              </a:rPr>
              <a:t>Obeť </a:t>
            </a:r>
            <a:r>
              <a:rPr lang="sk-SK" dirty="0">
                <a:solidFill>
                  <a:schemeClr val="tx2"/>
                </a:solidFill>
              </a:rPr>
              <a:t>máva nízke sebavedomie, má sklon pociťovať zanedbanie bez dostatočného dôvodu, považuje sa za hlúpu a nezaujímavú, submisívne sa podriaďuje. Ťažko sa presadzuje medzi vrstovníkmi.</a:t>
            </a: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0932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143000"/>
          </a:xfrm>
        </p:spPr>
        <p:txBody>
          <a:bodyPr/>
          <a:lstStyle/>
          <a:p>
            <a:pPr algn="ctr"/>
            <a:r>
              <a:rPr lang="sk-SK" dirty="0" smtClean="0">
                <a:effectLst/>
              </a:rPr>
              <a:t>Znaky </a:t>
            </a:r>
            <a:r>
              <a:rPr lang="sk-SK" dirty="0">
                <a:effectLst/>
              </a:rPr>
              <a:t>šikanovania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11560" y="1772816"/>
            <a:ext cx="7920880" cy="4176464"/>
          </a:xfrm>
        </p:spPr>
        <p:txBody>
          <a:bodyPr/>
          <a:lstStyle/>
          <a:p>
            <a:pPr marL="45720" lvl="0" indent="0">
              <a:lnSpc>
                <a:spcPct val="200000"/>
              </a:lnSpc>
              <a:buNone/>
            </a:pPr>
            <a:r>
              <a:rPr lang="sk-SK" sz="2000" b="1" dirty="0" smtClean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b="1" dirty="0">
                <a:solidFill>
                  <a:schemeClr val="tx2"/>
                </a:solidFill>
              </a:rPr>
              <a:t>úmysel bezprostredne smerujúci k fyzickému alebo psychickému ublíženiu </a:t>
            </a:r>
            <a:r>
              <a:rPr lang="sk-SK" sz="2000" b="1" dirty="0" smtClean="0">
                <a:solidFill>
                  <a:schemeClr val="tx2"/>
                </a:solidFill>
              </a:rPr>
              <a:t>druhému</a:t>
            </a:r>
            <a:endParaRPr lang="sk-SK" sz="2000" b="1" dirty="0">
              <a:solidFill>
                <a:schemeClr val="tx2"/>
              </a:solidFill>
            </a:endParaRPr>
          </a:p>
          <a:p>
            <a:pPr marL="45720" lvl="0" indent="0">
              <a:lnSpc>
                <a:spcPct val="200000"/>
              </a:lnSpc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b="1" dirty="0" smtClean="0">
                <a:solidFill>
                  <a:schemeClr val="tx2"/>
                </a:solidFill>
              </a:rPr>
              <a:t>agresia </a:t>
            </a:r>
            <a:r>
              <a:rPr lang="sk-SK" sz="2000" b="1" dirty="0">
                <a:solidFill>
                  <a:schemeClr val="tx2"/>
                </a:solidFill>
              </a:rPr>
              <a:t>jedného žiaka alebo skupiny </a:t>
            </a:r>
            <a:r>
              <a:rPr lang="sk-SK" sz="2000" b="1" dirty="0" smtClean="0">
                <a:solidFill>
                  <a:schemeClr val="tx2"/>
                </a:solidFill>
              </a:rPr>
              <a:t>žiakov</a:t>
            </a:r>
            <a:endParaRPr lang="sk-SK" sz="2000" b="1" dirty="0">
              <a:solidFill>
                <a:schemeClr val="tx2"/>
              </a:solidFill>
            </a:endParaRPr>
          </a:p>
          <a:p>
            <a:pPr marL="45720" lvl="0" indent="0">
              <a:lnSpc>
                <a:spcPct val="200000"/>
              </a:lnSpc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b="1" dirty="0" smtClean="0">
                <a:solidFill>
                  <a:schemeClr val="tx2"/>
                </a:solidFill>
              </a:rPr>
              <a:t>opakované útoky</a:t>
            </a:r>
            <a:endParaRPr lang="sk-SK" sz="2000" b="1" dirty="0">
              <a:solidFill>
                <a:schemeClr val="tx2"/>
              </a:solidFill>
            </a:endParaRPr>
          </a:p>
          <a:p>
            <a:pPr marL="45720" lvl="0" indent="0">
              <a:lnSpc>
                <a:spcPct val="200000"/>
              </a:lnSpc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b="1" dirty="0" smtClean="0">
                <a:solidFill>
                  <a:schemeClr val="tx2"/>
                </a:solidFill>
              </a:rPr>
              <a:t>nevyrovnaný </a:t>
            </a:r>
            <a:r>
              <a:rPr lang="sk-SK" sz="2000" b="1" dirty="0">
                <a:solidFill>
                  <a:schemeClr val="tx2"/>
                </a:solidFill>
              </a:rPr>
              <a:t>pomer síl medzi agresorom a </a:t>
            </a:r>
            <a:r>
              <a:rPr lang="sk-SK" sz="2000" b="1" dirty="0" smtClean="0">
                <a:solidFill>
                  <a:schemeClr val="tx2"/>
                </a:solidFill>
              </a:rPr>
              <a:t>obeťou</a:t>
            </a:r>
            <a:endParaRPr lang="sk-SK" sz="20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610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920880" cy="1143000"/>
          </a:xfrm>
        </p:spPr>
        <p:txBody>
          <a:bodyPr/>
          <a:lstStyle/>
          <a:p>
            <a:pPr algn="ctr"/>
            <a:r>
              <a:rPr lang="sk-SK" dirty="0" smtClean="0">
                <a:effectLst/>
              </a:rPr>
              <a:t>Priame znaky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415636" y="1124744"/>
            <a:ext cx="8332828" cy="5328592"/>
          </a:xfrm>
        </p:spPr>
        <p:txBody>
          <a:bodyPr>
            <a:normAutofit lnSpcReduction="10000"/>
          </a:bodyPr>
          <a:lstStyle/>
          <a:p>
            <a:pPr marL="45720" lvl="0" indent="0">
              <a:buNone/>
            </a:pPr>
            <a:r>
              <a:rPr lang="sk-SK" sz="2000" b="1" dirty="0" smtClean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>
                <a:solidFill>
                  <a:schemeClr val="tx2"/>
                </a:solidFill>
                <a:sym typeface="Wingdings"/>
              </a:rPr>
              <a:t>p</a:t>
            </a:r>
            <a:r>
              <a:rPr lang="sk-SK" sz="2000" dirty="0" smtClean="0">
                <a:solidFill>
                  <a:schemeClr val="tx2"/>
                </a:solidFill>
              </a:rPr>
              <a:t>osmešné </a:t>
            </a:r>
            <a:r>
              <a:rPr lang="sk-SK" sz="2000" dirty="0">
                <a:solidFill>
                  <a:schemeClr val="tx2"/>
                </a:solidFill>
              </a:rPr>
              <a:t>poznámky na adresu žiaka, pokorujúce alebo urážlivé prezývky, nadávky, ponižovanie, posmech, hrubé žarty na jeho </a:t>
            </a:r>
            <a:r>
              <a:rPr lang="sk-SK" sz="2000" dirty="0" smtClean="0">
                <a:solidFill>
                  <a:schemeClr val="tx2"/>
                </a:solidFill>
              </a:rPr>
              <a:t>účet (rozhodujúcim </a:t>
            </a:r>
            <a:r>
              <a:rPr lang="sk-SK" sz="2000" dirty="0">
                <a:solidFill>
                  <a:schemeClr val="tx2"/>
                </a:solidFill>
              </a:rPr>
              <a:t>kritériom je, do akej miery je daný žiak konkrétnou prezývkou alebo "žartom" </a:t>
            </a:r>
            <a:r>
              <a:rPr lang="sk-SK" sz="2000" dirty="0" smtClean="0">
                <a:solidFill>
                  <a:schemeClr val="tx2"/>
                </a:solidFill>
              </a:rPr>
              <a:t>zraniteľný) 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dirty="0">
                <a:solidFill>
                  <a:schemeClr val="tx2"/>
                </a:solidFill>
                <a:sym typeface="Wingdings"/>
              </a:rPr>
              <a:t> k</a:t>
            </a:r>
            <a:r>
              <a:rPr lang="sk-SK" sz="2000" dirty="0" smtClean="0">
                <a:solidFill>
                  <a:schemeClr val="tx2"/>
                </a:solidFill>
              </a:rPr>
              <a:t>ritika </a:t>
            </a:r>
            <a:r>
              <a:rPr lang="sk-SK" sz="2000" dirty="0">
                <a:solidFill>
                  <a:schemeClr val="tx2"/>
                </a:solidFill>
              </a:rPr>
              <a:t>žiaka, výčitky na jeho adresu, najmä prednesené nepriateľským až nenávistným, alebo pohŕdavým tónom, </a:t>
            </a:r>
          </a:p>
          <a:p>
            <a:pPr marL="45720" lvl="0" indent="0">
              <a:buNone/>
            </a:pPr>
            <a:r>
              <a:rPr lang="sk-SK" sz="2000" dirty="0">
                <a:solidFill>
                  <a:schemeClr val="tx2"/>
                </a:solidFill>
                <a:sym typeface="Wingdings"/>
              </a:rPr>
              <a:t> n</a:t>
            </a:r>
            <a:r>
              <a:rPr lang="sk-SK" sz="2000" dirty="0" smtClean="0">
                <a:solidFill>
                  <a:schemeClr val="tx2"/>
                </a:solidFill>
              </a:rPr>
              <a:t>átlak </a:t>
            </a:r>
            <a:r>
              <a:rPr lang="sk-SK" sz="2000" dirty="0">
                <a:solidFill>
                  <a:schemeClr val="tx2"/>
                </a:solidFill>
              </a:rPr>
              <a:t>na žiaka, aby dával vecné nebo peňažné dary šikanujúcemu, alebo za neho </a:t>
            </a:r>
            <a:r>
              <a:rPr lang="sk-SK" sz="2000" dirty="0" smtClean="0">
                <a:solidFill>
                  <a:schemeClr val="tx2"/>
                </a:solidFill>
              </a:rPr>
              <a:t>platil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dirty="0">
                <a:solidFill>
                  <a:schemeClr val="tx2"/>
                </a:solidFill>
                <a:sym typeface="Wingdings"/>
              </a:rPr>
              <a:t> p</a:t>
            </a:r>
            <a:r>
              <a:rPr lang="sk-SK" sz="2000" dirty="0" smtClean="0">
                <a:solidFill>
                  <a:schemeClr val="tx2"/>
                </a:solidFill>
              </a:rPr>
              <a:t>ríkazy</a:t>
            </a:r>
            <a:r>
              <a:rPr lang="sk-SK" sz="2000" dirty="0">
                <a:solidFill>
                  <a:schemeClr val="tx2"/>
                </a:solidFill>
              </a:rPr>
              <a:t>, ktoré žiak dostáva od iných spolužiakov, najmä prednesené panovačným tónom, a skutočnosť, že sa im </a:t>
            </a:r>
            <a:r>
              <a:rPr lang="sk-SK" sz="2000" dirty="0" smtClean="0">
                <a:solidFill>
                  <a:schemeClr val="tx2"/>
                </a:solidFill>
              </a:rPr>
              <a:t>podriaďuje 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dirty="0">
                <a:solidFill>
                  <a:schemeClr val="tx2"/>
                </a:solidFill>
                <a:sym typeface="Wingdings"/>
              </a:rPr>
              <a:t> n</a:t>
            </a:r>
            <a:r>
              <a:rPr lang="sk-SK" sz="2000" dirty="0" smtClean="0">
                <a:solidFill>
                  <a:schemeClr val="tx2"/>
                </a:solidFill>
              </a:rPr>
              <a:t>átlak </a:t>
            </a:r>
            <a:r>
              <a:rPr lang="sk-SK" sz="2000" dirty="0">
                <a:solidFill>
                  <a:schemeClr val="tx2"/>
                </a:solidFill>
              </a:rPr>
              <a:t>na žiaka k vykonávaniu nemorálnych až trestných činov či k spoluúčasti na </a:t>
            </a:r>
            <a:r>
              <a:rPr lang="sk-SK" sz="2000" dirty="0" smtClean="0">
                <a:solidFill>
                  <a:schemeClr val="tx2"/>
                </a:solidFill>
              </a:rPr>
              <a:t>nich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dirty="0">
                <a:solidFill>
                  <a:schemeClr val="tx2"/>
                </a:solidFill>
                <a:sym typeface="Wingdings"/>
              </a:rPr>
              <a:t> s</a:t>
            </a:r>
            <a:r>
              <a:rPr lang="sk-SK" sz="2000" dirty="0" smtClean="0">
                <a:solidFill>
                  <a:schemeClr val="tx2"/>
                </a:solidFill>
              </a:rPr>
              <a:t>trkanie</a:t>
            </a:r>
            <a:r>
              <a:rPr lang="sk-SK" sz="2000" dirty="0">
                <a:solidFill>
                  <a:schemeClr val="tx2"/>
                </a:solidFill>
              </a:rPr>
              <a:t>, štuchanie, údery, kopance, ktoré prípadne nie sú zvlášť silné, ale je nápadné, že </a:t>
            </a:r>
            <a:r>
              <a:rPr lang="sk-SK" sz="2000" dirty="0" smtClean="0">
                <a:solidFill>
                  <a:schemeClr val="tx2"/>
                </a:solidFill>
              </a:rPr>
              <a:t>ich </a:t>
            </a:r>
            <a:r>
              <a:rPr lang="sk-SK" sz="2000" dirty="0">
                <a:solidFill>
                  <a:schemeClr val="tx2"/>
                </a:solidFill>
              </a:rPr>
              <a:t>obeť </a:t>
            </a:r>
            <a:r>
              <a:rPr lang="sk-SK" sz="2000" dirty="0" smtClean="0">
                <a:solidFill>
                  <a:schemeClr val="tx2"/>
                </a:solidFill>
              </a:rPr>
              <a:t>neopláca</a:t>
            </a:r>
            <a:endParaRPr lang="sk-SK" sz="2000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sk-SK" sz="2000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šarvátky</a:t>
            </a:r>
            <a:r>
              <a:rPr lang="sk-SK" sz="2000" dirty="0">
                <a:solidFill>
                  <a:schemeClr val="tx2"/>
                </a:solidFill>
              </a:rPr>
              <a:t>, v ktorých  jeden z účastníkov je </a:t>
            </a:r>
            <a:r>
              <a:rPr lang="sk-SK" sz="2000" dirty="0" smtClean="0">
                <a:solidFill>
                  <a:schemeClr val="tx2"/>
                </a:solidFill>
              </a:rPr>
              <a:t>zreteľne </a:t>
            </a:r>
            <a:r>
              <a:rPr lang="sk-SK" sz="2000" dirty="0">
                <a:solidFill>
                  <a:schemeClr val="tx2"/>
                </a:solidFill>
              </a:rPr>
              <a:t>slabší a snaží sa uniknúť</a:t>
            </a:r>
            <a:endParaRPr lang="sk-SK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38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64896" cy="1143000"/>
          </a:xfrm>
        </p:spPr>
        <p:txBody>
          <a:bodyPr/>
          <a:lstStyle/>
          <a:p>
            <a:pPr algn="ctr"/>
            <a:r>
              <a:rPr lang="sk-SK" sz="4400" dirty="0" smtClean="0">
                <a:effectLst/>
              </a:rPr>
              <a:t>Nepriame znaky</a:t>
            </a:r>
            <a:endParaRPr lang="sk-SK" sz="4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415636" y="980728"/>
            <a:ext cx="8332828" cy="5760640"/>
          </a:xfrm>
        </p:spPr>
        <p:txBody>
          <a:bodyPr>
            <a:normAutofit fontScale="92500" lnSpcReduction="10000"/>
          </a:bodyPr>
          <a:lstStyle/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žiak </a:t>
            </a:r>
            <a:r>
              <a:rPr lang="sk-SK" sz="2000" dirty="0">
                <a:solidFill>
                  <a:schemeClr val="tx2"/>
                </a:solidFill>
              </a:rPr>
              <a:t>je počas prestávok často osamotený, ostatní o neho nejavia záujem, nemá kamarátov, ignorovanie </a:t>
            </a:r>
            <a:r>
              <a:rPr lang="sk-SK" sz="2000" dirty="0" smtClean="0">
                <a:solidFill>
                  <a:schemeClr val="tx2"/>
                </a:solidFill>
              </a:rPr>
              <a:t>obete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b="1" dirty="0" smtClean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pri </a:t>
            </a:r>
            <a:r>
              <a:rPr lang="sk-SK" sz="2000" dirty="0">
                <a:solidFill>
                  <a:schemeClr val="tx2"/>
                </a:solidFill>
              </a:rPr>
              <a:t>tímových športoch býva jedinec volený do mužstva medzi </a:t>
            </a:r>
            <a:r>
              <a:rPr lang="sk-SK" sz="2000" dirty="0" smtClean="0">
                <a:solidFill>
                  <a:schemeClr val="tx2"/>
                </a:solidFill>
              </a:rPr>
              <a:t>poslednými</a:t>
            </a: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počas </a:t>
            </a:r>
            <a:r>
              <a:rPr lang="sk-SK" sz="2000" dirty="0">
                <a:solidFill>
                  <a:schemeClr val="tx2"/>
                </a:solidFill>
              </a:rPr>
              <a:t>prestávok vyhľadáva blízkosť </a:t>
            </a:r>
            <a:r>
              <a:rPr lang="sk-SK" sz="2000" dirty="0" smtClean="0">
                <a:solidFill>
                  <a:schemeClr val="tx2"/>
                </a:solidFill>
              </a:rPr>
              <a:t>učiteľov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ak </a:t>
            </a:r>
            <a:r>
              <a:rPr lang="sk-SK" sz="2000" dirty="0">
                <a:solidFill>
                  <a:schemeClr val="tx2"/>
                </a:solidFill>
              </a:rPr>
              <a:t>má žiak prehovoriť pred  triedou, je neistý, </a:t>
            </a:r>
            <a:r>
              <a:rPr lang="sk-SK" sz="2000" dirty="0" smtClean="0">
                <a:solidFill>
                  <a:schemeClr val="tx2"/>
                </a:solidFill>
              </a:rPr>
              <a:t>ustrašený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pôsobí </a:t>
            </a:r>
            <a:r>
              <a:rPr lang="sk-SK" sz="2000" dirty="0">
                <a:solidFill>
                  <a:schemeClr val="tx2"/>
                </a:solidFill>
              </a:rPr>
              <a:t>smutne, nešťastne, stiesnene, má blízko k plaču, stáva sa </a:t>
            </a:r>
            <a:r>
              <a:rPr lang="sk-SK" sz="2000" dirty="0" smtClean="0">
                <a:solidFill>
                  <a:schemeClr val="tx2"/>
                </a:solidFill>
              </a:rPr>
              <a:t>uzavretým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jeho </a:t>
            </a:r>
            <a:r>
              <a:rPr lang="sk-SK" sz="2000" dirty="0">
                <a:solidFill>
                  <a:schemeClr val="tx2"/>
                </a:solidFill>
              </a:rPr>
              <a:t>školský prospech sa niekedy náhle a nevysvetliteľne </a:t>
            </a:r>
            <a:r>
              <a:rPr lang="sk-SK" sz="2000" dirty="0" smtClean="0">
                <a:solidFill>
                  <a:schemeClr val="tx2"/>
                </a:solidFill>
              </a:rPr>
              <a:t>zhoršuje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jeho </a:t>
            </a:r>
            <a:r>
              <a:rPr lang="sk-SK" sz="2000" dirty="0">
                <a:solidFill>
                  <a:schemeClr val="tx2"/>
                </a:solidFill>
              </a:rPr>
              <a:t>veci sú poškodené alebo znečistené, prípadne </a:t>
            </a:r>
            <a:r>
              <a:rPr lang="sk-SK" sz="2000" dirty="0" smtClean="0">
                <a:solidFill>
                  <a:schemeClr val="tx2"/>
                </a:solidFill>
              </a:rPr>
              <a:t>rozhádzané 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zašpinený </a:t>
            </a:r>
            <a:r>
              <a:rPr lang="sk-SK" sz="2000" dirty="0">
                <a:solidFill>
                  <a:schemeClr val="tx2"/>
                </a:solidFill>
              </a:rPr>
              <a:t>alebo poškodený odev, stále mu chýbajú nejaké jeho </a:t>
            </a:r>
            <a:r>
              <a:rPr lang="sk-SK" sz="2000" dirty="0" smtClean="0">
                <a:solidFill>
                  <a:schemeClr val="tx2"/>
                </a:solidFill>
              </a:rPr>
              <a:t>veci 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odmieta </a:t>
            </a:r>
            <a:r>
              <a:rPr lang="sk-SK" sz="2000" dirty="0">
                <a:solidFill>
                  <a:schemeClr val="tx2"/>
                </a:solidFill>
              </a:rPr>
              <a:t>vysvetliť poškodenie a stratu vecí alebo používa nepravdepodobné </a:t>
            </a:r>
            <a:r>
              <a:rPr lang="sk-SK" sz="2000" dirty="0" smtClean="0">
                <a:solidFill>
                  <a:schemeClr val="tx2"/>
                </a:solidFill>
              </a:rPr>
              <a:t>výhovorky </a:t>
            </a: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mení </a:t>
            </a:r>
            <a:r>
              <a:rPr lang="sk-SK" sz="2000" dirty="0">
                <a:solidFill>
                  <a:schemeClr val="tx2"/>
                </a:solidFill>
              </a:rPr>
              <a:t>svoju pravidelnú cestu do školy a zo </a:t>
            </a:r>
            <a:r>
              <a:rPr lang="sk-SK" sz="2000" dirty="0" smtClean="0">
                <a:solidFill>
                  <a:schemeClr val="tx2"/>
                </a:solidFill>
              </a:rPr>
              <a:t>školy </a:t>
            </a:r>
            <a:endParaRPr lang="sk-SK" sz="20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začína </a:t>
            </a:r>
            <a:r>
              <a:rPr lang="sk-SK" sz="2000" dirty="0">
                <a:solidFill>
                  <a:schemeClr val="tx2"/>
                </a:solidFill>
              </a:rPr>
              <a:t>vyhľadávať dôvody pre absenciu v </a:t>
            </a:r>
            <a:r>
              <a:rPr lang="sk-SK" sz="2000" dirty="0" smtClean="0">
                <a:solidFill>
                  <a:schemeClr val="tx2"/>
                </a:solidFill>
              </a:rPr>
              <a:t>škole</a:t>
            </a:r>
            <a:endParaRPr lang="sk-SK" sz="2000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sk-SK" sz="2000" b="1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2000" dirty="0" smtClean="0">
                <a:solidFill>
                  <a:schemeClr val="tx2"/>
                </a:solidFill>
              </a:rPr>
              <a:t>odreniny</a:t>
            </a:r>
            <a:r>
              <a:rPr lang="sk-SK" sz="2000" dirty="0">
                <a:solidFill>
                  <a:schemeClr val="tx2"/>
                </a:solidFill>
              </a:rPr>
              <a:t>, modriny, škrabance alebo rezné rany, ktoré nedokáže uspokojivo vysvetliť</a:t>
            </a:r>
          </a:p>
        </p:txBody>
      </p:sp>
    </p:spTree>
    <p:extLst>
      <p:ext uri="{BB962C8B-B14F-4D97-AF65-F5344CB8AC3E}">
        <p14:creationId xmlns:p14="http://schemas.microsoft.com/office/powerpoint/2010/main" val="3622315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136904" cy="4608512"/>
          </a:xfrm>
        </p:spPr>
        <p:txBody>
          <a:bodyPr>
            <a:normAutofit fontScale="25000" lnSpcReduction="20000"/>
          </a:bodyPr>
          <a:lstStyle/>
          <a:p>
            <a:pPr lvl="0"/>
            <a:endParaRPr lang="sk-SK" sz="2400" dirty="0"/>
          </a:p>
          <a:p>
            <a:r>
              <a:rPr lang="sk-SK" sz="2400" dirty="0"/>
              <a:t> </a:t>
            </a:r>
          </a:p>
          <a:p>
            <a:pPr lvl="0"/>
            <a:r>
              <a:rPr lang="sk-SK" sz="8000" dirty="0" smtClean="0">
                <a:sym typeface="Wingdings"/>
              </a:rPr>
              <a:t> z</a:t>
            </a:r>
            <a:r>
              <a:rPr lang="sk-SK" sz="8000" dirty="0" smtClean="0"/>
              <a:t>a </a:t>
            </a:r>
            <a:r>
              <a:rPr lang="sk-SK" sz="8000" dirty="0"/>
              <a:t>dieťaťom neprichádzajú domov spolužiaci </a:t>
            </a:r>
            <a:r>
              <a:rPr lang="sk-SK" sz="8000" dirty="0" smtClean="0"/>
              <a:t>alebo </a:t>
            </a:r>
            <a:r>
              <a:rPr lang="sk-SK" sz="8000" dirty="0"/>
              <a:t>iní </a:t>
            </a:r>
            <a:r>
              <a:rPr lang="sk-SK" sz="8000" dirty="0" smtClean="0"/>
              <a:t>kamaráti; </a:t>
            </a:r>
            <a:endParaRPr lang="sk-SK" sz="8000" dirty="0"/>
          </a:p>
          <a:p>
            <a:pPr lvl="0"/>
            <a:r>
              <a:rPr lang="sk-SK" sz="8000" dirty="0">
                <a:sym typeface="Wingdings"/>
              </a:rPr>
              <a:t> </a:t>
            </a:r>
            <a:r>
              <a:rPr lang="sk-SK" sz="8000" dirty="0" smtClean="0">
                <a:sym typeface="Wingdings"/>
              </a:rPr>
              <a:t>d</a:t>
            </a:r>
            <a:r>
              <a:rPr lang="sk-SK" sz="8000" dirty="0" smtClean="0"/>
              <a:t>ieťa </a:t>
            </a:r>
            <a:r>
              <a:rPr lang="sk-SK" sz="8000" dirty="0"/>
              <a:t>nemá kamaráta, s ktorým by trávilo voľný čas, s ktorým by si telefonovalo a </a:t>
            </a:r>
            <a:r>
              <a:rPr lang="sk-SK" sz="8000" dirty="0" smtClean="0"/>
              <a:t>pod., nie </a:t>
            </a:r>
            <a:r>
              <a:rPr lang="sk-SK" sz="8000" dirty="0"/>
              <a:t>je pozývané na návštevu k iným </a:t>
            </a:r>
            <a:r>
              <a:rPr lang="sk-SK" sz="8000" dirty="0" smtClean="0"/>
              <a:t>deťom; </a:t>
            </a:r>
            <a:endParaRPr lang="sk-SK" sz="8000" dirty="0"/>
          </a:p>
          <a:p>
            <a:pPr lvl="0"/>
            <a:r>
              <a:rPr lang="sk-SK" sz="8000" dirty="0" smtClean="0">
                <a:sym typeface="Wingdings"/>
              </a:rPr>
              <a:t>  má n</a:t>
            </a:r>
            <a:r>
              <a:rPr lang="sk-SK" sz="8000" dirty="0" smtClean="0"/>
              <a:t>echuť </a:t>
            </a:r>
            <a:r>
              <a:rPr lang="sk-SK" sz="8000" dirty="0"/>
              <a:t>ísť ráno do školy (zvlášť keď skôr malo dieťa školu rado</a:t>
            </a:r>
            <a:r>
              <a:rPr lang="sk-SK" sz="8000" dirty="0" smtClean="0"/>
              <a:t>);</a:t>
            </a:r>
          </a:p>
          <a:p>
            <a:pPr lvl="0"/>
            <a:r>
              <a:rPr lang="sk-SK" sz="8000" dirty="0" smtClean="0">
                <a:sym typeface="Wingdings"/>
              </a:rPr>
              <a:t> d</a:t>
            </a:r>
            <a:r>
              <a:rPr lang="sk-SK" sz="8000" dirty="0" smtClean="0"/>
              <a:t>ieťa </a:t>
            </a:r>
            <a:r>
              <a:rPr lang="sk-SK" sz="8000" dirty="0"/>
              <a:t>odkladá odchod z domova, prípadne je na ňom </a:t>
            </a:r>
            <a:r>
              <a:rPr lang="sk-SK" sz="8000" dirty="0" smtClean="0"/>
              <a:t>pozorujete strach;</a:t>
            </a:r>
          </a:p>
          <a:p>
            <a:pPr lvl="0"/>
            <a:r>
              <a:rPr lang="sk-SK" sz="8000" dirty="0">
                <a:sym typeface="Wingdings"/>
              </a:rPr>
              <a:t></a:t>
            </a:r>
            <a:r>
              <a:rPr lang="sk-SK" sz="8000" dirty="0" smtClean="0"/>
              <a:t> stratí chuť </a:t>
            </a:r>
            <a:r>
              <a:rPr lang="sk-SK" sz="8000" dirty="0"/>
              <a:t>do </a:t>
            </a:r>
            <a:r>
              <a:rPr lang="sk-SK" sz="8000" dirty="0" smtClean="0"/>
              <a:t>jedla</a:t>
            </a:r>
            <a:r>
              <a:rPr lang="sk-SK" sz="8000" dirty="0"/>
              <a:t>;</a:t>
            </a:r>
          </a:p>
          <a:p>
            <a:pPr lvl="0"/>
            <a:r>
              <a:rPr lang="sk-SK" sz="8000" dirty="0" smtClean="0">
                <a:sym typeface="Wingdings"/>
              </a:rPr>
              <a:t> </a:t>
            </a:r>
            <a:r>
              <a:rPr lang="sk-SK" sz="8000" dirty="0" smtClean="0"/>
              <a:t>dieťa </a:t>
            </a:r>
            <a:r>
              <a:rPr lang="sk-SK" sz="8000" dirty="0"/>
              <a:t>nechodí do školy a zo školy najkratšou cestou, prípadne strieda rôzne cesty, prosí o dovoz či odvoz </a:t>
            </a:r>
            <a:r>
              <a:rPr lang="sk-SK" sz="8000" dirty="0" smtClean="0"/>
              <a:t>autom;</a:t>
            </a:r>
          </a:p>
          <a:p>
            <a:pPr lvl="0"/>
            <a:r>
              <a:rPr lang="sk-SK" sz="8000" dirty="0">
                <a:sym typeface="Wingdings"/>
              </a:rPr>
              <a:t> </a:t>
            </a:r>
            <a:r>
              <a:rPr lang="sk-SK" sz="8000" dirty="0" smtClean="0"/>
              <a:t>chodí </a:t>
            </a:r>
            <a:r>
              <a:rPr lang="sk-SK" sz="8000" dirty="0"/>
              <a:t>domov zo školy hladné (agresori mu berú desiatu alebo peniaze na desiatu), 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8136904" cy="936104"/>
          </a:xfrm>
        </p:spPr>
        <p:txBody>
          <a:bodyPr/>
          <a:lstStyle/>
          <a:p>
            <a:r>
              <a:rPr lang="sk-SK" sz="4400" dirty="0" smtClean="0"/>
              <a:t>Rodičia, buďte všímaví a zaujímajte sa, keď: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2744760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24230"/>
            <a:ext cx="7992888" cy="428894"/>
          </a:xfrm>
        </p:spPr>
        <p:txBody>
          <a:bodyPr/>
          <a:lstStyle/>
          <a:p>
            <a:pPr marL="0" indent="0">
              <a:buNone/>
            </a:pPr>
            <a:endParaRPr lang="sk-SK" sz="5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920880" cy="5832648"/>
          </a:xfrm>
        </p:spPr>
        <p:txBody>
          <a:bodyPr>
            <a:normAutofit fontScale="55000" lnSpcReduction="20000"/>
          </a:bodyPr>
          <a:lstStyle/>
          <a:p>
            <a:pPr marL="45720" lvl="0" indent="0">
              <a:buNone/>
            </a:pPr>
            <a:r>
              <a:rPr lang="sk-SK" sz="3600" dirty="0" smtClean="0">
                <a:solidFill>
                  <a:schemeClr val="tx2"/>
                </a:solidFill>
                <a:sym typeface="Wingdings"/>
              </a:rPr>
              <a:t></a:t>
            </a:r>
            <a:r>
              <a:rPr lang="sk-SK" sz="3600" dirty="0" smtClean="0">
                <a:sym typeface="Wingdings"/>
              </a:rPr>
              <a:t> </a:t>
            </a:r>
            <a:r>
              <a:rPr lang="sk-SK" sz="3600" dirty="0" smtClean="0">
                <a:solidFill>
                  <a:schemeClr val="tx2"/>
                </a:solidFill>
                <a:sym typeface="Wingdings"/>
              </a:rPr>
              <a:t>d</a:t>
            </a:r>
            <a:r>
              <a:rPr lang="sk-SK" sz="3600" dirty="0" smtClean="0">
                <a:solidFill>
                  <a:schemeClr val="tx2"/>
                </a:solidFill>
              </a:rPr>
              <a:t>ieťa zaspáva </a:t>
            </a:r>
            <a:r>
              <a:rPr lang="sk-SK" sz="3600" dirty="0">
                <a:solidFill>
                  <a:schemeClr val="tx2"/>
                </a:solidFill>
              </a:rPr>
              <a:t>s plačom, má nepokojný spánok, kričí zo sna, </a:t>
            </a:r>
            <a:r>
              <a:rPr lang="sk-SK" sz="3600" dirty="0" err="1" smtClean="0">
                <a:solidFill>
                  <a:schemeClr val="tx2"/>
                </a:solidFill>
              </a:rPr>
              <a:t>napr</a:t>
            </a:r>
            <a:r>
              <a:rPr lang="sk-SK" sz="3600" dirty="0" err="1" smtClean="0">
                <a:solidFill>
                  <a:schemeClr val="tx2"/>
                </a:solidFill>
              </a:rPr>
              <a:t>.:</a:t>
            </a:r>
            <a:r>
              <a:rPr lang="sk-SK" sz="3600" dirty="0" err="1" smtClean="0">
                <a:solidFill>
                  <a:schemeClr val="tx2"/>
                </a:solidFill>
              </a:rPr>
              <a:t>„</a:t>
            </a:r>
            <a:r>
              <a:rPr lang="sk-SK" sz="3600" dirty="0" err="1" smtClean="0">
                <a:solidFill>
                  <a:schemeClr val="tx2"/>
                </a:solidFill>
              </a:rPr>
              <a:t>Nechajte</a:t>
            </a:r>
            <a:r>
              <a:rPr lang="sk-SK" sz="3600" dirty="0" smtClean="0">
                <a:solidFill>
                  <a:schemeClr val="tx2"/>
                </a:solidFill>
              </a:rPr>
              <a:t> </a:t>
            </a:r>
            <a:r>
              <a:rPr lang="sk-SK" sz="3600" dirty="0">
                <a:solidFill>
                  <a:schemeClr val="tx2"/>
                </a:solidFill>
              </a:rPr>
              <a:t>ma</a:t>
            </a:r>
            <a:r>
              <a:rPr lang="sk-SK" sz="3600" dirty="0" smtClean="0">
                <a:solidFill>
                  <a:schemeClr val="tx2"/>
                </a:solidFill>
              </a:rPr>
              <a:t>!“;</a:t>
            </a:r>
            <a:endParaRPr lang="sk-SK" sz="36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36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sk-SK" sz="3600" dirty="0">
                <a:sym typeface="Wingdings"/>
              </a:rPr>
              <a:t> </a:t>
            </a:r>
            <a:r>
              <a:rPr lang="sk-SK" sz="3600" dirty="0">
                <a:solidFill>
                  <a:schemeClr val="tx2"/>
                </a:solidFill>
                <a:sym typeface="Wingdings"/>
              </a:rPr>
              <a:t>d</a:t>
            </a:r>
            <a:r>
              <a:rPr lang="sk-SK" sz="3600" dirty="0" smtClean="0">
                <a:solidFill>
                  <a:schemeClr val="tx2"/>
                </a:solidFill>
              </a:rPr>
              <a:t>ieťa </a:t>
            </a:r>
            <a:r>
              <a:rPr lang="sk-SK" sz="3600" dirty="0">
                <a:solidFill>
                  <a:schemeClr val="tx2"/>
                </a:solidFill>
              </a:rPr>
              <a:t>stráca záujem o učenie a schopnosť sústrediť sa na </a:t>
            </a:r>
            <a:r>
              <a:rPr lang="sk-SK" sz="3600" dirty="0" smtClean="0">
                <a:solidFill>
                  <a:schemeClr val="tx2"/>
                </a:solidFill>
              </a:rPr>
              <a:t>učenie</a:t>
            </a:r>
            <a:r>
              <a:rPr lang="sk-SK" sz="3600" dirty="0">
                <a:solidFill>
                  <a:schemeClr val="tx2"/>
                </a:solidFill>
              </a:rPr>
              <a:t>;</a:t>
            </a:r>
          </a:p>
          <a:p>
            <a:pPr marL="45720" lvl="0" indent="0">
              <a:buNone/>
            </a:pPr>
            <a:r>
              <a:rPr lang="sk-SK" sz="3600" dirty="0" smtClean="0">
                <a:solidFill>
                  <a:schemeClr val="tx2"/>
                </a:solidFill>
                <a:sym typeface="Wingdings"/>
              </a:rPr>
              <a:t></a:t>
            </a:r>
            <a:r>
              <a:rPr lang="sk-SK" sz="3600" dirty="0" smtClean="0">
                <a:sym typeface="Wingdings"/>
              </a:rPr>
              <a:t> </a:t>
            </a:r>
            <a:r>
              <a:rPr lang="sk-SK" sz="3600" dirty="0" smtClean="0">
                <a:solidFill>
                  <a:schemeClr val="tx2"/>
                </a:solidFill>
                <a:sym typeface="Wingdings"/>
              </a:rPr>
              <a:t>d</a:t>
            </a:r>
            <a:r>
              <a:rPr lang="sk-SK" sz="3600" dirty="0" smtClean="0">
                <a:solidFill>
                  <a:schemeClr val="tx2"/>
                </a:solidFill>
              </a:rPr>
              <a:t>ieťa </a:t>
            </a:r>
            <a:r>
              <a:rPr lang="sk-SK" sz="3600" dirty="0">
                <a:solidFill>
                  <a:schemeClr val="tx2"/>
                </a:solidFill>
              </a:rPr>
              <a:t>je  doma smutné či apatické, alebo sa objavujú výkyvy nálad, zmienky o možnej </a:t>
            </a:r>
            <a:r>
              <a:rPr lang="sk-SK" sz="3600" dirty="0" smtClean="0">
                <a:solidFill>
                  <a:schemeClr val="tx2"/>
                </a:solidFill>
              </a:rPr>
              <a:t>samovražde; </a:t>
            </a:r>
          </a:p>
          <a:p>
            <a:pPr marL="45720" lvl="0" indent="0">
              <a:buNone/>
            </a:pPr>
            <a:r>
              <a:rPr lang="sk-SK" sz="36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sk-SK" sz="3600" dirty="0">
                <a:sym typeface="Wingdings"/>
              </a:rPr>
              <a:t> </a:t>
            </a:r>
            <a:r>
              <a:rPr lang="sk-SK" sz="3600" dirty="0" smtClean="0">
                <a:solidFill>
                  <a:schemeClr val="tx2"/>
                </a:solidFill>
                <a:sym typeface="Wingdings"/>
              </a:rPr>
              <a:t>sa </a:t>
            </a:r>
            <a:r>
              <a:rPr lang="sk-SK" sz="3600" dirty="0">
                <a:solidFill>
                  <a:schemeClr val="tx2"/>
                </a:solidFill>
                <a:sym typeface="Wingdings"/>
              </a:rPr>
              <a:t>o</a:t>
            </a:r>
            <a:r>
              <a:rPr lang="sk-SK" sz="3600" dirty="0" smtClean="0">
                <a:solidFill>
                  <a:schemeClr val="tx2"/>
                </a:solidFill>
              </a:rPr>
              <a:t>dmieta </a:t>
            </a:r>
            <a:r>
              <a:rPr lang="sk-SK" sz="3600" dirty="0">
                <a:solidFill>
                  <a:schemeClr val="tx2"/>
                </a:solidFill>
              </a:rPr>
              <a:t>zveriť </a:t>
            </a:r>
            <a:r>
              <a:rPr lang="sk-SK" sz="3600" dirty="0" smtClean="0">
                <a:solidFill>
                  <a:schemeClr val="tx2"/>
                </a:solidFill>
              </a:rPr>
              <a:t>s </a:t>
            </a:r>
            <a:r>
              <a:rPr lang="sk-SK" sz="3600" dirty="0">
                <a:solidFill>
                  <a:schemeClr val="tx2"/>
                </a:solidFill>
              </a:rPr>
              <a:t>tým, čo ho </a:t>
            </a:r>
            <a:r>
              <a:rPr lang="sk-SK" sz="3600" dirty="0" smtClean="0">
                <a:solidFill>
                  <a:schemeClr val="tx2"/>
                </a:solidFill>
              </a:rPr>
              <a:t>trápi; </a:t>
            </a:r>
            <a:endParaRPr lang="sk-SK" sz="36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3600" dirty="0">
                <a:solidFill>
                  <a:schemeClr val="tx2"/>
                </a:solidFill>
                <a:sym typeface="Wingdings"/>
              </a:rPr>
              <a:t> d</a:t>
            </a:r>
            <a:r>
              <a:rPr lang="sk-SK" sz="3600" dirty="0" smtClean="0">
                <a:solidFill>
                  <a:schemeClr val="tx2"/>
                </a:solidFill>
              </a:rPr>
              <a:t>ieťa </a:t>
            </a:r>
            <a:r>
              <a:rPr lang="sk-SK" sz="3600" dirty="0">
                <a:solidFill>
                  <a:schemeClr val="tx2"/>
                </a:solidFill>
              </a:rPr>
              <a:t>žiada o peniaze, pričom udáva nevierohodné dôvody (napríklad opakovane hovorí, že ich stratilo), prípadne  doma kradne </a:t>
            </a:r>
            <a:r>
              <a:rPr lang="sk-SK" sz="3600" dirty="0" smtClean="0">
                <a:solidFill>
                  <a:schemeClr val="tx2"/>
                </a:solidFill>
              </a:rPr>
              <a:t>peniaze</a:t>
            </a:r>
            <a:r>
              <a:rPr lang="sk-SK" sz="3600" dirty="0">
                <a:solidFill>
                  <a:schemeClr val="tx2"/>
                </a:solidFill>
              </a:rPr>
              <a:t>;</a:t>
            </a:r>
          </a:p>
          <a:p>
            <a:pPr marL="45720" lvl="0" indent="0">
              <a:buNone/>
            </a:pPr>
            <a:r>
              <a:rPr lang="sk-SK" sz="3600" dirty="0" smtClean="0">
                <a:solidFill>
                  <a:schemeClr val="tx2"/>
                </a:solidFill>
                <a:sym typeface="Wingdings"/>
              </a:rPr>
              <a:t> d</a:t>
            </a:r>
            <a:r>
              <a:rPr lang="sk-SK" sz="3600" dirty="0" smtClean="0">
                <a:solidFill>
                  <a:schemeClr val="tx2"/>
                </a:solidFill>
              </a:rPr>
              <a:t>ieťa </a:t>
            </a:r>
            <a:r>
              <a:rPr lang="sk-SK" sz="3600" dirty="0">
                <a:solidFill>
                  <a:schemeClr val="tx2"/>
                </a:solidFill>
              </a:rPr>
              <a:t>nápadne často hlási stratu osobných </a:t>
            </a:r>
            <a:r>
              <a:rPr lang="sk-SK" sz="3600" dirty="0" smtClean="0">
                <a:solidFill>
                  <a:schemeClr val="tx2"/>
                </a:solidFill>
              </a:rPr>
              <a:t>vecí;</a:t>
            </a:r>
          </a:p>
          <a:p>
            <a:pPr marL="45720" lvl="0" indent="0">
              <a:buNone/>
            </a:pPr>
            <a:r>
              <a:rPr lang="sk-SK" sz="3600" dirty="0">
                <a:solidFill>
                  <a:schemeClr val="tx2"/>
                </a:solidFill>
                <a:sym typeface="Wingdings"/>
              </a:rPr>
              <a:t></a:t>
            </a:r>
            <a:r>
              <a:rPr lang="sk-SK" sz="3600" dirty="0" smtClean="0">
                <a:solidFill>
                  <a:schemeClr val="tx2"/>
                </a:solidFill>
              </a:rPr>
              <a:t> je neobvykle, </a:t>
            </a:r>
            <a:r>
              <a:rPr lang="sk-SK" sz="3600" dirty="0">
                <a:solidFill>
                  <a:schemeClr val="tx2"/>
                </a:solidFill>
              </a:rPr>
              <a:t>nečakane agresívne k súrodencom alebo iným deťom, možno prejavuje i zlosť voči </a:t>
            </a:r>
            <a:r>
              <a:rPr lang="sk-SK" sz="3600" dirty="0" smtClean="0">
                <a:solidFill>
                  <a:schemeClr val="tx2"/>
                </a:solidFill>
              </a:rPr>
              <a:t>rodičom</a:t>
            </a:r>
            <a:r>
              <a:rPr lang="sk-SK" sz="3600" dirty="0">
                <a:solidFill>
                  <a:schemeClr val="tx2"/>
                </a:solidFill>
              </a:rPr>
              <a:t>;</a:t>
            </a:r>
          </a:p>
          <a:p>
            <a:pPr marL="45720" lvl="0" indent="0">
              <a:buNone/>
            </a:pPr>
            <a:r>
              <a:rPr lang="sk-SK" sz="3600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3600" dirty="0" smtClean="0">
                <a:solidFill>
                  <a:schemeClr val="tx2"/>
                </a:solidFill>
              </a:rPr>
              <a:t>sťažuje sa na </a:t>
            </a:r>
            <a:r>
              <a:rPr lang="sk-SK" sz="3600" dirty="0">
                <a:solidFill>
                  <a:schemeClr val="tx2"/>
                </a:solidFill>
              </a:rPr>
              <a:t>neurčité bolesti brucha alebo hlavy, možno ráno zvracia, snaží sa zostať </a:t>
            </a:r>
            <a:r>
              <a:rPr lang="sk-SK" sz="3600" dirty="0" smtClean="0">
                <a:solidFill>
                  <a:schemeClr val="tx2"/>
                </a:solidFill>
              </a:rPr>
              <a:t>doma, svoje </a:t>
            </a:r>
            <a:r>
              <a:rPr lang="sk-SK" sz="3600" dirty="0">
                <a:solidFill>
                  <a:schemeClr val="tx2"/>
                </a:solidFill>
              </a:rPr>
              <a:t>zdravotné ťažkosti môže preháňať, prípadne i simulovať (manipuláciu s teplomerom a pod</a:t>
            </a:r>
            <a:r>
              <a:rPr lang="sk-SK" sz="3600" dirty="0" smtClean="0">
                <a:solidFill>
                  <a:schemeClr val="tx2"/>
                </a:solidFill>
              </a:rPr>
              <a:t>.); </a:t>
            </a:r>
            <a:endParaRPr lang="sk-SK" sz="3600" dirty="0">
              <a:solidFill>
                <a:schemeClr val="tx2"/>
              </a:solidFill>
            </a:endParaRPr>
          </a:p>
          <a:p>
            <a:pPr marL="45720" lvl="0" indent="0">
              <a:buNone/>
            </a:pPr>
            <a:r>
              <a:rPr lang="sk-SK" sz="3600" dirty="0">
                <a:solidFill>
                  <a:schemeClr val="tx2"/>
                </a:solidFill>
                <a:sym typeface="Wingdings"/>
              </a:rPr>
              <a:t> </a:t>
            </a:r>
            <a:r>
              <a:rPr lang="sk-SK" sz="3600" dirty="0" smtClean="0">
                <a:solidFill>
                  <a:schemeClr val="tx2"/>
                </a:solidFill>
              </a:rPr>
              <a:t>vyhýba </a:t>
            </a:r>
            <a:r>
              <a:rPr lang="sk-SK" sz="3600" dirty="0">
                <a:solidFill>
                  <a:schemeClr val="tx2"/>
                </a:solidFill>
              </a:rPr>
              <a:t>sa dochádzke </a:t>
            </a:r>
            <a:r>
              <a:rPr lang="sk-SK" sz="3600" dirty="0">
                <a:solidFill>
                  <a:schemeClr val="tx2"/>
                </a:solidFill>
              </a:rPr>
              <a:t>do školy,  zdržuje doma viac, ako malo vo zvyku. </a:t>
            </a:r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1679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>
          <a:xfrm>
            <a:off x="1331640" y="1772816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endParaRPr lang="sk-SK" dirty="0" smtClean="0"/>
          </a:p>
          <a:p>
            <a:pPr marL="45720" indent="0" algn="ctr">
              <a:buNone/>
            </a:pPr>
            <a:r>
              <a:rPr lang="sk-SK" dirty="0" smtClean="0"/>
              <a:t>Spracované podľa </a:t>
            </a:r>
          </a:p>
          <a:p>
            <a:pPr marL="45720" indent="0">
              <a:buNone/>
            </a:pPr>
            <a:r>
              <a:rPr lang="sk-SK" b="1" dirty="0"/>
              <a:t>Metodické usmernenie k prevencii a riešeniu </a:t>
            </a:r>
          </a:p>
          <a:p>
            <a:pPr marL="45720" indent="0" algn="ctr">
              <a:buNone/>
            </a:pPr>
            <a:r>
              <a:rPr lang="sk-SK" b="1" dirty="0"/>
              <a:t>šikanovania </a:t>
            </a:r>
            <a:r>
              <a:rPr lang="sk-SK" b="1" dirty="0" smtClean="0"/>
              <a:t>žiakov, </a:t>
            </a:r>
          </a:p>
          <a:p>
            <a:pPr marL="45720" indent="0" algn="ctr">
              <a:buNone/>
            </a:pPr>
            <a:r>
              <a:rPr lang="sk-SK" b="1" dirty="0" smtClean="0"/>
              <a:t>SPŠ stavebná, Prešov</a:t>
            </a:r>
            <a:endParaRPr lang="sk-SK" b="1" dirty="0"/>
          </a:p>
          <a:p>
            <a:pPr marL="4572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6330619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Vlastná 2">
      <a:dk1>
        <a:sysClr val="windowText" lastClr="000000"/>
      </a:dk1>
      <a:lt1>
        <a:sysClr val="window" lastClr="FFFFFF"/>
      </a:lt1>
      <a:dk2>
        <a:srgbClr val="465E9C"/>
      </a:dk2>
      <a:lt2>
        <a:srgbClr val="8BC967"/>
      </a:lt2>
      <a:accent1>
        <a:srgbClr val="FDA023"/>
      </a:accent1>
      <a:accent2>
        <a:srgbClr val="AA2B1E"/>
      </a:accent2>
      <a:accent3>
        <a:srgbClr val="71685C"/>
      </a:accent3>
      <a:accent4>
        <a:srgbClr val="4A7D2C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76</TotalTime>
  <Words>678</Words>
  <Application>Microsoft Office PowerPoint</Application>
  <PresentationFormat>Prezentácia na obrazovke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Aerodynamika</vt:lpstr>
      <vt:lpstr>Š.I.K.A.N.O.V.A.N.I.E</vt:lpstr>
      <vt:lpstr>AGRESOR</vt:lpstr>
      <vt:lpstr>OBEŤ</vt:lpstr>
      <vt:lpstr>Znaky šikanovania</vt:lpstr>
      <vt:lpstr>Priame znaky</vt:lpstr>
      <vt:lpstr>Nepriame znaky</vt:lpstr>
      <vt:lpstr>Rodičia, buďte všímaví a zaujímajte sa, keď: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Rodičia, buďte všímaví a zaujímajte sa, keď:</dc:title>
  <dc:creator>Lucia</dc:creator>
  <cp:lastModifiedBy>Lucia</cp:lastModifiedBy>
  <cp:revision>21</cp:revision>
  <dcterms:created xsi:type="dcterms:W3CDTF">2014-05-04T11:51:07Z</dcterms:created>
  <dcterms:modified xsi:type="dcterms:W3CDTF">2018-01-28T08:41:46Z</dcterms:modified>
</cp:coreProperties>
</file>